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sldIdLst>
    <p:sldId id="256" r:id="rId5"/>
    <p:sldId id="257" r:id="rId6"/>
    <p:sldId id="264" r:id="rId7"/>
    <p:sldId id="265" r:id="rId8"/>
    <p:sldId id="261" r:id="rId9"/>
    <p:sldId id="267" r:id="rId10"/>
    <p:sldId id="262" r:id="rId11"/>
    <p:sldId id="269"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184" autoAdjust="0"/>
  </p:normalViewPr>
  <p:slideViewPr>
    <p:cSldViewPr snapToGrid="0">
      <p:cViewPr varScale="1">
        <p:scale>
          <a:sx n="86" d="100"/>
          <a:sy n="86" d="100"/>
        </p:scale>
        <p:origin x="59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F9B0E6-B9BF-4E2D-AE08-8C7EBB196A2E}" type="datetimeFigureOut">
              <a:rPr lang="en-US" smtClean="0"/>
              <a:t>3/18/2021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3816F-A1CF-4485-B308-1B9F14B36EAD}" type="slidenum">
              <a:rPr lang="en-US" smtClean="0"/>
              <a:t>‹#›</a:t>
            </a:fld>
            <a:endParaRPr lang="en-US"/>
          </a:p>
        </p:txBody>
      </p:sp>
    </p:spTree>
    <p:extLst>
      <p:ext uri="{BB962C8B-B14F-4D97-AF65-F5344CB8AC3E}">
        <p14:creationId xmlns:p14="http://schemas.microsoft.com/office/powerpoint/2010/main" val="17268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C5E7-B1A1-4648-89D2-17B0F1E7F5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140298-3E00-4E73-B947-697E692828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BB99EB-0E86-4FEA-A9C4-501D4E755A2B}"/>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5" name="Footer Placeholder 4">
            <a:extLst>
              <a:ext uri="{FF2B5EF4-FFF2-40B4-BE49-F238E27FC236}">
                <a16:creationId xmlns:a16="http://schemas.microsoft.com/office/drawing/2014/main" id="{6731F536-58DF-4935-AE3B-7A08C0312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995127-BE30-42B7-9BE5-B83CC6A2E685}"/>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00975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108-9C7F-4CDC-AD71-B576580A1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03746-779A-435F-995A-5BF82C86C29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4E866-B322-455F-AC32-8C164B8CD9C7}"/>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5" name="Footer Placeholder 4">
            <a:extLst>
              <a:ext uri="{FF2B5EF4-FFF2-40B4-BE49-F238E27FC236}">
                <a16:creationId xmlns:a16="http://schemas.microsoft.com/office/drawing/2014/main" id="{AC0D61E0-F80F-48E7-A817-F1CECBEE9A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F34AFC-4299-43F1-A312-79EF0102CEFF}"/>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55274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D3E-E4B6-4EAA-BFB4-25A0557A6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7E0856-45A8-4EAD-A9D6-8A993968A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0EEBE1-2BAF-4C94-8403-6E8454F9BC46}"/>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5" name="Footer Placeholder 4">
            <a:extLst>
              <a:ext uri="{FF2B5EF4-FFF2-40B4-BE49-F238E27FC236}">
                <a16:creationId xmlns:a16="http://schemas.microsoft.com/office/drawing/2014/main" id="{F3358F46-E931-4D79-94A5-037AFD0733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130D95-EF5F-4A0A-93BD-73AEE2C2FF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601256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BEC0-6253-4360-B586-B9D20933DE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6E20B-8661-4C60-84FB-4892E8B48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2BE45-79E4-479B-BD2F-46CCB0BEE6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89105E-DF25-4F38-BDE2-9B00C2C44FC6}"/>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6" name="Footer Placeholder 5">
            <a:extLst>
              <a:ext uri="{FF2B5EF4-FFF2-40B4-BE49-F238E27FC236}">
                <a16:creationId xmlns:a16="http://schemas.microsoft.com/office/drawing/2014/main" id="{B1D9C4A8-7467-4BAD-98A2-0B63CAC19B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BC5C5C0-08E4-4F7B-9E80-8925539D221B}"/>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24384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F641-A5CC-4263-A394-2112D623A8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4D6865-C632-473C-AEC8-8D3F71562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FDBD19-4D33-4F6A-9938-6A04B3888EC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697E46-CE4D-480E-A997-2B53B2DF55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B8B7E36-823F-4FD4-B826-E450A124800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B3B14-C886-4F84-9FD5-11C8320E1FED}"/>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8" name="Footer Placeholder 7">
            <a:extLst>
              <a:ext uri="{FF2B5EF4-FFF2-40B4-BE49-F238E27FC236}">
                <a16:creationId xmlns:a16="http://schemas.microsoft.com/office/drawing/2014/main" id="{DF9AF591-4BBF-4BF2-9EF7-F8B114DFA16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52B1A04-B244-4AE3-8997-9B075B10597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11044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08F1-BB29-4C6F-91C9-653A730BEC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4FEF9-8D09-4091-BE99-B6264EBD34B3}"/>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4" name="Footer Placeholder 3">
            <a:extLst>
              <a:ext uri="{FF2B5EF4-FFF2-40B4-BE49-F238E27FC236}">
                <a16:creationId xmlns:a16="http://schemas.microsoft.com/office/drawing/2014/main" id="{0B5F49AA-83D5-4063-9CDE-AA7763048B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A2B27C-3C99-4208-B425-775413C53651}"/>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61403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A62B2-A6D1-4A6F-8B20-80606F478544}"/>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3" name="Footer Placeholder 2">
            <a:extLst>
              <a:ext uri="{FF2B5EF4-FFF2-40B4-BE49-F238E27FC236}">
                <a16:creationId xmlns:a16="http://schemas.microsoft.com/office/drawing/2014/main" id="{C02E4958-7A46-4331-B2D8-2C31D8FCB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5C8548B-339B-46B2-BF01-1EE3DDC72AA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91466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408F-8083-4F07-9628-074C7AFE4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477E0-A333-439D-A531-30B39A813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D59501-D187-414C-AACE-F83872003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35F890-BB8A-49E1-880A-924FD6FE4026}"/>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6" name="Footer Placeholder 5">
            <a:extLst>
              <a:ext uri="{FF2B5EF4-FFF2-40B4-BE49-F238E27FC236}">
                <a16:creationId xmlns:a16="http://schemas.microsoft.com/office/drawing/2014/main" id="{51CA38FE-429A-41E7-942D-ECCE639D3C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01D9BC-0038-4041-AE2C-657BF99D41E9}"/>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128756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56CFD-7F35-482C-A50F-B3D43ACB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7F3EF-0FE9-46C4-A116-5DA6E26B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0B4041-0F17-42D8-AF16-AB099A39F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BAF67FF-F8F1-4B22-A471-9317ED3A25F0}"/>
              </a:ext>
            </a:extLst>
          </p:cNvPr>
          <p:cNvSpPr>
            <a:spLocks noGrp="1"/>
          </p:cNvSpPr>
          <p:nvPr>
            <p:ph type="dt" sz="half" idx="10"/>
          </p:nvPr>
        </p:nvSpPr>
        <p:spPr/>
        <p:txBody>
          <a:bodyPr/>
          <a:lstStyle/>
          <a:p>
            <a:fld id="{3133F5E9-5DAC-4C4A-9DF5-C2B87276BCC8}" type="datetimeFigureOut">
              <a:rPr lang="en-US" smtClean="0"/>
              <a:t>3/18/2021</a:t>
            </a:fld>
            <a:endParaRPr lang="en-US" dirty="0"/>
          </a:p>
        </p:txBody>
      </p:sp>
      <p:sp>
        <p:nvSpPr>
          <p:cNvPr id="6" name="Footer Placeholder 5">
            <a:extLst>
              <a:ext uri="{FF2B5EF4-FFF2-40B4-BE49-F238E27FC236}">
                <a16:creationId xmlns:a16="http://schemas.microsoft.com/office/drawing/2014/main" id="{A73D6993-98F8-4234-B24A-02D4DB41CE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A34037-0E7D-4379-ACA0-98611B2F76ED}"/>
              </a:ext>
            </a:extLst>
          </p:cNvPr>
          <p:cNvSpPr>
            <a:spLocks noGrp="1"/>
          </p:cNvSpPr>
          <p:nvPr>
            <p:ph type="sldNum" sz="quarter" idx="12"/>
          </p:nvPr>
        </p:nvSpPr>
        <p:spPr/>
        <p:txBody>
          <a:bodyPr/>
          <a:lstStyle/>
          <a:p>
            <a:fld id="{ACEC5C30-0B3A-4B13-ADDD-7C63C8AA921B}" type="slidenum">
              <a:rPr lang="en-US" smtClean="0"/>
              <a:t>‹#›</a:t>
            </a:fld>
            <a:endParaRPr lang="en-US" dirty="0"/>
          </a:p>
        </p:txBody>
      </p:sp>
    </p:spTree>
    <p:extLst>
      <p:ext uri="{BB962C8B-B14F-4D97-AF65-F5344CB8AC3E}">
        <p14:creationId xmlns:p14="http://schemas.microsoft.com/office/powerpoint/2010/main" val="393919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45B175-C851-453B-B2A0-9A5CFCAD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65F4A2-0E4F-4E49-A0BF-BEEC72203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8AA27-3F13-4BFD-B949-21CF31910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3F5E9-5DAC-4C4A-9DF5-C2B87276BCC8}" type="datetimeFigureOut">
              <a:rPr lang="en-US" smtClean="0"/>
              <a:t>3/18/2021</a:t>
            </a:fld>
            <a:endParaRPr lang="en-US" dirty="0"/>
          </a:p>
        </p:txBody>
      </p:sp>
      <p:sp>
        <p:nvSpPr>
          <p:cNvPr id="5" name="Footer Placeholder 4">
            <a:extLst>
              <a:ext uri="{FF2B5EF4-FFF2-40B4-BE49-F238E27FC236}">
                <a16:creationId xmlns:a16="http://schemas.microsoft.com/office/drawing/2014/main" id="{EEEE99A2-0FED-42D4-9FBD-08CC1C3F8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F2468D4-5440-4CE2-BAB3-61D83F628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C5C30-0B3A-4B13-ADDD-7C63C8AA921B}" type="slidenum">
              <a:rPr lang="en-US" smtClean="0"/>
              <a:t>‹#›</a:t>
            </a:fld>
            <a:endParaRPr lang="en-US" dirty="0"/>
          </a:p>
        </p:txBody>
      </p:sp>
    </p:spTree>
    <p:extLst>
      <p:ext uri="{BB962C8B-B14F-4D97-AF65-F5344CB8AC3E}">
        <p14:creationId xmlns:p14="http://schemas.microsoft.com/office/powerpoint/2010/main" val="4122039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130876" y="805821"/>
            <a:ext cx="9144000" cy="2387600"/>
          </a:xfrm>
        </p:spPr>
        <p:txBody>
          <a:bodyPr>
            <a:normAutofit/>
          </a:bodyPr>
          <a:lstStyle/>
          <a:p>
            <a:r>
              <a:rPr lang="en-US" sz="4000" dirty="0">
                <a:solidFill>
                  <a:schemeClr val="bg1"/>
                </a:solidFill>
                <a:latin typeface="Rockwell" panose="02060603020205020403" pitchFamily="18" charset="0"/>
              </a:rPr>
              <a:t>Logical paradoxes, thought experiments, antinomies and their impact on theoretical knowledge.</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US" sz="2800" dirty="0" err="1">
                <a:solidFill>
                  <a:schemeClr val="bg1"/>
                </a:solidFill>
                <a:latin typeface="Tahoma" panose="020B0604030504040204" pitchFamily="34" charset="0"/>
                <a:ea typeface="Tahoma" panose="020B0604030504040204" pitchFamily="34" charset="0"/>
                <a:cs typeface="Tahoma" panose="020B0604030504040204" pitchFamily="34" charset="0"/>
              </a:rPr>
              <a:t>Poplavskyi</a:t>
            </a: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 Vladislav DA-92</a:t>
            </a: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290639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325563"/>
          </a:xfrm>
        </p:spPr>
        <p:txBody>
          <a:bodyPr/>
          <a:lstStyle/>
          <a:p>
            <a:r>
              <a:rPr lang="en-US" dirty="0">
                <a:solidFill>
                  <a:schemeClr val="accent5">
                    <a:lumMod val="50000"/>
                  </a:schemeClr>
                </a:solidFill>
                <a:latin typeface="Rockwell" panose="02060603020205020403" pitchFamily="18" charset="0"/>
              </a:rPr>
              <a:t>Introduction</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825625"/>
            <a:ext cx="8378529" cy="4351338"/>
          </a:xfrm>
        </p:spPr>
        <p:txBody>
          <a:bodyPr vert="horz" lIns="91440" tIns="45720" rIns="91440" bIns="45720" rtlCol="0" anchor="t">
            <a:noAutofit/>
          </a:bodyPr>
          <a:lstStyle/>
          <a:p>
            <a:pPr marL="0" indent="0">
              <a:buNone/>
            </a:pPr>
            <a:r>
              <a:rPr lang="en-US" sz="2000" dirty="0">
                <a:solidFill>
                  <a:schemeClr val="accent5">
                    <a:lumMod val="50000"/>
                  </a:schemeClr>
                </a:solidFill>
                <a:latin typeface="Tahoma"/>
                <a:ea typeface="Tahoma"/>
                <a:cs typeface="Tahoma"/>
              </a:rPr>
              <a:t>From the antiquity the representatives of the rational thinking in</a:t>
            </a:r>
          </a:p>
          <a:p>
            <a:pPr marL="0" indent="0">
              <a:buNone/>
            </a:pPr>
            <a:r>
              <a:rPr lang="en-US" sz="2000" dirty="0">
                <a:solidFill>
                  <a:schemeClr val="accent5">
                    <a:lumMod val="50000"/>
                  </a:schemeClr>
                </a:solidFill>
                <a:latin typeface="Tahoma"/>
                <a:ea typeface="Tahoma"/>
                <a:cs typeface="Tahoma"/>
              </a:rPr>
              <a:t>philosophy and then in science and theology had observed the</a:t>
            </a:r>
          </a:p>
          <a:p>
            <a:pPr marL="0" indent="0">
              <a:buNone/>
            </a:pPr>
            <a:r>
              <a:rPr lang="en-US" sz="2000" dirty="0">
                <a:solidFill>
                  <a:schemeClr val="accent5">
                    <a:lumMod val="50000"/>
                  </a:schemeClr>
                </a:solidFill>
                <a:latin typeface="Tahoma"/>
                <a:ea typeface="Tahoma"/>
                <a:cs typeface="Tahoma"/>
              </a:rPr>
              <a:t>existence of paradoxes and antinomies in the human thinking as an</a:t>
            </a:r>
          </a:p>
          <a:p>
            <a:pPr marL="0" indent="0">
              <a:buNone/>
            </a:pPr>
            <a:r>
              <a:rPr lang="en-US" sz="2000" dirty="0">
                <a:solidFill>
                  <a:schemeClr val="accent5">
                    <a:lumMod val="50000"/>
                  </a:schemeClr>
                </a:solidFill>
                <a:latin typeface="Tahoma"/>
                <a:ea typeface="Tahoma"/>
                <a:cs typeface="Tahoma"/>
              </a:rPr>
              <a:t>inevitable reality. Here their definitions and the definitions of some</a:t>
            </a:r>
          </a:p>
          <a:p>
            <a:pPr marL="0" indent="0">
              <a:buNone/>
            </a:pPr>
            <a:r>
              <a:rPr lang="en-US" sz="2000" dirty="0">
                <a:solidFill>
                  <a:schemeClr val="accent5">
                    <a:lumMod val="50000"/>
                  </a:schemeClr>
                </a:solidFill>
                <a:latin typeface="Tahoma"/>
                <a:ea typeface="Tahoma"/>
                <a:cs typeface="Tahoma"/>
              </a:rPr>
              <a:t>accompanying conceptions are considered. Then some antinomies,</a:t>
            </a:r>
          </a:p>
          <a:p>
            <a:pPr marL="0" indent="0">
              <a:buNone/>
            </a:pPr>
            <a:r>
              <a:rPr lang="en-US" sz="2000" dirty="0">
                <a:solidFill>
                  <a:schemeClr val="accent5">
                    <a:lumMod val="50000"/>
                  </a:schemeClr>
                </a:solidFill>
                <a:latin typeface="Tahoma"/>
                <a:ea typeface="Tahoma"/>
                <a:cs typeface="Tahoma"/>
              </a:rPr>
              <a:t>introduced by German philosopher I Kant and Russian pedagogue KD</a:t>
            </a:r>
          </a:p>
          <a:p>
            <a:pPr marL="0" indent="0">
              <a:buNone/>
            </a:pPr>
            <a:r>
              <a:rPr lang="en-US" sz="2000" dirty="0" err="1">
                <a:solidFill>
                  <a:schemeClr val="accent5">
                    <a:lumMod val="50000"/>
                  </a:schemeClr>
                </a:solidFill>
                <a:latin typeface="Tahoma"/>
                <a:ea typeface="Tahoma"/>
                <a:cs typeface="Tahoma"/>
              </a:rPr>
              <a:t>Ushinsky</a:t>
            </a:r>
            <a:r>
              <a:rPr lang="en-US" sz="2000" dirty="0">
                <a:solidFill>
                  <a:schemeClr val="accent5">
                    <a:lumMod val="50000"/>
                  </a:schemeClr>
                </a:solidFill>
                <a:latin typeface="Tahoma"/>
                <a:ea typeface="Tahoma"/>
                <a:cs typeface="Tahoma"/>
              </a:rPr>
              <a:t>, are examined . Briefly the consequences of the </a:t>
            </a:r>
            <a:r>
              <a:rPr lang="en-US" sz="2000" dirty="0" err="1">
                <a:solidFill>
                  <a:schemeClr val="accent5">
                    <a:lumMod val="50000"/>
                  </a:schemeClr>
                </a:solidFill>
                <a:latin typeface="Tahoma"/>
                <a:ea typeface="Tahoma"/>
                <a:cs typeface="Tahoma"/>
              </a:rPr>
              <a:t>Goedel</a:t>
            </a:r>
            <a:endParaRPr lang="en-US" sz="2000" dirty="0">
              <a:solidFill>
                <a:schemeClr val="accent5">
                  <a:lumMod val="50000"/>
                </a:schemeClr>
              </a:solidFill>
              <a:latin typeface="Tahoma"/>
              <a:ea typeface="Tahoma"/>
              <a:cs typeface="Tahoma"/>
            </a:endParaRPr>
          </a:p>
          <a:p>
            <a:pPr marL="0" indent="0">
              <a:buNone/>
            </a:pPr>
            <a:r>
              <a:rPr lang="en-US" sz="2000" dirty="0">
                <a:solidFill>
                  <a:schemeClr val="accent5">
                    <a:lumMod val="50000"/>
                  </a:schemeClr>
                </a:solidFill>
                <a:latin typeface="Tahoma"/>
                <a:ea typeface="Tahoma"/>
                <a:cs typeface="Tahoma"/>
              </a:rPr>
              <a:t>theorem, paradoxes of quantum mechanics and some Bible antinomies</a:t>
            </a:r>
          </a:p>
          <a:p>
            <a:pPr marL="0" indent="0">
              <a:buNone/>
            </a:pPr>
            <a:r>
              <a:rPr lang="en-US" sz="2000" dirty="0">
                <a:solidFill>
                  <a:schemeClr val="accent5">
                    <a:lumMod val="50000"/>
                  </a:schemeClr>
                </a:solidFill>
                <a:latin typeface="Tahoma"/>
                <a:ea typeface="Tahoma"/>
                <a:cs typeface="Tahoma"/>
              </a:rPr>
              <a:t>are formulated. In conclusion there are discussed the significance and</a:t>
            </a:r>
          </a:p>
          <a:p>
            <a:pPr marL="0" indent="0">
              <a:buNone/>
            </a:pPr>
            <a:r>
              <a:rPr lang="en-US" sz="2000" dirty="0">
                <a:solidFill>
                  <a:schemeClr val="accent5">
                    <a:lumMod val="50000"/>
                  </a:schemeClr>
                </a:solidFill>
                <a:latin typeface="Tahoma"/>
                <a:ea typeface="Tahoma"/>
                <a:cs typeface="Tahoma"/>
              </a:rPr>
              <a:t>advantage of paradoxes in science and theology</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249049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18255"/>
            <a:ext cx="8378529" cy="1325563"/>
          </a:xfrm>
        </p:spPr>
        <p:txBody>
          <a:bodyPr/>
          <a:lstStyle/>
          <a:p>
            <a:r>
              <a:rPr lang="en-US" dirty="0">
                <a:solidFill>
                  <a:schemeClr val="accent5">
                    <a:lumMod val="50000"/>
                  </a:schemeClr>
                </a:solidFill>
                <a:latin typeface="Rockwell" panose="02060603020205020403" pitchFamily="18" charset="0"/>
              </a:rPr>
              <a:t>Definitions of Paradox and Antinomy</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37140" y="1343818"/>
            <a:ext cx="8378529" cy="4351338"/>
          </a:xfrm>
        </p:spPr>
        <p:txBody>
          <a:bodyPr vert="horz" lIns="91440" tIns="45720" rIns="91440" bIns="45720" rtlCol="0" anchor="t">
            <a:noAutofit/>
          </a:bodyPr>
          <a:lstStyle/>
          <a:p>
            <a:pPr marL="0" indent="0">
              <a:buNone/>
            </a:pPr>
            <a:r>
              <a:rPr lang="en-US" sz="2000" dirty="0">
                <a:solidFill>
                  <a:schemeClr val="accent5">
                    <a:lumMod val="50000"/>
                  </a:schemeClr>
                </a:solidFill>
                <a:latin typeface="Tahoma"/>
                <a:ea typeface="Tahoma"/>
                <a:cs typeface="Tahoma"/>
              </a:rPr>
              <a:t>In the wide sense paradox is the statement which differs sharply</a:t>
            </a:r>
          </a:p>
          <a:p>
            <a:pPr marL="0" indent="0">
              <a:buNone/>
            </a:pPr>
            <a:r>
              <a:rPr lang="en-US" sz="2000" dirty="0">
                <a:solidFill>
                  <a:schemeClr val="accent5">
                    <a:lumMod val="50000"/>
                  </a:schemeClr>
                </a:solidFill>
                <a:latin typeface="Tahoma"/>
                <a:ea typeface="Tahoma"/>
                <a:cs typeface="Tahoma"/>
              </a:rPr>
              <a:t>with the generally accepted, well-established orthodox opinions. Any</a:t>
            </a:r>
          </a:p>
          <a:p>
            <a:pPr marL="0" indent="0">
              <a:buNone/>
            </a:pPr>
            <a:r>
              <a:rPr lang="en-US" sz="2000" dirty="0">
                <a:solidFill>
                  <a:schemeClr val="accent5">
                    <a:lumMod val="50000"/>
                  </a:schemeClr>
                </a:solidFill>
                <a:latin typeface="Tahoma"/>
                <a:ea typeface="Tahoma"/>
                <a:cs typeface="Tahoma"/>
              </a:rPr>
              <a:t>paradox is in its essence the start of an investigation. In the narrow</a:t>
            </a:r>
          </a:p>
          <a:p>
            <a:pPr marL="0" indent="0">
              <a:buNone/>
            </a:pPr>
            <a:r>
              <a:rPr lang="en-US" sz="2000" dirty="0">
                <a:solidFill>
                  <a:schemeClr val="accent5">
                    <a:lumMod val="50000"/>
                  </a:schemeClr>
                </a:solidFill>
                <a:latin typeface="Tahoma"/>
                <a:ea typeface="Tahoma"/>
                <a:cs typeface="Tahoma"/>
              </a:rPr>
              <a:t>sense the strict paradox is the union of two self-contradictory</a:t>
            </a:r>
          </a:p>
          <a:p>
            <a:pPr marL="0" indent="0">
              <a:buNone/>
            </a:pPr>
            <a:r>
              <a:rPr lang="en-US" sz="2000" dirty="0">
                <a:solidFill>
                  <a:schemeClr val="accent5">
                    <a:lumMod val="50000"/>
                  </a:schemeClr>
                </a:solidFill>
                <a:latin typeface="Tahoma"/>
                <a:ea typeface="Tahoma"/>
                <a:cs typeface="Tahoma"/>
              </a:rPr>
              <a:t>statements, in favor of which there are the convincing arguments.</a:t>
            </a:r>
          </a:p>
          <a:p>
            <a:pPr marL="0" indent="0">
              <a:buNone/>
            </a:pPr>
            <a:r>
              <a:rPr lang="en-US" sz="2000" dirty="0">
                <a:solidFill>
                  <a:schemeClr val="accent5">
                    <a:lumMod val="50000"/>
                  </a:schemeClr>
                </a:solidFill>
                <a:latin typeface="Tahoma"/>
                <a:ea typeface="Tahoma"/>
                <a:cs typeface="Tahoma"/>
              </a:rPr>
              <a:t>It is useful to compare paradox and sophism. In usual and diffused</a:t>
            </a:r>
          </a:p>
          <a:p>
            <a:pPr marL="0" indent="0">
              <a:buNone/>
            </a:pPr>
            <a:r>
              <a:rPr lang="en-US" sz="2000" dirty="0">
                <a:solidFill>
                  <a:schemeClr val="accent5">
                    <a:lumMod val="50000"/>
                  </a:schemeClr>
                </a:solidFill>
                <a:latin typeface="Tahoma"/>
                <a:ea typeface="Tahoma"/>
                <a:cs typeface="Tahoma"/>
              </a:rPr>
              <a:t>comprehension sophism is the intentional deception, based on the</a:t>
            </a:r>
          </a:p>
          <a:p>
            <a:pPr marL="0" indent="0">
              <a:buNone/>
            </a:pPr>
            <a:r>
              <a:rPr lang="en-US" sz="2000" dirty="0">
                <a:solidFill>
                  <a:schemeClr val="accent5">
                    <a:lumMod val="50000"/>
                  </a:schemeClr>
                </a:solidFill>
                <a:latin typeface="Tahoma"/>
                <a:ea typeface="Tahoma"/>
                <a:cs typeface="Tahoma"/>
              </a:rPr>
              <a:t>violation of rules in language and logics (often on the hidden or</a:t>
            </a:r>
          </a:p>
          <a:p>
            <a:pPr marL="0" indent="0">
              <a:buNone/>
            </a:pPr>
            <a:r>
              <a:rPr lang="en-US" sz="2000" dirty="0">
                <a:solidFill>
                  <a:schemeClr val="accent5">
                    <a:lumMod val="50000"/>
                  </a:schemeClr>
                </a:solidFill>
                <a:latin typeface="Tahoma"/>
                <a:ea typeface="Tahoma"/>
                <a:cs typeface="Tahoma"/>
              </a:rPr>
              <a:t>evident contradiction). Usually such deceit is fine and veiled – and not</a:t>
            </a:r>
          </a:p>
          <a:p>
            <a:pPr marL="0" indent="0">
              <a:buNone/>
            </a:pPr>
            <a:r>
              <a:rPr lang="en-US" sz="2000" dirty="0">
                <a:solidFill>
                  <a:schemeClr val="accent5">
                    <a:lumMod val="50000"/>
                  </a:schemeClr>
                </a:solidFill>
                <a:latin typeface="Tahoma"/>
                <a:ea typeface="Tahoma"/>
                <a:cs typeface="Tahoma"/>
              </a:rPr>
              <a:t>always everyone can reveal it. The aim of sophism is to present the</a:t>
            </a:r>
          </a:p>
          <a:p>
            <a:pPr marL="0" indent="0">
              <a:buNone/>
            </a:pPr>
            <a:r>
              <a:rPr lang="en-US" sz="2000" dirty="0">
                <a:solidFill>
                  <a:schemeClr val="accent5">
                    <a:lumMod val="50000"/>
                  </a:schemeClr>
                </a:solidFill>
                <a:latin typeface="Tahoma"/>
                <a:ea typeface="Tahoma"/>
                <a:cs typeface="Tahoma"/>
              </a:rPr>
              <a:t>falsity as a truth. To sophism as an intentional mistake one can oppose</a:t>
            </a:r>
          </a:p>
          <a:p>
            <a:pPr marL="0" indent="0">
              <a:buNone/>
            </a:pPr>
            <a:r>
              <a:rPr lang="en-US" sz="2000" dirty="0">
                <a:solidFill>
                  <a:schemeClr val="accent5">
                    <a:lumMod val="50000"/>
                  </a:schemeClr>
                </a:solidFill>
                <a:latin typeface="Tahoma"/>
                <a:ea typeface="Tahoma"/>
                <a:cs typeface="Tahoma"/>
              </a:rPr>
              <a:t>paralogism which is understand as an intentional mistake, conditioned</a:t>
            </a:r>
          </a:p>
          <a:p>
            <a:pPr marL="0" indent="0">
              <a:buNone/>
            </a:pPr>
            <a:r>
              <a:rPr lang="en-US" sz="2000" dirty="0">
                <a:solidFill>
                  <a:schemeClr val="accent5">
                    <a:lumMod val="50000"/>
                  </a:schemeClr>
                </a:solidFill>
                <a:latin typeface="Tahoma"/>
                <a:ea typeface="Tahoma"/>
                <a:cs typeface="Tahoma"/>
              </a:rPr>
              <a:t>by the violation of laws and rules of logics</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3543492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37140" y="67847"/>
            <a:ext cx="8378529" cy="4351338"/>
          </a:xfrm>
        </p:spPr>
        <p:txBody>
          <a:bodyPr vert="horz" lIns="91440" tIns="45720" rIns="91440" bIns="45720" rtlCol="0" anchor="t">
            <a:noAutofit/>
          </a:bodyPr>
          <a:lstStyle/>
          <a:p>
            <a:pPr marL="0" indent="0">
              <a:buNone/>
            </a:pPr>
            <a:r>
              <a:rPr lang="en-US" sz="1800" dirty="0">
                <a:solidFill>
                  <a:schemeClr val="accent5">
                    <a:lumMod val="50000"/>
                  </a:schemeClr>
                </a:solidFill>
                <a:latin typeface="Tahoma"/>
                <a:ea typeface="Tahoma"/>
                <a:cs typeface="Tahoma"/>
              </a:rPr>
              <a:t>In its essence, sophism is imaginary problem, because it is an</a:t>
            </a:r>
          </a:p>
          <a:p>
            <a:pPr marL="0" indent="0">
              <a:buNone/>
            </a:pPr>
            <a:r>
              <a:rPr lang="en-US" sz="1800" dirty="0">
                <a:solidFill>
                  <a:schemeClr val="accent5">
                    <a:lumMod val="50000"/>
                  </a:schemeClr>
                </a:solidFill>
                <a:latin typeface="Tahoma"/>
                <a:ea typeface="Tahoma"/>
                <a:cs typeface="Tahoma"/>
              </a:rPr>
              <a:t>external obstacle on the way of carried on discussion. An example of</a:t>
            </a:r>
          </a:p>
          <a:p>
            <a:pPr marL="0" indent="0">
              <a:buNone/>
            </a:pPr>
            <a:r>
              <a:rPr lang="en-US" sz="1800" dirty="0">
                <a:solidFill>
                  <a:schemeClr val="accent5">
                    <a:lumMod val="50000"/>
                  </a:schemeClr>
                </a:solidFill>
                <a:latin typeface="Tahoma"/>
                <a:ea typeface="Tahoma"/>
                <a:cs typeface="Tahoma"/>
              </a:rPr>
              <a:t>an old sophism: What do not you lose, you have; the corns you did not</a:t>
            </a:r>
          </a:p>
          <a:p>
            <a:pPr marL="0" indent="0">
              <a:buNone/>
            </a:pPr>
            <a:r>
              <a:rPr lang="en-US" sz="1800" dirty="0">
                <a:solidFill>
                  <a:schemeClr val="accent5">
                    <a:lumMod val="50000"/>
                  </a:schemeClr>
                </a:solidFill>
                <a:latin typeface="Tahoma"/>
                <a:ea typeface="Tahoma"/>
                <a:cs typeface="Tahoma"/>
              </a:rPr>
              <a:t>lose, so you have the corns.</a:t>
            </a:r>
          </a:p>
          <a:p>
            <a:pPr marL="0" indent="0">
              <a:buNone/>
            </a:pPr>
            <a:r>
              <a:rPr lang="en-US" sz="1800" dirty="0">
                <a:solidFill>
                  <a:schemeClr val="accent5">
                    <a:lumMod val="50000"/>
                  </a:schemeClr>
                </a:solidFill>
                <a:latin typeface="Tahoma"/>
                <a:ea typeface="Tahoma"/>
                <a:cs typeface="Tahoma"/>
              </a:rPr>
              <a:t>However, the bound between sophisms and paradoxes is not clearly</a:t>
            </a:r>
          </a:p>
          <a:p>
            <a:pPr marL="0" indent="0">
              <a:buNone/>
            </a:pPr>
            <a:r>
              <a:rPr lang="en-US" sz="1800" dirty="0">
                <a:solidFill>
                  <a:schemeClr val="accent5">
                    <a:lumMod val="50000"/>
                  </a:schemeClr>
                </a:solidFill>
                <a:latin typeface="Tahoma"/>
                <a:ea typeface="Tahoma"/>
                <a:cs typeface="Tahoma"/>
              </a:rPr>
              <a:t>defined: sometimes it is impossible on the base of the standard</a:t>
            </a:r>
          </a:p>
          <a:p>
            <a:pPr marL="0" indent="0">
              <a:buNone/>
            </a:pPr>
            <a:r>
              <a:rPr lang="en-US" sz="1800" dirty="0">
                <a:solidFill>
                  <a:schemeClr val="accent5">
                    <a:lumMod val="50000"/>
                  </a:schemeClr>
                </a:solidFill>
                <a:latin typeface="Tahoma"/>
                <a:ea typeface="Tahoma"/>
                <a:cs typeface="Tahoma"/>
              </a:rPr>
              <a:t>versions of their definitions to decide to which of them one can refer</a:t>
            </a:r>
          </a:p>
          <a:p>
            <a:pPr marL="0" indent="0">
              <a:buNone/>
            </a:pPr>
            <a:r>
              <a:rPr lang="en-US" sz="1800" dirty="0">
                <a:solidFill>
                  <a:schemeClr val="accent5">
                    <a:lumMod val="50000"/>
                  </a:schemeClr>
                </a:solidFill>
                <a:latin typeface="Tahoma"/>
                <a:ea typeface="Tahoma"/>
                <a:cs typeface="Tahoma"/>
              </a:rPr>
              <a:t>the given statement. In particular, there are known the well-known</a:t>
            </a:r>
          </a:p>
          <a:p>
            <a:pPr marL="0" indent="0">
              <a:buNone/>
            </a:pPr>
            <a:r>
              <a:rPr lang="en-US" sz="1800" dirty="0">
                <a:solidFill>
                  <a:schemeClr val="accent5">
                    <a:lumMod val="50000"/>
                  </a:schemeClr>
                </a:solidFill>
                <a:latin typeface="Tahoma"/>
                <a:ea typeface="Tahoma"/>
                <a:cs typeface="Tahoma"/>
              </a:rPr>
              <a:t>historical examples “Protagoras and </a:t>
            </a:r>
            <a:r>
              <a:rPr lang="en-US" sz="1800" dirty="0" err="1">
                <a:solidFill>
                  <a:schemeClr val="accent5">
                    <a:lumMod val="50000"/>
                  </a:schemeClr>
                </a:solidFill>
                <a:latin typeface="Tahoma"/>
                <a:ea typeface="Tahoma"/>
                <a:cs typeface="Tahoma"/>
              </a:rPr>
              <a:t>Evatlos</a:t>
            </a:r>
            <a:r>
              <a:rPr lang="en-US" sz="1800" dirty="0">
                <a:solidFill>
                  <a:schemeClr val="accent5">
                    <a:lumMod val="50000"/>
                  </a:schemeClr>
                </a:solidFill>
                <a:latin typeface="Tahoma"/>
                <a:ea typeface="Tahoma"/>
                <a:cs typeface="Tahoma"/>
              </a:rPr>
              <a:t>”, “</a:t>
            </a:r>
            <a:r>
              <a:rPr lang="en-US" sz="1800" dirty="0" err="1">
                <a:solidFill>
                  <a:schemeClr val="accent5">
                    <a:lumMod val="50000"/>
                  </a:schemeClr>
                </a:solidFill>
                <a:latin typeface="Tahoma"/>
                <a:ea typeface="Tahoma"/>
                <a:cs typeface="Tahoma"/>
              </a:rPr>
              <a:t>Akhilles</a:t>
            </a:r>
            <a:r>
              <a:rPr lang="en-US" sz="1800" dirty="0">
                <a:solidFill>
                  <a:schemeClr val="accent5">
                    <a:lumMod val="50000"/>
                  </a:schemeClr>
                </a:solidFill>
                <a:latin typeface="Tahoma"/>
                <a:ea typeface="Tahoma"/>
                <a:cs typeface="Tahoma"/>
              </a:rPr>
              <a:t> and tortoise”.</a:t>
            </a:r>
          </a:p>
          <a:p>
            <a:pPr marL="0" indent="0">
              <a:buNone/>
            </a:pPr>
            <a:r>
              <a:rPr lang="en-US" sz="1800" dirty="0">
                <a:solidFill>
                  <a:schemeClr val="accent5">
                    <a:lumMod val="50000"/>
                  </a:schemeClr>
                </a:solidFill>
                <a:latin typeface="Tahoma"/>
                <a:ea typeface="Tahoma"/>
                <a:cs typeface="Tahoma"/>
              </a:rPr>
              <a:t> The mostly sharp form of paradox is antinomy, i.e. the statement,</a:t>
            </a:r>
          </a:p>
          <a:p>
            <a:pPr marL="0" indent="0">
              <a:buNone/>
            </a:pPr>
            <a:r>
              <a:rPr lang="en-US" sz="1800" dirty="0">
                <a:solidFill>
                  <a:schemeClr val="accent5">
                    <a:lumMod val="50000"/>
                  </a:schemeClr>
                </a:solidFill>
                <a:latin typeface="Tahoma"/>
                <a:ea typeface="Tahoma"/>
                <a:cs typeface="Tahoma"/>
              </a:rPr>
              <a:t>which proves the equivalence of two statements, one of which is a</a:t>
            </a:r>
          </a:p>
          <a:p>
            <a:pPr marL="0" indent="0">
              <a:buNone/>
            </a:pPr>
            <a:r>
              <a:rPr lang="en-US" sz="1800" dirty="0">
                <a:solidFill>
                  <a:schemeClr val="accent5">
                    <a:lumMod val="50000"/>
                  </a:schemeClr>
                </a:solidFill>
                <a:latin typeface="Tahoma"/>
                <a:ea typeface="Tahoma"/>
                <a:cs typeface="Tahoma"/>
              </a:rPr>
              <a:t>negation of another </a:t>
            </a:r>
            <a:r>
              <a:rPr lang="en-US" sz="1800" dirty="0" err="1">
                <a:solidFill>
                  <a:schemeClr val="accent5">
                    <a:lumMod val="50000"/>
                  </a:schemeClr>
                </a:solidFill>
                <a:latin typeface="Tahoma"/>
                <a:ea typeface="Tahoma"/>
                <a:cs typeface="Tahoma"/>
              </a:rPr>
              <a:t>one.The</a:t>
            </a:r>
            <a:r>
              <a:rPr lang="en-US" sz="1800" dirty="0">
                <a:solidFill>
                  <a:schemeClr val="accent5">
                    <a:lumMod val="50000"/>
                  </a:schemeClr>
                </a:solidFill>
                <a:latin typeface="Tahoma"/>
                <a:ea typeface="Tahoma"/>
                <a:cs typeface="Tahoma"/>
              </a:rPr>
              <a:t> particularly known are the paradoxes in </a:t>
            </a:r>
          </a:p>
          <a:p>
            <a:pPr marL="0" indent="0">
              <a:buNone/>
            </a:pPr>
            <a:r>
              <a:rPr lang="en-US" sz="1800" dirty="0">
                <a:solidFill>
                  <a:schemeClr val="accent5">
                    <a:lumMod val="50000"/>
                  </a:schemeClr>
                </a:solidFill>
                <a:latin typeface="Tahoma"/>
                <a:ea typeface="Tahoma"/>
                <a:cs typeface="Tahoma"/>
              </a:rPr>
              <a:t>the mostly strict </a:t>
            </a:r>
            <a:r>
              <a:rPr lang="en-US" sz="1800" dirty="0" err="1">
                <a:solidFill>
                  <a:schemeClr val="accent5">
                    <a:lumMod val="50000"/>
                  </a:schemeClr>
                </a:solidFill>
                <a:latin typeface="Tahoma"/>
                <a:ea typeface="Tahoma"/>
                <a:cs typeface="Tahoma"/>
              </a:rPr>
              <a:t>andexact</a:t>
            </a:r>
            <a:r>
              <a:rPr lang="en-US" sz="1800" dirty="0">
                <a:solidFill>
                  <a:schemeClr val="accent5">
                    <a:lumMod val="50000"/>
                  </a:schemeClr>
                </a:solidFill>
                <a:latin typeface="Tahoma"/>
                <a:ea typeface="Tahoma"/>
                <a:cs typeface="Tahoma"/>
              </a:rPr>
              <a:t> sciences – mathematics, logics and from </a:t>
            </a:r>
            <a:r>
              <a:rPr lang="en-US" sz="1800" dirty="0" err="1">
                <a:solidFill>
                  <a:schemeClr val="accent5">
                    <a:lumMod val="50000"/>
                  </a:schemeClr>
                </a:solidFill>
                <a:latin typeface="Tahoma"/>
                <a:ea typeface="Tahoma"/>
                <a:cs typeface="Tahoma"/>
              </a:rPr>
              <a:t>XXc</a:t>
            </a:r>
            <a:r>
              <a:rPr lang="en-US" sz="1800" dirty="0">
                <a:solidFill>
                  <a:schemeClr val="accent5">
                    <a:lumMod val="50000"/>
                  </a:schemeClr>
                </a:solidFill>
                <a:latin typeface="Tahoma"/>
                <a:ea typeface="Tahoma"/>
                <a:cs typeface="Tahoma"/>
              </a:rPr>
              <a:t>. also in the theoretical physics. Clearly formulated paradoxes are the important</a:t>
            </a:r>
          </a:p>
          <a:p>
            <a:pPr marL="0" indent="0">
              <a:buNone/>
            </a:pPr>
            <a:r>
              <a:rPr lang="en-US" sz="1800" dirty="0">
                <a:solidFill>
                  <a:schemeClr val="accent5">
                    <a:lumMod val="50000"/>
                  </a:schemeClr>
                </a:solidFill>
                <a:latin typeface="Tahoma"/>
                <a:ea typeface="Tahoma"/>
                <a:cs typeface="Tahoma"/>
              </a:rPr>
              <a:t>bases in the elaborations of the logical theory. Paradoxes for logics (as</a:t>
            </a:r>
          </a:p>
          <a:p>
            <a:pPr marL="0" indent="0">
              <a:buNone/>
            </a:pPr>
            <a:r>
              <a:rPr lang="en-US" sz="1800" dirty="0">
                <a:solidFill>
                  <a:schemeClr val="accent5">
                    <a:lumMod val="50000"/>
                  </a:schemeClr>
                </a:solidFill>
                <a:latin typeface="Tahoma"/>
                <a:ea typeface="Tahoma"/>
                <a:cs typeface="Tahoma"/>
              </a:rPr>
              <a:t>a theory) are similar to the experiments in the natural sciences.</a:t>
            </a:r>
          </a:p>
          <a:p>
            <a:pPr marL="0" indent="0">
              <a:buNone/>
            </a:pPr>
            <a:r>
              <a:rPr lang="en-US" sz="1800" dirty="0">
                <a:solidFill>
                  <a:schemeClr val="accent5">
                    <a:lumMod val="50000"/>
                  </a:schemeClr>
                </a:solidFill>
                <a:latin typeface="Tahoma"/>
                <a:ea typeface="Tahoma"/>
                <a:cs typeface="Tahoma"/>
              </a:rPr>
              <a:t>Paradoxes and antinomies are often used in the Bible. Jesus Christ had</a:t>
            </a:r>
          </a:p>
          <a:p>
            <a:pPr marL="0" indent="0">
              <a:buNone/>
            </a:pPr>
            <a:r>
              <a:rPr lang="en-US" sz="1800" dirty="0">
                <a:solidFill>
                  <a:schemeClr val="accent5">
                    <a:lumMod val="50000"/>
                  </a:schemeClr>
                </a:solidFill>
                <a:latin typeface="Tahoma"/>
                <a:ea typeface="Tahoma"/>
                <a:cs typeface="Tahoma"/>
              </a:rPr>
              <a:t>often used paradoxes in his parables.</a:t>
            </a:r>
          </a:p>
        </p:txBody>
      </p:sp>
      <p:grpSp>
        <p:nvGrpSpPr>
          <p:cNvPr id="9" name="Group 8">
            <a:extLst>
              <a:ext uri="{FF2B5EF4-FFF2-40B4-BE49-F238E27FC236}">
                <a16:creationId xmlns:a16="http://schemas.microsoft.com/office/drawing/2014/main" id="{798EA88B-C439-4F17-9585-820972CE0BA5}"/>
              </a:ext>
              <a:ext uri="{C183D7F6-B498-43B3-948B-1728B52AA6E4}">
                <adec:decorative xmlns:adec="http://schemas.microsoft.com/office/drawing/2017/decorative" val="1"/>
              </a:ext>
            </a:extLst>
          </p:cNvPr>
          <p:cNvGrpSpPr/>
          <p:nvPr/>
        </p:nvGrpSpPr>
        <p:grpSpPr>
          <a:xfrm>
            <a:off x="9009186" y="0"/>
            <a:ext cx="3668917" cy="6941127"/>
            <a:chOff x="9009186" y="0"/>
            <a:chExt cx="3668917" cy="6941127"/>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Clipboard">
              <a:extLst>
                <a:ext uri="{FF2B5EF4-FFF2-40B4-BE49-F238E27FC236}">
                  <a16:creationId xmlns:a16="http://schemas.microsoft.com/office/drawing/2014/main" id="{4F58D0C9-D25F-4044-8F1B-4190E5A1B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09186" y="3272210"/>
              <a:ext cx="3668917" cy="3668917"/>
            </a:xfrm>
            <a:prstGeom prst="rect">
              <a:avLst/>
            </a:prstGeom>
          </p:spPr>
        </p:pic>
      </p:grpSp>
    </p:spTree>
    <p:extLst>
      <p:ext uri="{BB962C8B-B14F-4D97-AF65-F5344CB8AC3E}">
        <p14:creationId xmlns:p14="http://schemas.microsoft.com/office/powerpoint/2010/main" val="316088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lstStyle/>
          <a:p>
            <a:r>
              <a:rPr lang="en-US" dirty="0">
                <a:solidFill>
                  <a:schemeClr val="accent5">
                    <a:lumMod val="50000"/>
                  </a:schemeClr>
                </a:solidFill>
                <a:latin typeface="Rockwell" panose="02060603020205020403" pitchFamily="18" charset="0"/>
              </a:rPr>
              <a:t>Logical Paradoxes</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392382"/>
            <a:ext cx="8378529" cy="4351338"/>
          </a:xfrm>
        </p:spPr>
        <p:txBody>
          <a:bodyPr>
            <a:normAutofit fontScale="62500" lnSpcReduction="20000"/>
          </a:bodyPr>
          <a:lstStyle/>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Common themes in paradoxes include self-reference, infinite regress, circular definitions, and confusion or equivocation between different levels of abstraction.</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Patrick Hughes outlines three laws of the paradox:</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Self-reference</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An example is the statement "This statement is false", a form of the liar paradox. The statement is referring to itself. Another example of self-reference is the question of whether the barber shaves himself in the barber paradox. Yet another example involves the question "Is the answer to this question 'No'?"</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Contradiction</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"This statement is false"; the statement cannot be false and true at the same time. Another example of contradiction is if a man talking to a genie wishes that wishes couldn't come true. This contradicts itself because if the genie grants his wish, he did not grant his wish, and if he refuses to grant his wish, then he did indeed grant his wish, therefore making it impossible either to grant or not grant his wish without leading to a contradiction.</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Vicious circularity, or infinite regress</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"This statement is false"; if the statement is true, then the statement is false, thereby making the statement true. Another example of vicious circularity is the following group of statements:</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"The following sentence is true."</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"The previous sentence is false."</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Tree>
    <p:extLst>
      <p:ext uri="{BB962C8B-B14F-4D97-AF65-F5344CB8AC3E}">
        <p14:creationId xmlns:p14="http://schemas.microsoft.com/office/powerpoint/2010/main" val="267100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337351"/>
            <a:ext cx="8378529" cy="6098960"/>
          </a:xfrm>
        </p:spPr>
        <p:txBody>
          <a:bodyPr>
            <a:normAutofit fontScale="70000" lnSpcReduction="20000"/>
          </a:bodyPr>
          <a:lstStyle/>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Other paradoxes involve false statements and half-truths ("impossible is not in my vocabulary") or rely on a hasty assumption. (A father and his son are in a car crash; the father is killed and the boy is rushed to the hospital. The doctor says, "I can't operate on this boy. He's my son." There is no paradox if the boy's mother is a surgeon.)</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Paradoxes which are not based on a hidden error generally occur at the fringes of context or language, and require extending the context or language in order to lose their paradoxical quality. Paradoxes that arise from apparently intelligible uses of language are often of interest to logicians and philosophers. "This sentence is false" is an example of the well-known liar paradox: it is a sentence which cannot be consistently interpreted as either true or false, because if it is known to be false, then it can be inferred that it must be true, and if it is known to be true, then it can be inferred that it must be false. Russell's paradox, which shows that the notion of the set of all those sets that do not contain themselves leads to a contradiction, was instrumental in the development of modern logic and set theory.[10]</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Thought-experiments can also yield interesting paradoxes. The grandfather paradox, for example, would arise if a time-traveler were to kill his own grandfather before his mother or father had been conceived, thereby preventing his own birth.[17] This is a specific example of the more general observation of the butterfly effect, or that a time-</a:t>
            </a:r>
            <a:r>
              <a:rPr lang="en-US" sz="24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traveller's</a:t>
            </a: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interaction with the past—however slight—would entail making changes that would, in turn, change the future in which the time-travel was yet to occur, and would thus change the circumstances of the time-travel itself.</a:t>
            </a:r>
          </a:p>
          <a:p>
            <a:pPr marL="0" indent="0">
              <a:buNone/>
            </a:pPr>
            <a:r>
              <a:rPr lang="en-US" sz="24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Often a seemingly paradoxical conclusion arises from an inconsistent or inherently contradictory definition of the initial premise. In the case of that apparent paradox of a time-traveler killing his own grandfather, it is the inconsistency of defining the past to which he returns as being somehow different from the one which leads up to the future from which he begins his trip, but also insisting that he must have come to that past from the same future as the one that it leads up to.</a:t>
            </a:r>
          </a:p>
        </p:txBody>
      </p:sp>
      <p:grpSp>
        <p:nvGrpSpPr>
          <p:cNvPr id="13" name="Group 12">
            <a:extLst>
              <a:ext uri="{FF2B5EF4-FFF2-40B4-BE49-F238E27FC236}">
                <a16:creationId xmlns:a16="http://schemas.microsoft.com/office/drawing/2014/main" id="{9C15E21A-C111-4D39-BB47-E83988E5A05E}"/>
              </a:ext>
              <a:ext uri="{C183D7F6-B498-43B3-948B-1728B52AA6E4}">
                <adec:decorative xmlns:adec="http://schemas.microsoft.com/office/drawing/2017/decorative" val="1"/>
              </a:ext>
            </a:extLst>
          </p:cNvPr>
          <p:cNvGrpSpPr/>
          <p:nvPr/>
        </p:nvGrpSpPr>
        <p:grpSpPr>
          <a:xfrm>
            <a:off x="9055676" y="0"/>
            <a:ext cx="3193475" cy="6954260"/>
            <a:chOff x="9055676" y="0"/>
            <a:chExt cx="3193475" cy="6954260"/>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2" name="Graphic 11" descr="Test tubes">
              <a:extLst>
                <a:ext uri="{FF2B5EF4-FFF2-40B4-BE49-F238E27FC236}">
                  <a16:creationId xmlns:a16="http://schemas.microsoft.com/office/drawing/2014/main" id="{57BD2CFA-105C-4606-859E-A8413C62B3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0534" y="4155643"/>
              <a:ext cx="2798617" cy="2798617"/>
            </a:xfrm>
            <a:prstGeom prst="rect">
              <a:avLst/>
            </a:prstGeom>
          </p:spPr>
        </p:pic>
      </p:grpSp>
    </p:spTree>
    <p:extLst>
      <p:ext uri="{BB962C8B-B14F-4D97-AF65-F5344CB8AC3E}">
        <p14:creationId xmlns:p14="http://schemas.microsoft.com/office/powerpoint/2010/main" val="410525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2257-3980-4551-868A-26DC3CB821EE}"/>
              </a:ext>
            </a:extLst>
          </p:cNvPr>
          <p:cNvSpPr>
            <a:spLocks noGrp="1"/>
          </p:cNvSpPr>
          <p:nvPr>
            <p:ph type="title"/>
          </p:nvPr>
        </p:nvSpPr>
        <p:spPr>
          <a:xfrm>
            <a:off x="521284" y="365125"/>
            <a:ext cx="8378529" cy="1027257"/>
          </a:xfrm>
        </p:spPr>
        <p:txBody>
          <a:bodyPr>
            <a:normAutofit fontScale="90000"/>
          </a:bodyPr>
          <a:lstStyle/>
          <a:p>
            <a:r>
              <a:rPr lang="en-US" dirty="0">
                <a:solidFill>
                  <a:schemeClr val="accent5">
                    <a:lumMod val="50000"/>
                  </a:schemeClr>
                </a:solidFill>
                <a:latin typeface="Rockwell" panose="02060603020205020403" pitchFamily="18" charset="0"/>
              </a:rPr>
              <a:t>Conclusion: Advantage of Paradox and Antinomy</a:t>
            </a:r>
          </a:p>
        </p:txBody>
      </p:sp>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521284" y="1392382"/>
            <a:ext cx="8378529" cy="4351338"/>
          </a:xfrm>
        </p:spPr>
        <p:txBody>
          <a:bodyPr>
            <a:normAutofit fontScale="77500" lnSpcReduction="20000"/>
          </a:bodyPr>
          <a:lstStyle/>
          <a:p>
            <a:pPr marL="0" indent="0">
              <a:buNone/>
            </a:pPr>
            <a:r>
              <a:rPr lang="en-US" dirty="0">
                <a:solidFill>
                  <a:schemeClr val="accent5">
                    <a:lumMod val="50000"/>
                  </a:schemeClr>
                </a:solidFill>
              </a:rPr>
              <a:t>These and many other paradoxes can be explained (by the way, as</a:t>
            </a:r>
          </a:p>
          <a:p>
            <a:pPr marL="0" indent="0">
              <a:buNone/>
            </a:pPr>
            <a:r>
              <a:rPr lang="en-US" dirty="0">
                <a:solidFill>
                  <a:schemeClr val="accent5">
                    <a:lumMod val="50000"/>
                  </a:schemeClr>
                </a:solidFill>
              </a:rPr>
              <a:t>also the </a:t>
            </a:r>
            <a:r>
              <a:rPr lang="en-US" dirty="0" err="1">
                <a:solidFill>
                  <a:schemeClr val="accent5">
                    <a:lumMod val="50000"/>
                  </a:schemeClr>
                </a:solidFill>
              </a:rPr>
              <a:t>Goedel</a:t>
            </a:r>
            <a:r>
              <a:rPr lang="en-US" dirty="0">
                <a:solidFill>
                  <a:schemeClr val="accent5">
                    <a:lumMod val="50000"/>
                  </a:schemeClr>
                </a:solidFill>
              </a:rPr>
              <a:t> theorem) by that, that man (although he was created</a:t>
            </a:r>
          </a:p>
          <a:p>
            <a:pPr marL="0" indent="0">
              <a:buNone/>
            </a:pPr>
            <a:r>
              <a:rPr lang="en-US" dirty="0">
                <a:solidFill>
                  <a:schemeClr val="accent5">
                    <a:lumMod val="50000"/>
                  </a:schemeClr>
                </a:solidFill>
              </a:rPr>
              <a:t>by </a:t>
            </a:r>
            <a:r>
              <a:rPr lang="en-US" dirty="0" err="1">
                <a:solidFill>
                  <a:schemeClr val="accent5">
                    <a:lumMod val="50000"/>
                  </a:schemeClr>
                </a:solidFill>
              </a:rPr>
              <a:t>образу</a:t>
            </a:r>
            <a:r>
              <a:rPr lang="en-US" dirty="0">
                <a:solidFill>
                  <a:schemeClr val="accent5">
                    <a:lumMod val="50000"/>
                  </a:schemeClr>
                </a:solidFill>
              </a:rPr>
              <a:t> и </a:t>
            </a:r>
            <a:r>
              <a:rPr lang="en-US" dirty="0" err="1">
                <a:solidFill>
                  <a:schemeClr val="accent5">
                    <a:lumMod val="50000"/>
                  </a:schemeClr>
                </a:solidFill>
              </a:rPr>
              <a:t>подобию</a:t>
            </a:r>
            <a:r>
              <a:rPr lang="en-US" dirty="0">
                <a:solidFill>
                  <a:schemeClr val="accent5">
                    <a:lumMod val="50000"/>
                  </a:schemeClr>
                </a:solidFill>
              </a:rPr>
              <a:t> </a:t>
            </a:r>
            <a:r>
              <a:rPr lang="en-US" dirty="0" err="1">
                <a:solidFill>
                  <a:schemeClr val="accent5">
                    <a:lumMod val="50000"/>
                  </a:schemeClr>
                </a:solidFill>
              </a:rPr>
              <a:t>Бога</a:t>
            </a:r>
            <a:r>
              <a:rPr lang="en-US" dirty="0">
                <a:solidFill>
                  <a:schemeClr val="accent5">
                    <a:lumMod val="50000"/>
                  </a:schemeClr>
                </a:solidFill>
              </a:rPr>
              <a:t>) is limited and finite unlike to the infinite</a:t>
            </a:r>
          </a:p>
          <a:p>
            <a:pPr marL="0" indent="0">
              <a:buNone/>
            </a:pPr>
            <a:r>
              <a:rPr lang="en-US" dirty="0">
                <a:solidFill>
                  <a:schemeClr val="accent5">
                    <a:lumMod val="50000"/>
                  </a:schemeClr>
                </a:solidFill>
              </a:rPr>
              <a:t>God, for Whom there are neither paradoxes, nor antinomies,</a:t>
            </a:r>
          </a:p>
          <a:p>
            <a:pPr marL="0" indent="0">
              <a:buNone/>
            </a:pPr>
            <a:r>
              <a:rPr lang="en-US" dirty="0">
                <a:solidFill>
                  <a:schemeClr val="accent5">
                    <a:lumMod val="50000"/>
                  </a:schemeClr>
                </a:solidFill>
              </a:rPr>
              <a:t>moreover nor contradictions. From this statement it follows that</a:t>
            </a:r>
          </a:p>
          <a:p>
            <a:pPr marL="0" indent="0">
              <a:buNone/>
            </a:pPr>
            <a:r>
              <a:rPr lang="en-US" dirty="0">
                <a:solidFill>
                  <a:schemeClr val="accent5">
                    <a:lumMod val="50000"/>
                  </a:schemeClr>
                </a:solidFill>
              </a:rPr>
              <a:t>although paradoxes and antinomies freely originate as the result of the</a:t>
            </a:r>
          </a:p>
          <a:p>
            <a:pPr marL="0" indent="0">
              <a:buNone/>
            </a:pPr>
            <a:r>
              <a:rPr lang="en-US" dirty="0">
                <a:solidFill>
                  <a:schemeClr val="accent5">
                    <a:lumMod val="50000"/>
                  </a:schemeClr>
                </a:solidFill>
              </a:rPr>
              <a:t>creative thinking of the separate scientists, philosophers and</a:t>
            </a:r>
          </a:p>
          <a:p>
            <a:pPr marL="0" indent="0">
              <a:buNone/>
            </a:pPr>
            <a:r>
              <a:rPr lang="en-US" dirty="0">
                <a:solidFill>
                  <a:schemeClr val="accent5">
                    <a:lumMod val="50000"/>
                  </a:schemeClr>
                </a:solidFill>
              </a:rPr>
              <a:t>theologians, they at the same time inevitable for the culture of the</a:t>
            </a:r>
          </a:p>
          <a:p>
            <a:pPr marL="0" indent="0">
              <a:buNone/>
            </a:pPr>
            <a:r>
              <a:rPr lang="en-US" dirty="0">
                <a:solidFill>
                  <a:schemeClr val="accent5">
                    <a:lumMod val="50000"/>
                  </a:schemeClr>
                </a:solidFill>
              </a:rPr>
              <a:t>human thinking and therefore must be considered by thinkers with</a:t>
            </a:r>
          </a:p>
          <a:p>
            <a:pPr marL="0" indent="0">
              <a:buNone/>
            </a:pPr>
            <a:r>
              <a:rPr lang="en-US" dirty="0">
                <a:solidFill>
                  <a:schemeClr val="accent5">
                    <a:lumMod val="50000"/>
                  </a:schemeClr>
                </a:solidFill>
              </a:rPr>
              <a:t>the necessary responsibility.</a:t>
            </a:r>
          </a:p>
          <a:p>
            <a:pPr marL="0" indent="0">
              <a:buNone/>
            </a:pP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grpSp>
    </p:spTree>
    <p:extLst>
      <p:ext uri="{BB962C8B-B14F-4D97-AF65-F5344CB8AC3E}">
        <p14:creationId xmlns:p14="http://schemas.microsoft.com/office/powerpoint/2010/main" val="39370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E0B0F-4D29-4786-B2AB-B84D9F8B5429}"/>
              </a:ext>
            </a:extLst>
          </p:cNvPr>
          <p:cNvSpPr>
            <a:spLocks noGrp="1"/>
          </p:cNvSpPr>
          <p:nvPr>
            <p:ph idx="1"/>
          </p:nvPr>
        </p:nvSpPr>
        <p:spPr>
          <a:xfrm>
            <a:off x="464135" y="959090"/>
            <a:ext cx="8378529" cy="4429656"/>
          </a:xfrm>
        </p:spPr>
        <p:txBody>
          <a:bodyPr>
            <a:normAutofit fontScale="70000" lnSpcReduction="20000"/>
          </a:bodyPr>
          <a:lstStyle/>
          <a:p>
            <a:pPr marL="0" indent="0">
              <a:buNone/>
            </a:pPr>
            <a:r>
              <a:rPr lang="en-US" dirty="0">
                <a:solidFill>
                  <a:schemeClr val="accent5">
                    <a:lumMod val="50000"/>
                  </a:schemeClr>
                </a:solidFill>
              </a:rPr>
              <a:t>    In conclusion one can notice that of course a truth can accept the</a:t>
            </a:r>
          </a:p>
          <a:p>
            <a:pPr marL="0" indent="0">
              <a:buNone/>
            </a:pPr>
            <a:r>
              <a:rPr lang="en-US" dirty="0">
                <a:solidFill>
                  <a:schemeClr val="accent5">
                    <a:lumMod val="50000"/>
                  </a:schemeClr>
                </a:solidFill>
              </a:rPr>
              <a:t>paradoxical form but not any paradox is true.</a:t>
            </a:r>
          </a:p>
          <a:p>
            <a:pPr marL="0" indent="0">
              <a:buNone/>
            </a:pPr>
            <a:r>
              <a:rPr lang="en-US" dirty="0">
                <a:solidFill>
                  <a:schemeClr val="accent5">
                    <a:lumMod val="50000"/>
                  </a:schemeClr>
                </a:solidFill>
              </a:rPr>
              <a:t>    True paradox (i.e. reflecting the reality) testimonies the versatility</a:t>
            </a:r>
          </a:p>
          <a:p>
            <a:pPr marL="0" indent="0">
              <a:buNone/>
            </a:pPr>
            <a:r>
              <a:rPr lang="en-US" dirty="0">
                <a:solidFill>
                  <a:schemeClr val="accent5">
                    <a:lumMod val="50000"/>
                  </a:schemeClr>
                </a:solidFill>
              </a:rPr>
              <a:t>(</a:t>
            </a:r>
            <a:r>
              <a:rPr lang="en-US" dirty="0" err="1">
                <a:solidFill>
                  <a:schemeClr val="accent5">
                    <a:lumMod val="50000"/>
                  </a:schemeClr>
                </a:solidFill>
              </a:rPr>
              <a:t>polygonality</a:t>
            </a:r>
            <a:r>
              <a:rPr lang="en-US" dirty="0">
                <a:solidFill>
                  <a:schemeClr val="accent5">
                    <a:lumMod val="50000"/>
                  </a:schemeClr>
                </a:solidFill>
              </a:rPr>
              <a:t>) of truth – and it does not oppose to the human mind</a:t>
            </a:r>
          </a:p>
          <a:p>
            <a:pPr marL="0" indent="0">
              <a:buNone/>
            </a:pPr>
            <a:r>
              <a:rPr lang="en-US" dirty="0">
                <a:solidFill>
                  <a:schemeClr val="accent5">
                    <a:lumMod val="50000"/>
                  </a:schemeClr>
                </a:solidFill>
              </a:rPr>
              <a:t>but in a certain sense is higher than mind. The Divine reveal exceeds</a:t>
            </a:r>
          </a:p>
          <a:p>
            <a:pPr marL="0" indent="0">
              <a:buNone/>
            </a:pPr>
            <a:r>
              <a:rPr lang="en-US" dirty="0">
                <a:solidFill>
                  <a:schemeClr val="accent5">
                    <a:lumMod val="50000"/>
                  </a:schemeClr>
                </a:solidFill>
              </a:rPr>
              <a:t>the human understanding but in no way annihilates it! And namely</a:t>
            </a:r>
          </a:p>
          <a:p>
            <a:pPr marL="0" indent="0">
              <a:buNone/>
            </a:pPr>
            <a:r>
              <a:rPr lang="en-US" dirty="0">
                <a:solidFill>
                  <a:schemeClr val="accent5">
                    <a:lumMod val="50000"/>
                  </a:schemeClr>
                </a:solidFill>
              </a:rPr>
              <a:t>the paradoxical formulations of the Christianity testimony on the</a:t>
            </a:r>
          </a:p>
          <a:p>
            <a:pPr marL="0" indent="0">
              <a:buNone/>
            </a:pPr>
            <a:r>
              <a:rPr lang="en-US" dirty="0">
                <a:solidFill>
                  <a:schemeClr val="accent5">
                    <a:lumMod val="50000"/>
                  </a:schemeClr>
                </a:solidFill>
              </a:rPr>
              <a:t>versatility of truth.</a:t>
            </a:r>
          </a:p>
          <a:p>
            <a:pPr marL="0" indent="0">
              <a:buNone/>
            </a:pPr>
            <a:r>
              <a:rPr lang="en-US" dirty="0">
                <a:solidFill>
                  <a:schemeClr val="accent5">
                    <a:lumMod val="50000"/>
                  </a:schemeClr>
                </a:solidFill>
              </a:rPr>
              <a:t>Paradox opposes the self-confidence and the self-satisfaction of the</a:t>
            </a:r>
          </a:p>
          <a:p>
            <a:pPr marL="0" indent="0">
              <a:buNone/>
            </a:pPr>
            <a:r>
              <a:rPr lang="en-US" dirty="0">
                <a:solidFill>
                  <a:schemeClr val="accent5">
                    <a:lumMod val="50000"/>
                  </a:schemeClr>
                </a:solidFill>
              </a:rPr>
              <a:t>human thinking, and its pride claims for the self-sufficiency. But it</a:t>
            </a:r>
          </a:p>
          <a:p>
            <a:pPr marL="0" indent="0">
              <a:buNone/>
            </a:pPr>
            <a:r>
              <a:rPr lang="en-US" dirty="0">
                <a:solidFill>
                  <a:schemeClr val="accent5">
                    <a:lumMod val="50000"/>
                  </a:schemeClr>
                </a:solidFill>
              </a:rPr>
              <a:t>does not demand the annihilation of the human thinking. The human</a:t>
            </a:r>
          </a:p>
          <a:p>
            <a:pPr marL="0" indent="0">
              <a:buNone/>
            </a:pPr>
            <a:r>
              <a:rPr lang="en-US" dirty="0">
                <a:solidFill>
                  <a:schemeClr val="accent5">
                    <a:lumMod val="50000"/>
                  </a:schemeClr>
                </a:solidFill>
              </a:rPr>
              <a:t>mind needs not the annihilation but the renewal (innovation) and only</a:t>
            </a:r>
          </a:p>
          <a:p>
            <a:pPr marL="0" indent="0">
              <a:buNone/>
            </a:pPr>
            <a:r>
              <a:rPr lang="en-US" dirty="0">
                <a:solidFill>
                  <a:schemeClr val="accent5">
                    <a:lumMod val="50000"/>
                  </a:schemeClr>
                </a:solidFill>
              </a:rPr>
              <a:t>the renewed mind can cognize the Divine will (Rom.,12:2).</a:t>
            </a:r>
          </a:p>
          <a:p>
            <a:pPr marL="0" indent="0">
              <a:buNone/>
            </a:pPr>
            <a:endParaRPr lang="en-US" dirty="0">
              <a:solidFill>
                <a:schemeClr val="accent5">
                  <a:lumMod val="50000"/>
                </a:schemeClr>
              </a:solidFill>
            </a:endParaRPr>
          </a:p>
          <a:p>
            <a:pPr marL="0" indent="0">
              <a:buNone/>
            </a:pPr>
            <a:endParaRPr lang="en-US" dirty="0">
              <a:solidFill>
                <a:schemeClr val="accent5">
                  <a:lumMod val="50000"/>
                </a:schemeClr>
              </a:solidFill>
            </a:endParaRPr>
          </a:p>
        </p:txBody>
      </p:sp>
      <p:grpSp>
        <p:nvGrpSpPr>
          <p:cNvPr id="9" name="Group 8">
            <a:extLst>
              <a:ext uri="{FF2B5EF4-FFF2-40B4-BE49-F238E27FC236}">
                <a16:creationId xmlns:a16="http://schemas.microsoft.com/office/drawing/2014/main" id="{5EB226A9-D9EE-4576-B6BE-BA2E94C1613A}"/>
              </a:ext>
              <a:ext uri="{C183D7F6-B498-43B3-948B-1728B52AA6E4}">
                <adec:decorative xmlns:adec="http://schemas.microsoft.com/office/drawing/2017/decorative" val="1"/>
              </a:ext>
            </a:extLst>
          </p:cNvPr>
          <p:cNvGrpSpPr/>
          <p:nvPr/>
        </p:nvGrpSpPr>
        <p:grpSpPr>
          <a:xfrm>
            <a:off x="8936181" y="0"/>
            <a:ext cx="3890553" cy="6904758"/>
            <a:chOff x="8936181" y="0"/>
            <a:chExt cx="3890553" cy="6904758"/>
          </a:xfrm>
        </p:grpSpPr>
        <p:grpSp>
          <p:nvGrpSpPr>
            <p:cNvPr id="10" name="Group 9">
              <a:extLst>
                <a:ext uri="{FF2B5EF4-FFF2-40B4-BE49-F238E27FC236}">
                  <a16:creationId xmlns:a16="http://schemas.microsoft.com/office/drawing/2014/main" id="{D4EF09CF-3362-453A-9463-F6669A9D3E01}"/>
                </a:ext>
              </a:extLst>
            </p:cNvPr>
            <p:cNvGrpSpPr/>
            <p:nvPr/>
          </p:nvGrpSpPr>
          <p:grpSpPr>
            <a:xfrm>
              <a:off x="9055676" y="0"/>
              <a:ext cx="3136324" cy="6858000"/>
              <a:chOff x="9055676" y="0"/>
              <a:chExt cx="3136324" cy="6858000"/>
            </a:xfrm>
          </p:grpSpPr>
          <p:sp>
            <p:nvSpPr>
              <p:cNvPr id="4" name="Rectangle 3">
                <a:extLst>
                  <a:ext uri="{FF2B5EF4-FFF2-40B4-BE49-F238E27FC236}">
                    <a16:creationId xmlns:a16="http://schemas.microsoft.com/office/drawing/2014/main" id="{403AE892-EBD6-40F1-851B-FEADBD59429F}"/>
                  </a:ext>
                </a:extLst>
              </p:cNvPr>
              <p:cNvSpPr/>
              <p:nvPr/>
            </p:nvSpPr>
            <p:spPr>
              <a:xfrm>
                <a:off x="9221932" y="0"/>
                <a:ext cx="2970068"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4318653-1A38-442C-BA0F-F2C51149BCFF}"/>
                  </a:ext>
                </a:extLst>
              </p:cNvPr>
              <p:cNvSpPr/>
              <p:nvPr/>
            </p:nvSpPr>
            <p:spPr>
              <a:xfrm>
                <a:off x="9055676" y="0"/>
                <a:ext cx="166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25D63D1-E9CE-42BF-BD4D-374FD0293155}"/>
                  </a:ext>
                </a:extLst>
              </p:cNvPr>
              <p:cNvSpPr/>
              <p:nvPr/>
            </p:nvSpPr>
            <p:spPr>
              <a:xfrm>
                <a:off x="9221932" y="0"/>
                <a:ext cx="114301" cy="6858000"/>
              </a:xfrm>
              <a:prstGeom prst="rect">
                <a:avLst/>
              </a:prstGeom>
              <a:solidFill>
                <a:srgbClr val="FFD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A4EE865-9F0D-4531-A737-E13A557C0277}"/>
                  </a:ext>
                </a:extLst>
              </p:cNvPr>
              <p:cNvSpPr/>
              <p:nvPr/>
            </p:nvSpPr>
            <p:spPr>
              <a:xfrm>
                <a:off x="9336233" y="0"/>
                <a:ext cx="150667"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1183CB-C5B0-498A-A49C-4180134C74B0}"/>
                  </a:ext>
                </a:extLst>
              </p:cNvPr>
              <p:cNvSpPr/>
              <p:nvPr/>
            </p:nvSpPr>
            <p:spPr>
              <a:xfrm>
                <a:off x="9336233" y="0"/>
                <a:ext cx="571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Graphic 10" descr="Microscope">
              <a:extLst>
                <a:ext uri="{FF2B5EF4-FFF2-40B4-BE49-F238E27FC236}">
                  <a16:creationId xmlns:a16="http://schemas.microsoft.com/office/drawing/2014/main" id="{A9B090FE-5998-4BAC-AB8D-6F40D44C81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936181" y="3014205"/>
              <a:ext cx="3890553" cy="3890553"/>
            </a:xfrm>
            <a:prstGeom prst="rect">
              <a:avLst/>
            </a:prstGeom>
          </p:spPr>
        </p:pic>
      </p:grpSp>
    </p:spTree>
    <p:extLst>
      <p:ext uri="{BB962C8B-B14F-4D97-AF65-F5344CB8AC3E}">
        <p14:creationId xmlns:p14="http://schemas.microsoft.com/office/powerpoint/2010/main" val="362463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F415-7490-4054-85B4-10F7AE6D3385}"/>
              </a:ext>
            </a:extLst>
          </p:cNvPr>
          <p:cNvSpPr>
            <a:spLocks noGrp="1"/>
          </p:cNvSpPr>
          <p:nvPr>
            <p:ph type="ctrTitle"/>
          </p:nvPr>
        </p:nvSpPr>
        <p:spPr>
          <a:xfrm>
            <a:off x="1524000" y="852207"/>
            <a:ext cx="9144000" cy="2387600"/>
          </a:xfrm>
        </p:spPr>
        <p:txBody>
          <a:bodyPr>
            <a:normAutofit/>
          </a:bodyPr>
          <a:lstStyle/>
          <a:p>
            <a:r>
              <a:rPr lang="en-US" sz="8000" dirty="0">
                <a:solidFill>
                  <a:schemeClr val="bg1"/>
                </a:solidFill>
                <a:latin typeface="Rockwell" panose="02060603020205020403" pitchFamily="18" charset="0"/>
              </a:rPr>
              <a:t>Thank you</a:t>
            </a:r>
          </a:p>
        </p:txBody>
      </p:sp>
      <p:cxnSp>
        <p:nvCxnSpPr>
          <p:cNvPr id="5" name="Straight Connector 4">
            <a:extLst>
              <a:ext uri="{FF2B5EF4-FFF2-40B4-BE49-F238E27FC236}">
                <a16:creationId xmlns:a16="http://schemas.microsoft.com/office/drawing/2014/main" id="{AA65E432-C1E6-4C36-BF8E-2DA25E65DC32}"/>
              </a:ext>
              <a:ext uri="{C183D7F6-B498-43B3-948B-1728B52AA6E4}">
                <adec:decorative xmlns:adec="http://schemas.microsoft.com/office/drawing/2017/decorative" val="1"/>
              </a:ext>
            </a:extLst>
          </p:cNvPr>
          <p:cNvCxnSpPr/>
          <p:nvPr/>
        </p:nvCxnSpPr>
        <p:spPr>
          <a:xfrm>
            <a:off x="3579677" y="3278339"/>
            <a:ext cx="49149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05F6415-1E7C-453D-B6B7-DBF76BDA691B}"/>
              </a:ext>
            </a:extLst>
          </p:cNvPr>
          <p:cNvSpPr>
            <a:spLocks noGrp="1"/>
          </p:cNvSpPr>
          <p:nvPr>
            <p:ph type="subTitle" idx="1"/>
          </p:nvPr>
        </p:nvSpPr>
        <p:spPr>
          <a:xfrm>
            <a:off x="1524000" y="3331882"/>
            <a:ext cx="9144000" cy="1655762"/>
          </a:xfrm>
        </p:spPr>
        <p:txBody>
          <a:bodyPr>
            <a:normAutofit/>
          </a:bodyPr>
          <a:lstStyle/>
          <a:p>
            <a:r>
              <a:rPr lang="en-US" sz="2000" dirty="0" err="1">
                <a:solidFill>
                  <a:schemeClr val="bg1"/>
                </a:solidFill>
                <a:latin typeface="Tahoma" panose="020B0604030504040204" pitchFamily="34" charset="0"/>
                <a:ea typeface="Tahoma" panose="020B0604030504040204" pitchFamily="34" charset="0"/>
                <a:cs typeface="Tahoma" panose="020B0604030504040204" pitchFamily="34" charset="0"/>
              </a:rPr>
              <a:t>Poplavskyi</a:t>
            </a:r>
            <a:r>
              <a:rPr lang="en-US" sz="2000">
                <a:solidFill>
                  <a:schemeClr val="bg1"/>
                </a:solidFill>
                <a:latin typeface="Tahoma" panose="020B0604030504040204" pitchFamily="34" charset="0"/>
                <a:ea typeface="Tahoma" panose="020B0604030504040204" pitchFamily="34" charset="0"/>
                <a:cs typeface="Tahoma" panose="020B0604030504040204" pitchFamily="34" charset="0"/>
              </a:rPr>
              <a:t> Vladislav DA-92</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15" name="Graphic 14" descr="Clipboard">
            <a:extLst>
              <a:ext uri="{FF2B5EF4-FFF2-40B4-BE49-F238E27FC236}">
                <a16:creationId xmlns:a16="http://schemas.microsoft.com/office/drawing/2014/main" id="{2A123BD8-A09C-49C0-98E8-54B55610A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31394">
            <a:off x="3790715" y="4482751"/>
            <a:ext cx="3194131" cy="3194131"/>
          </a:xfrm>
          <a:prstGeom prst="rect">
            <a:avLst/>
          </a:prstGeom>
        </p:spPr>
      </p:pic>
      <p:pic>
        <p:nvPicPr>
          <p:cNvPr id="11" name="Graphic 10" descr="Microscope">
            <a:extLst>
              <a:ext uri="{FF2B5EF4-FFF2-40B4-BE49-F238E27FC236}">
                <a16:creationId xmlns:a16="http://schemas.microsoft.com/office/drawing/2014/main" id="{3CB00449-E308-4DF3-9CFD-9A7D30B672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338607" flipH="1">
            <a:off x="-587261" y="1663257"/>
            <a:ext cx="2684499" cy="2684499"/>
          </a:xfrm>
          <a:prstGeom prst="rect">
            <a:avLst/>
          </a:prstGeom>
        </p:spPr>
      </p:pic>
      <p:pic>
        <p:nvPicPr>
          <p:cNvPr id="13" name="Graphic 12" descr="Test tubes">
            <a:extLst>
              <a:ext uri="{FF2B5EF4-FFF2-40B4-BE49-F238E27FC236}">
                <a16:creationId xmlns:a16="http://schemas.microsoft.com/office/drawing/2014/main" id="{6A56DF0C-1331-406E-AEE6-06E0E59FB9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1078969">
            <a:off x="1920309" y="4797205"/>
            <a:ext cx="2453456" cy="2453456"/>
          </a:xfrm>
          <a:prstGeom prst="rect">
            <a:avLst/>
          </a:prstGeom>
        </p:spPr>
      </p:pic>
      <p:pic>
        <p:nvPicPr>
          <p:cNvPr id="7" name="Graphic 6" descr="Beaker">
            <a:extLst>
              <a:ext uri="{FF2B5EF4-FFF2-40B4-BE49-F238E27FC236}">
                <a16:creationId xmlns:a16="http://schemas.microsoft.com/office/drawing/2014/main" id="{88D22565-F42F-439B-A6A4-CF161165E6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13697">
            <a:off x="-491837" y="3688628"/>
            <a:ext cx="3245427" cy="3245427"/>
          </a:xfrm>
          <a:prstGeom prst="rect">
            <a:avLst/>
          </a:prstGeom>
        </p:spPr>
      </p:pic>
      <p:pic>
        <p:nvPicPr>
          <p:cNvPr id="9" name="Graphic 8" descr="Flask">
            <a:extLst>
              <a:ext uri="{FF2B5EF4-FFF2-40B4-BE49-F238E27FC236}">
                <a16:creationId xmlns:a16="http://schemas.microsoft.com/office/drawing/2014/main" id="{B46E3E84-D1E6-4422-AA93-3EE98A821B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451125">
            <a:off x="8514237" y="-118161"/>
            <a:ext cx="3005286" cy="3005286"/>
          </a:xfrm>
          <a:prstGeom prst="rect">
            <a:avLst/>
          </a:prstGeom>
        </p:spPr>
      </p:pic>
      <p:pic>
        <p:nvPicPr>
          <p:cNvPr id="19" name="Graphic 18" descr="Ruler">
            <a:extLst>
              <a:ext uri="{FF2B5EF4-FFF2-40B4-BE49-F238E27FC236}">
                <a16:creationId xmlns:a16="http://schemas.microsoft.com/office/drawing/2014/main" id="{39130E3C-1E93-4315-AE76-13C55147DCF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8889495">
            <a:off x="10171718" y="145767"/>
            <a:ext cx="1574403" cy="1574403"/>
          </a:xfrm>
          <a:prstGeom prst="rect">
            <a:avLst/>
          </a:prstGeom>
        </p:spPr>
      </p:pic>
      <p:pic>
        <p:nvPicPr>
          <p:cNvPr id="21" name="Graphic 20" descr="Pencil">
            <a:extLst>
              <a:ext uri="{FF2B5EF4-FFF2-40B4-BE49-F238E27FC236}">
                <a16:creationId xmlns:a16="http://schemas.microsoft.com/office/drawing/2014/main" id="{FFEC1660-205F-490E-800A-0D57D250BAE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rot="20520790">
            <a:off x="10917677" y="783939"/>
            <a:ext cx="1488402" cy="1488402"/>
          </a:xfrm>
          <a:prstGeom prst="rect">
            <a:avLst/>
          </a:prstGeom>
        </p:spPr>
      </p:pic>
    </p:spTree>
    <p:extLst>
      <p:ext uri="{BB962C8B-B14F-4D97-AF65-F5344CB8AC3E}">
        <p14:creationId xmlns:p14="http://schemas.microsoft.com/office/powerpoint/2010/main" val="3889313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787325_Lab safety_AAS_v3" id="{898BC5E2-691B-4B41-A97D-F35AD4FFF20D}" vid="{295F60D3-032D-43CA-A300-E4752067AD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0096A91-93C8-4C7A-BF68-944591874A6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04BA817-A03C-4EA3-86C4-6E42BD37F523}">
  <ds:schemaRefs>
    <ds:schemaRef ds:uri="http://schemas.microsoft.com/sharepoint/v3/contenttype/forms"/>
  </ds:schemaRefs>
</ds:datastoreItem>
</file>

<file path=customXml/itemProps3.xml><?xml version="1.0" encoding="utf-8"?>
<ds:datastoreItem xmlns:ds="http://schemas.openxmlformats.org/officeDocument/2006/customXml" ds:itemID="{19E59094-1E6F-42D5-A62B-D0344AFFFA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 safety</Template>
  <TotalTime>0</TotalTime>
  <Words>1445</Words>
  <Application>Microsoft Office PowerPoint</Application>
  <PresentationFormat>Widescreen</PresentationFormat>
  <Paragraphs>85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Rockwell</vt:lpstr>
      <vt:lpstr>Tahoma</vt:lpstr>
      <vt:lpstr>Office Theme</vt:lpstr>
      <vt:lpstr>Logical paradoxes, thought experiments, antinomies and their impact on theoretical knowledge.</vt:lpstr>
      <vt:lpstr>Introduction</vt:lpstr>
      <vt:lpstr>Definitions of Paradox and Antinomy</vt:lpstr>
      <vt:lpstr>PowerPoint Presentation</vt:lpstr>
      <vt:lpstr>Logical Paradoxes</vt:lpstr>
      <vt:lpstr>PowerPoint Presentation</vt:lpstr>
      <vt:lpstr>Conclusion: Advantage of Paradox and Antinomy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2021-03-18T16:55:16Z</dcterms:created>
  <dcterms:modified xsi:type="dcterms:W3CDTF">2021-03-18T17:10:18Z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