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1" r:id="rId3"/>
    <p:sldId id="257" r:id="rId4"/>
    <p:sldId id="258" r:id="rId5"/>
    <p:sldId id="259" r:id="rId6"/>
    <p:sldId id="272" r:id="rId7"/>
    <p:sldId id="260" r:id="rId8"/>
    <p:sldId id="261" r:id="rId9"/>
    <p:sldId id="262" r:id="rId10"/>
    <p:sldId id="264" r:id="rId11"/>
    <p:sldId id="265" r:id="rId12"/>
    <p:sldId id="263" r:id="rId13"/>
    <p:sldId id="266" r:id="rId14"/>
    <p:sldId id="267" r:id="rId15"/>
    <p:sldId id="269" r:id="rId16"/>
    <p:sldId id="268" r:id="rId17"/>
    <p:sldId id="270" r:id="rId18"/>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uk-UA" smtClean="0"/>
              <a:t>Зразок заголовка</a:t>
            </a:r>
            <a:endParaRPr lang="uk-UA"/>
          </a:p>
        </p:txBody>
      </p:sp>
      <p:sp>
        <p:nvSpPr>
          <p:cNvPr id="3" name="Пі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smtClean="0"/>
              <a:t>Клацніть, щоб редагувати стиль зразка підзаголовка</a:t>
            </a:r>
            <a:endParaRPr lang="uk-UA"/>
          </a:p>
        </p:txBody>
      </p:sp>
      <p:sp>
        <p:nvSpPr>
          <p:cNvPr id="4" name="Місце для дати 3"/>
          <p:cNvSpPr>
            <a:spLocks noGrp="1"/>
          </p:cNvSpPr>
          <p:nvPr>
            <p:ph type="dt" sz="half" idx="10"/>
          </p:nvPr>
        </p:nvSpPr>
        <p:spPr/>
        <p:txBody>
          <a:bodyPr/>
          <a:lstStyle/>
          <a:p>
            <a:fld id="{F47E62DC-CEF9-4626-A7E7-300E9DE2CD1B}" type="datetimeFigureOut">
              <a:rPr lang="uk-UA" smtClean="0"/>
              <a:t>20.03.2021</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B54495F6-CC70-4631-B55F-165E7B637289}" type="slidenum">
              <a:rPr lang="uk-UA" smtClean="0"/>
              <a:t>‹№›</a:t>
            </a:fld>
            <a:endParaRPr lang="uk-UA"/>
          </a:p>
        </p:txBody>
      </p:sp>
    </p:spTree>
    <p:extLst>
      <p:ext uri="{BB962C8B-B14F-4D97-AF65-F5344CB8AC3E}">
        <p14:creationId xmlns:p14="http://schemas.microsoft.com/office/powerpoint/2010/main" val="88388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вертикального тексту 2"/>
          <p:cNvSpPr>
            <a:spLocks noGrp="1"/>
          </p:cNvSpPr>
          <p:nvPr>
            <p:ph type="body" orient="vert" idx="1"/>
          </p:nvPr>
        </p:nvSpPr>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10"/>
          </p:nvPr>
        </p:nvSpPr>
        <p:spPr/>
        <p:txBody>
          <a:bodyPr/>
          <a:lstStyle/>
          <a:p>
            <a:fld id="{F47E62DC-CEF9-4626-A7E7-300E9DE2CD1B}" type="datetimeFigureOut">
              <a:rPr lang="uk-UA" smtClean="0"/>
              <a:t>20.03.2021</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B54495F6-CC70-4631-B55F-165E7B637289}" type="slidenum">
              <a:rPr lang="uk-UA" smtClean="0"/>
              <a:t>‹№›</a:t>
            </a:fld>
            <a:endParaRPr lang="uk-UA"/>
          </a:p>
        </p:txBody>
      </p:sp>
    </p:spTree>
    <p:extLst>
      <p:ext uri="{BB962C8B-B14F-4D97-AF65-F5344CB8AC3E}">
        <p14:creationId xmlns:p14="http://schemas.microsoft.com/office/powerpoint/2010/main" val="2632069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8724900" y="365125"/>
            <a:ext cx="2628900" cy="5811838"/>
          </a:xfrm>
        </p:spPr>
        <p:txBody>
          <a:bodyPr vert="eaVert"/>
          <a:lstStyle/>
          <a:p>
            <a:r>
              <a:rPr lang="uk-UA" smtClean="0"/>
              <a:t>Зразок заголовка</a:t>
            </a:r>
            <a:endParaRPr lang="uk-UA"/>
          </a:p>
        </p:txBody>
      </p:sp>
      <p:sp>
        <p:nvSpPr>
          <p:cNvPr id="3" name="Місце для вертикального тексту 2"/>
          <p:cNvSpPr>
            <a:spLocks noGrp="1"/>
          </p:cNvSpPr>
          <p:nvPr>
            <p:ph type="body" orient="vert" idx="1"/>
          </p:nvPr>
        </p:nvSpPr>
        <p:spPr>
          <a:xfrm>
            <a:off x="838200" y="365125"/>
            <a:ext cx="7734300" cy="5811838"/>
          </a:xfrm>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10"/>
          </p:nvPr>
        </p:nvSpPr>
        <p:spPr/>
        <p:txBody>
          <a:bodyPr/>
          <a:lstStyle/>
          <a:p>
            <a:fld id="{F47E62DC-CEF9-4626-A7E7-300E9DE2CD1B}" type="datetimeFigureOut">
              <a:rPr lang="uk-UA" smtClean="0"/>
              <a:t>20.03.2021</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B54495F6-CC70-4631-B55F-165E7B637289}" type="slidenum">
              <a:rPr lang="uk-UA" smtClean="0"/>
              <a:t>‹№›</a:t>
            </a:fld>
            <a:endParaRPr lang="uk-UA"/>
          </a:p>
        </p:txBody>
      </p:sp>
    </p:spTree>
    <p:extLst>
      <p:ext uri="{BB962C8B-B14F-4D97-AF65-F5344CB8AC3E}">
        <p14:creationId xmlns:p14="http://schemas.microsoft.com/office/powerpoint/2010/main" val="2684654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вмісту 2"/>
          <p:cNvSpPr>
            <a:spLocks noGrp="1"/>
          </p:cNvSpPr>
          <p:nvPr>
            <p:ph idx="1"/>
          </p:nvPr>
        </p:nvSpPr>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10"/>
          </p:nvPr>
        </p:nvSpPr>
        <p:spPr/>
        <p:txBody>
          <a:bodyPr/>
          <a:lstStyle/>
          <a:p>
            <a:fld id="{F47E62DC-CEF9-4626-A7E7-300E9DE2CD1B}" type="datetimeFigureOut">
              <a:rPr lang="uk-UA" smtClean="0"/>
              <a:t>20.03.2021</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B54495F6-CC70-4631-B55F-165E7B637289}" type="slidenum">
              <a:rPr lang="uk-UA" smtClean="0"/>
              <a:t>‹№›</a:t>
            </a:fld>
            <a:endParaRPr lang="uk-UA"/>
          </a:p>
        </p:txBody>
      </p:sp>
    </p:spTree>
    <p:extLst>
      <p:ext uri="{BB962C8B-B14F-4D97-AF65-F5344CB8AC3E}">
        <p14:creationId xmlns:p14="http://schemas.microsoft.com/office/powerpoint/2010/main" val="77922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uk-UA" smtClean="0"/>
              <a:t>Зразок заголовка</a:t>
            </a:r>
            <a:endParaRPr lang="uk-UA"/>
          </a:p>
        </p:txBody>
      </p:sp>
      <p:sp>
        <p:nvSpPr>
          <p:cNvPr id="3" name="Місце для тексту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smtClean="0"/>
              <a:t>Редагувати стиль зразка тексту</a:t>
            </a:r>
          </a:p>
        </p:txBody>
      </p:sp>
      <p:sp>
        <p:nvSpPr>
          <p:cNvPr id="4" name="Місце для дати 3"/>
          <p:cNvSpPr>
            <a:spLocks noGrp="1"/>
          </p:cNvSpPr>
          <p:nvPr>
            <p:ph type="dt" sz="half" idx="10"/>
          </p:nvPr>
        </p:nvSpPr>
        <p:spPr/>
        <p:txBody>
          <a:bodyPr/>
          <a:lstStyle/>
          <a:p>
            <a:fld id="{F47E62DC-CEF9-4626-A7E7-300E9DE2CD1B}" type="datetimeFigureOut">
              <a:rPr lang="uk-UA" smtClean="0"/>
              <a:t>20.03.2021</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B54495F6-CC70-4631-B55F-165E7B637289}" type="slidenum">
              <a:rPr lang="uk-UA" smtClean="0"/>
              <a:t>‹№›</a:t>
            </a:fld>
            <a:endParaRPr lang="uk-UA"/>
          </a:p>
        </p:txBody>
      </p:sp>
    </p:spTree>
    <p:extLst>
      <p:ext uri="{BB962C8B-B14F-4D97-AF65-F5344CB8AC3E}">
        <p14:creationId xmlns:p14="http://schemas.microsoft.com/office/powerpoint/2010/main" val="386962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вмісту 2"/>
          <p:cNvSpPr>
            <a:spLocks noGrp="1"/>
          </p:cNvSpPr>
          <p:nvPr>
            <p:ph sz="half" idx="1"/>
          </p:nvPr>
        </p:nvSpPr>
        <p:spPr>
          <a:xfrm>
            <a:off x="838200" y="1825625"/>
            <a:ext cx="5181600" cy="435133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вмісту 3"/>
          <p:cNvSpPr>
            <a:spLocks noGrp="1"/>
          </p:cNvSpPr>
          <p:nvPr>
            <p:ph sz="half" idx="2"/>
          </p:nvPr>
        </p:nvSpPr>
        <p:spPr>
          <a:xfrm>
            <a:off x="6172200" y="1825625"/>
            <a:ext cx="5181600" cy="435133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5" name="Місце для дати 4"/>
          <p:cNvSpPr>
            <a:spLocks noGrp="1"/>
          </p:cNvSpPr>
          <p:nvPr>
            <p:ph type="dt" sz="half" idx="10"/>
          </p:nvPr>
        </p:nvSpPr>
        <p:spPr/>
        <p:txBody>
          <a:bodyPr/>
          <a:lstStyle/>
          <a:p>
            <a:fld id="{F47E62DC-CEF9-4626-A7E7-300E9DE2CD1B}" type="datetimeFigureOut">
              <a:rPr lang="uk-UA" smtClean="0"/>
              <a:t>20.03.2021</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B54495F6-CC70-4631-B55F-165E7B637289}" type="slidenum">
              <a:rPr lang="uk-UA" smtClean="0"/>
              <a:t>‹№›</a:t>
            </a:fld>
            <a:endParaRPr lang="uk-UA"/>
          </a:p>
        </p:txBody>
      </p:sp>
    </p:spTree>
    <p:extLst>
      <p:ext uri="{BB962C8B-B14F-4D97-AF65-F5344CB8AC3E}">
        <p14:creationId xmlns:p14="http://schemas.microsoft.com/office/powerpoint/2010/main" val="273822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uk-UA" smtClean="0"/>
              <a:t>Зразок заголовка</a:t>
            </a:r>
            <a:endParaRPr lang="uk-UA"/>
          </a:p>
        </p:txBody>
      </p:sp>
      <p:sp>
        <p:nvSpPr>
          <p:cNvPr id="3" name="Місце для тексту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4" name="Місце для вмісту 3"/>
          <p:cNvSpPr>
            <a:spLocks noGrp="1"/>
          </p:cNvSpPr>
          <p:nvPr>
            <p:ph sz="half" idx="2"/>
          </p:nvPr>
        </p:nvSpPr>
        <p:spPr>
          <a:xfrm>
            <a:off x="839788" y="2505075"/>
            <a:ext cx="5157787" cy="368458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5" name="Місце для тексту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6" name="Місце для вмісту 5"/>
          <p:cNvSpPr>
            <a:spLocks noGrp="1"/>
          </p:cNvSpPr>
          <p:nvPr>
            <p:ph sz="quarter" idx="4"/>
          </p:nvPr>
        </p:nvSpPr>
        <p:spPr>
          <a:xfrm>
            <a:off x="6172200" y="2505075"/>
            <a:ext cx="5183188" cy="368458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7" name="Місце для дати 6"/>
          <p:cNvSpPr>
            <a:spLocks noGrp="1"/>
          </p:cNvSpPr>
          <p:nvPr>
            <p:ph type="dt" sz="half" idx="10"/>
          </p:nvPr>
        </p:nvSpPr>
        <p:spPr/>
        <p:txBody>
          <a:bodyPr/>
          <a:lstStyle/>
          <a:p>
            <a:fld id="{F47E62DC-CEF9-4626-A7E7-300E9DE2CD1B}" type="datetimeFigureOut">
              <a:rPr lang="uk-UA" smtClean="0"/>
              <a:t>20.03.2021</a:t>
            </a:fld>
            <a:endParaRPr lang="uk-UA"/>
          </a:p>
        </p:txBody>
      </p:sp>
      <p:sp>
        <p:nvSpPr>
          <p:cNvPr id="8" name="Місце для нижнього колонтитула 7"/>
          <p:cNvSpPr>
            <a:spLocks noGrp="1"/>
          </p:cNvSpPr>
          <p:nvPr>
            <p:ph type="ftr" sz="quarter" idx="11"/>
          </p:nvPr>
        </p:nvSpPr>
        <p:spPr/>
        <p:txBody>
          <a:bodyPr/>
          <a:lstStyle/>
          <a:p>
            <a:endParaRPr lang="uk-UA"/>
          </a:p>
        </p:txBody>
      </p:sp>
      <p:sp>
        <p:nvSpPr>
          <p:cNvPr id="9" name="Місце для номера слайда 8"/>
          <p:cNvSpPr>
            <a:spLocks noGrp="1"/>
          </p:cNvSpPr>
          <p:nvPr>
            <p:ph type="sldNum" sz="quarter" idx="12"/>
          </p:nvPr>
        </p:nvSpPr>
        <p:spPr/>
        <p:txBody>
          <a:bodyPr/>
          <a:lstStyle/>
          <a:p>
            <a:fld id="{B54495F6-CC70-4631-B55F-165E7B637289}" type="slidenum">
              <a:rPr lang="uk-UA" smtClean="0"/>
              <a:t>‹№›</a:t>
            </a:fld>
            <a:endParaRPr lang="uk-UA"/>
          </a:p>
        </p:txBody>
      </p:sp>
    </p:spTree>
    <p:extLst>
      <p:ext uri="{BB962C8B-B14F-4D97-AF65-F5344CB8AC3E}">
        <p14:creationId xmlns:p14="http://schemas.microsoft.com/office/powerpoint/2010/main" val="3477790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дати 2"/>
          <p:cNvSpPr>
            <a:spLocks noGrp="1"/>
          </p:cNvSpPr>
          <p:nvPr>
            <p:ph type="dt" sz="half" idx="10"/>
          </p:nvPr>
        </p:nvSpPr>
        <p:spPr/>
        <p:txBody>
          <a:bodyPr/>
          <a:lstStyle/>
          <a:p>
            <a:fld id="{F47E62DC-CEF9-4626-A7E7-300E9DE2CD1B}" type="datetimeFigureOut">
              <a:rPr lang="uk-UA" smtClean="0"/>
              <a:t>20.03.2021</a:t>
            </a:fld>
            <a:endParaRPr lang="uk-UA"/>
          </a:p>
        </p:txBody>
      </p:sp>
      <p:sp>
        <p:nvSpPr>
          <p:cNvPr id="4" name="Місце для нижнього колонтитула 3"/>
          <p:cNvSpPr>
            <a:spLocks noGrp="1"/>
          </p:cNvSpPr>
          <p:nvPr>
            <p:ph type="ftr" sz="quarter" idx="11"/>
          </p:nvPr>
        </p:nvSpPr>
        <p:spPr/>
        <p:txBody>
          <a:bodyPr/>
          <a:lstStyle/>
          <a:p>
            <a:endParaRPr lang="uk-UA"/>
          </a:p>
        </p:txBody>
      </p:sp>
      <p:sp>
        <p:nvSpPr>
          <p:cNvPr id="5" name="Місце для номера слайда 4"/>
          <p:cNvSpPr>
            <a:spLocks noGrp="1"/>
          </p:cNvSpPr>
          <p:nvPr>
            <p:ph type="sldNum" sz="quarter" idx="12"/>
          </p:nvPr>
        </p:nvSpPr>
        <p:spPr/>
        <p:txBody>
          <a:bodyPr/>
          <a:lstStyle/>
          <a:p>
            <a:fld id="{B54495F6-CC70-4631-B55F-165E7B637289}" type="slidenum">
              <a:rPr lang="uk-UA" smtClean="0"/>
              <a:t>‹№›</a:t>
            </a:fld>
            <a:endParaRPr lang="uk-UA"/>
          </a:p>
        </p:txBody>
      </p:sp>
    </p:spTree>
    <p:extLst>
      <p:ext uri="{BB962C8B-B14F-4D97-AF65-F5344CB8AC3E}">
        <p14:creationId xmlns:p14="http://schemas.microsoft.com/office/powerpoint/2010/main" val="3078907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p:cNvSpPr>
            <a:spLocks noGrp="1"/>
          </p:cNvSpPr>
          <p:nvPr>
            <p:ph type="dt" sz="half" idx="10"/>
          </p:nvPr>
        </p:nvSpPr>
        <p:spPr/>
        <p:txBody>
          <a:bodyPr/>
          <a:lstStyle/>
          <a:p>
            <a:fld id="{F47E62DC-CEF9-4626-A7E7-300E9DE2CD1B}" type="datetimeFigureOut">
              <a:rPr lang="uk-UA" smtClean="0"/>
              <a:t>20.03.2021</a:t>
            </a:fld>
            <a:endParaRPr lang="uk-UA"/>
          </a:p>
        </p:txBody>
      </p:sp>
      <p:sp>
        <p:nvSpPr>
          <p:cNvPr id="3" name="Місце для нижнього колонтитула 2"/>
          <p:cNvSpPr>
            <a:spLocks noGrp="1"/>
          </p:cNvSpPr>
          <p:nvPr>
            <p:ph type="ftr" sz="quarter" idx="11"/>
          </p:nvPr>
        </p:nvSpPr>
        <p:spPr/>
        <p:txBody>
          <a:bodyPr/>
          <a:lstStyle/>
          <a:p>
            <a:endParaRPr lang="uk-UA"/>
          </a:p>
        </p:txBody>
      </p:sp>
      <p:sp>
        <p:nvSpPr>
          <p:cNvPr id="4" name="Місце для номера слайда 3"/>
          <p:cNvSpPr>
            <a:spLocks noGrp="1"/>
          </p:cNvSpPr>
          <p:nvPr>
            <p:ph type="sldNum" sz="quarter" idx="12"/>
          </p:nvPr>
        </p:nvSpPr>
        <p:spPr/>
        <p:txBody>
          <a:bodyPr/>
          <a:lstStyle/>
          <a:p>
            <a:fld id="{B54495F6-CC70-4631-B55F-165E7B637289}" type="slidenum">
              <a:rPr lang="uk-UA" smtClean="0"/>
              <a:t>‹№›</a:t>
            </a:fld>
            <a:endParaRPr lang="uk-UA"/>
          </a:p>
        </p:txBody>
      </p:sp>
    </p:spTree>
    <p:extLst>
      <p:ext uri="{BB962C8B-B14F-4D97-AF65-F5344CB8AC3E}">
        <p14:creationId xmlns:p14="http://schemas.microsoft.com/office/powerpoint/2010/main" val="191954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smtClean="0"/>
              <a:t>Зразок заголовка</a:t>
            </a:r>
            <a:endParaRPr lang="uk-UA"/>
          </a:p>
        </p:txBody>
      </p:sp>
      <p:sp>
        <p:nvSpPr>
          <p:cNvPr id="3" name="Місце для вмісту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Місце для дати 4"/>
          <p:cNvSpPr>
            <a:spLocks noGrp="1"/>
          </p:cNvSpPr>
          <p:nvPr>
            <p:ph type="dt" sz="half" idx="10"/>
          </p:nvPr>
        </p:nvSpPr>
        <p:spPr/>
        <p:txBody>
          <a:bodyPr/>
          <a:lstStyle/>
          <a:p>
            <a:fld id="{F47E62DC-CEF9-4626-A7E7-300E9DE2CD1B}" type="datetimeFigureOut">
              <a:rPr lang="uk-UA" smtClean="0"/>
              <a:t>20.03.2021</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B54495F6-CC70-4631-B55F-165E7B637289}" type="slidenum">
              <a:rPr lang="uk-UA" smtClean="0"/>
              <a:t>‹№›</a:t>
            </a:fld>
            <a:endParaRPr lang="uk-UA"/>
          </a:p>
        </p:txBody>
      </p:sp>
    </p:spTree>
    <p:extLst>
      <p:ext uri="{BB962C8B-B14F-4D97-AF65-F5344CB8AC3E}">
        <p14:creationId xmlns:p14="http://schemas.microsoft.com/office/powerpoint/2010/main" val="3036362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smtClean="0"/>
              <a:t>Зразок заголовка</a:t>
            </a:r>
            <a:endParaRPr lang="uk-UA"/>
          </a:p>
        </p:txBody>
      </p:sp>
      <p:sp>
        <p:nvSpPr>
          <p:cNvPr id="3" name="Місце для зображення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Місце для дати 4"/>
          <p:cNvSpPr>
            <a:spLocks noGrp="1"/>
          </p:cNvSpPr>
          <p:nvPr>
            <p:ph type="dt" sz="half" idx="10"/>
          </p:nvPr>
        </p:nvSpPr>
        <p:spPr/>
        <p:txBody>
          <a:bodyPr/>
          <a:lstStyle/>
          <a:p>
            <a:fld id="{F47E62DC-CEF9-4626-A7E7-300E9DE2CD1B}" type="datetimeFigureOut">
              <a:rPr lang="uk-UA" smtClean="0"/>
              <a:t>20.03.2021</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B54495F6-CC70-4631-B55F-165E7B637289}" type="slidenum">
              <a:rPr lang="uk-UA" smtClean="0"/>
              <a:t>‹№›</a:t>
            </a:fld>
            <a:endParaRPr lang="uk-UA"/>
          </a:p>
        </p:txBody>
      </p:sp>
    </p:spTree>
    <p:extLst>
      <p:ext uri="{BB962C8B-B14F-4D97-AF65-F5344CB8AC3E}">
        <p14:creationId xmlns:p14="http://schemas.microsoft.com/office/powerpoint/2010/main" val="610165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smtClean="0"/>
              <a:t>Зразок заголовка</a:t>
            </a:r>
            <a:endParaRPr lang="uk-UA"/>
          </a:p>
        </p:txBody>
      </p:sp>
      <p:sp>
        <p:nvSpPr>
          <p:cNvPr id="3" name="Місце для тексту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E62DC-CEF9-4626-A7E7-300E9DE2CD1B}" type="datetimeFigureOut">
              <a:rPr lang="uk-UA" smtClean="0"/>
              <a:t>20.03.2021</a:t>
            </a:fld>
            <a:endParaRPr lang="uk-UA"/>
          </a:p>
        </p:txBody>
      </p:sp>
      <p:sp>
        <p:nvSpPr>
          <p:cNvPr id="5" name="Місце для нижнього колонтитула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495F6-CC70-4631-B55F-165E7B637289}" type="slidenum">
              <a:rPr lang="uk-UA" smtClean="0"/>
              <a:t>‹№›</a:t>
            </a:fld>
            <a:endParaRPr lang="uk-UA"/>
          </a:p>
        </p:txBody>
      </p:sp>
    </p:spTree>
    <p:extLst>
      <p:ext uri="{BB962C8B-B14F-4D97-AF65-F5344CB8AC3E}">
        <p14:creationId xmlns:p14="http://schemas.microsoft.com/office/powerpoint/2010/main" val="27767757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70693" y="1889610"/>
            <a:ext cx="9440034" cy="1828801"/>
          </a:xfrm>
        </p:spPr>
        <p:txBody>
          <a:bodyPr>
            <a:normAutofit fontScale="90000"/>
          </a:bodyPr>
          <a:lstStyle/>
          <a:p>
            <a:r>
              <a:rPr lang="en-US" b="1" dirty="0">
                <a:effectLst/>
              </a:rPr>
              <a:t>Logic: formal and informal definitions. The spheres of its </a:t>
            </a:r>
            <a:r>
              <a:rPr lang="en-US" b="1" dirty="0" smtClean="0">
                <a:effectLst/>
              </a:rPr>
              <a:t>applications</a:t>
            </a:r>
            <a:r>
              <a:rPr lang="uk-UA" b="1" dirty="0" smtClean="0">
                <a:effectLst/>
              </a:rPr>
              <a:t/>
            </a:r>
            <a:br>
              <a:rPr lang="uk-UA" b="1" dirty="0" smtClean="0">
                <a:effectLst/>
              </a:rPr>
            </a:br>
            <a:r>
              <a:rPr lang="en-US" dirty="0" smtClean="0">
                <a:effectLst/>
              </a:rPr>
              <a:t> </a:t>
            </a:r>
            <a:r>
              <a:rPr lang="en-US" sz="4000" dirty="0">
                <a:effectLst/>
              </a:rPr>
              <a:t>(with precise and detailed examples).</a:t>
            </a:r>
            <a:endParaRPr lang="uk-UA" sz="3100" dirty="0"/>
          </a:p>
        </p:txBody>
      </p:sp>
      <p:sp>
        <p:nvSpPr>
          <p:cNvPr id="3" name="Підзаголовок 2"/>
          <p:cNvSpPr>
            <a:spLocks noGrp="1"/>
          </p:cNvSpPr>
          <p:nvPr>
            <p:ph type="subTitle" idx="1"/>
          </p:nvPr>
        </p:nvSpPr>
        <p:spPr>
          <a:xfrm>
            <a:off x="9889618" y="5140812"/>
            <a:ext cx="1842218" cy="1049867"/>
          </a:xfrm>
        </p:spPr>
        <p:txBody>
          <a:bodyPr>
            <a:normAutofit fontScale="85000" lnSpcReduction="20000"/>
          </a:bodyPr>
          <a:lstStyle/>
          <a:p>
            <a:pPr algn="l"/>
            <a:r>
              <a:rPr lang="en-US" dirty="0" smtClean="0"/>
              <a:t>Created by:</a:t>
            </a:r>
          </a:p>
          <a:p>
            <a:pPr algn="l"/>
            <a:r>
              <a:rPr lang="en-US" dirty="0" err="1" smtClean="0"/>
              <a:t>Iruna</a:t>
            </a:r>
            <a:r>
              <a:rPr lang="en-US" dirty="0" smtClean="0"/>
              <a:t> </a:t>
            </a:r>
            <a:r>
              <a:rPr lang="en-US" dirty="0" err="1" smtClean="0"/>
              <a:t>Sadovska</a:t>
            </a:r>
            <a:r>
              <a:rPr lang="en-US" dirty="0" smtClean="0"/>
              <a:t>,</a:t>
            </a:r>
          </a:p>
          <a:p>
            <a:pPr algn="l"/>
            <a:r>
              <a:rPr lang="en-US" dirty="0" smtClean="0"/>
              <a:t>DA-92 group</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18" y="3829251"/>
            <a:ext cx="2756189" cy="2920549"/>
          </a:xfrm>
          <a:prstGeom prst="rect">
            <a:avLst/>
          </a:prstGeom>
        </p:spPr>
      </p:pic>
    </p:spTree>
    <p:extLst>
      <p:ext uri="{BB962C8B-B14F-4D97-AF65-F5344CB8AC3E}">
        <p14:creationId xmlns:p14="http://schemas.microsoft.com/office/powerpoint/2010/main" val="2870088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What is formal logic used for?</a:t>
            </a:r>
            <a:endParaRPr lang="uk-UA" dirty="0"/>
          </a:p>
        </p:txBody>
      </p:sp>
      <p:sp>
        <p:nvSpPr>
          <p:cNvPr id="3" name="Місце для вмісту 2"/>
          <p:cNvSpPr>
            <a:spLocks noGrp="1"/>
          </p:cNvSpPr>
          <p:nvPr>
            <p:ph idx="1"/>
          </p:nvPr>
        </p:nvSpPr>
        <p:spPr/>
        <p:txBody>
          <a:bodyPr/>
          <a:lstStyle/>
          <a:p>
            <a:r>
              <a:rPr lang="en-US" dirty="0" smtClean="0"/>
              <a:t>Evaluation/Checking (to evaluate validity of arguments);</a:t>
            </a:r>
          </a:p>
          <a:p>
            <a:r>
              <a:rPr lang="en-US" dirty="0" smtClean="0"/>
              <a:t>Clarification/Specification (to express things in a precise and unambiguous way);</a:t>
            </a:r>
          </a:p>
          <a:p>
            <a:r>
              <a:rPr lang="en-US" dirty="0" smtClean="0"/>
              <a:t>Demonstrating/Proof (to figure out what follows from a set of assumptions)</a:t>
            </a:r>
          </a:p>
          <a:p>
            <a:r>
              <a:rPr lang="en-US" dirty="0" smtClean="0"/>
              <a:t>Computation/Automated Reasoning (for machine reasoning)</a:t>
            </a:r>
          </a:p>
          <a:p>
            <a:pPr marL="0" indent="0">
              <a:buNone/>
            </a:pPr>
            <a:endParaRPr lang="uk-UA" dirty="0"/>
          </a:p>
        </p:txBody>
      </p:sp>
    </p:spTree>
    <p:extLst>
      <p:ext uri="{BB962C8B-B14F-4D97-AF65-F5344CB8AC3E}">
        <p14:creationId xmlns:p14="http://schemas.microsoft.com/office/powerpoint/2010/main" val="1935834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Examples of formal logic</a:t>
            </a:r>
            <a:endParaRPr lang="uk-UA" dirty="0"/>
          </a:p>
        </p:txBody>
      </p:sp>
      <p:sp>
        <p:nvSpPr>
          <p:cNvPr id="3" name="Місце для вмісту 2"/>
          <p:cNvSpPr>
            <a:spLocks noGrp="1"/>
          </p:cNvSpPr>
          <p:nvPr>
            <p:ph idx="1"/>
          </p:nvPr>
        </p:nvSpPr>
        <p:spPr/>
        <p:txBody>
          <a:bodyPr>
            <a:normAutofit/>
          </a:bodyPr>
          <a:lstStyle/>
          <a:p>
            <a:pPr marL="0" indent="0">
              <a:buNone/>
            </a:pPr>
            <a:r>
              <a:rPr lang="en-US" dirty="0" smtClean="0"/>
              <a:t>1. </a:t>
            </a:r>
            <a:r>
              <a:rPr lang="en-US" b="1" dirty="0" smtClean="0"/>
              <a:t>Premises:</a:t>
            </a:r>
            <a:r>
              <a:rPr lang="en-US" dirty="0" smtClean="0"/>
              <a:t> Every person who lives in Quebec lives in Canada. Everyone in Canada lives in North America. </a:t>
            </a:r>
            <a:r>
              <a:rPr lang="en-US" b="1" dirty="0" smtClean="0"/>
              <a:t>Conclusion</a:t>
            </a:r>
            <a:r>
              <a:rPr lang="en-US" dirty="0"/>
              <a:t>: Every person who lives in Quebec lives in North </a:t>
            </a:r>
            <a:r>
              <a:rPr lang="en-US" dirty="0" err="1" smtClean="0"/>
              <a:t>America.</a:t>
            </a:r>
            <a:r>
              <a:rPr lang="en-US" b="1" dirty="0" err="1" smtClean="0"/>
              <a:t>Explanation</a:t>
            </a:r>
            <a:r>
              <a:rPr lang="en-US" dirty="0"/>
              <a:t>: Only true facts are presented here.</a:t>
            </a:r>
          </a:p>
          <a:p>
            <a:pPr marL="0" indent="0">
              <a:buNone/>
            </a:pPr>
            <a:r>
              <a:rPr lang="en-US" dirty="0" smtClean="0"/>
              <a:t>2. </a:t>
            </a:r>
            <a:r>
              <a:rPr lang="en-US" b="1" dirty="0" smtClean="0"/>
              <a:t>Premises</a:t>
            </a:r>
            <a:r>
              <a:rPr lang="en-US" b="1" dirty="0"/>
              <a:t>: </a:t>
            </a:r>
            <a:r>
              <a:rPr lang="en-US" dirty="0"/>
              <a:t>All spiders have eight legs. Black Widows are a type of </a:t>
            </a:r>
            <a:r>
              <a:rPr lang="en-US" dirty="0" smtClean="0"/>
              <a:t>spider. </a:t>
            </a:r>
            <a:r>
              <a:rPr lang="en-US" b="1" dirty="0" smtClean="0"/>
              <a:t>Conclusion</a:t>
            </a:r>
            <a:r>
              <a:rPr lang="en-US" b="1" dirty="0"/>
              <a:t>:</a:t>
            </a:r>
            <a:r>
              <a:rPr lang="en-US" dirty="0"/>
              <a:t> Black Widows have eight </a:t>
            </a:r>
            <a:r>
              <a:rPr lang="en-US" dirty="0" smtClean="0"/>
              <a:t>legs. </a:t>
            </a:r>
            <a:r>
              <a:rPr lang="en-US" b="1" dirty="0" smtClean="0"/>
              <a:t>Explanation</a:t>
            </a:r>
            <a:r>
              <a:rPr lang="en-US" b="1" dirty="0"/>
              <a:t>: </a:t>
            </a:r>
            <a:r>
              <a:rPr lang="en-US" dirty="0"/>
              <a:t>This argument isn’t controversial.</a:t>
            </a:r>
          </a:p>
          <a:p>
            <a:pPr marL="0" indent="0">
              <a:buNone/>
            </a:pPr>
            <a:r>
              <a:rPr lang="en-US" dirty="0" smtClean="0"/>
              <a:t>3. </a:t>
            </a:r>
            <a:r>
              <a:rPr lang="en-US" b="1" dirty="0" smtClean="0"/>
              <a:t>Premises</a:t>
            </a:r>
            <a:r>
              <a:rPr lang="en-US" b="1" dirty="0"/>
              <a:t>: </a:t>
            </a:r>
            <a:r>
              <a:rPr lang="en-US" dirty="0"/>
              <a:t>Bicycles have two wheels. Jan is riding a </a:t>
            </a:r>
            <a:r>
              <a:rPr lang="en-US" dirty="0" smtClean="0"/>
              <a:t>bicycle. </a:t>
            </a:r>
            <a:r>
              <a:rPr lang="en-US" b="1" dirty="0" smtClean="0"/>
              <a:t>Conclusion</a:t>
            </a:r>
            <a:r>
              <a:rPr lang="en-US" b="1" dirty="0"/>
              <a:t>:</a:t>
            </a:r>
            <a:r>
              <a:rPr lang="en-US" dirty="0"/>
              <a:t> Jan is riding on two </a:t>
            </a:r>
            <a:r>
              <a:rPr lang="en-US" dirty="0" smtClean="0"/>
              <a:t>wheels. </a:t>
            </a:r>
            <a:r>
              <a:rPr lang="en-US" b="1" dirty="0" smtClean="0"/>
              <a:t>Explanation</a:t>
            </a:r>
            <a:r>
              <a:rPr lang="en-US" b="1" dirty="0"/>
              <a:t>:</a:t>
            </a:r>
            <a:r>
              <a:rPr lang="en-US" dirty="0"/>
              <a:t> The premises are true and so is the conclusion.</a:t>
            </a:r>
          </a:p>
        </p:txBody>
      </p:sp>
    </p:spTree>
    <p:extLst>
      <p:ext uri="{BB962C8B-B14F-4D97-AF65-F5344CB8AC3E}">
        <p14:creationId xmlns:p14="http://schemas.microsoft.com/office/powerpoint/2010/main" val="2638759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Informal definition of logic</a:t>
            </a:r>
            <a:endParaRPr lang="uk-UA" dirty="0"/>
          </a:p>
        </p:txBody>
      </p:sp>
      <p:sp>
        <p:nvSpPr>
          <p:cNvPr id="3" name="Місце для вмісту 2"/>
          <p:cNvSpPr>
            <a:spLocks noGrp="1"/>
          </p:cNvSpPr>
          <p:nvPr>
            <p:ph idx="1"/>
          </p:nvPr>
        </p:nvSpPr>
        <p:spPr/>
        <p:txBody>
          <a:bodyPr/>
          <a:lstStyle/>
          <a:p>
            <a:r>
              <a:rPr lang="en-US" b="1" dirty="0"/>
              <a:t>Informal logic</a:t>
            </a:r>
            <a:r>
              <a:rPr lang="en-US" dirty="0"/>
              <a:t> encompasses the </a:t>
            </a:r>
            <a:r>
              <a:rPr lang="en-US" dirty="0" smtClean="0"/>
              <a:t>principle of</a:t>
            </a:r>
            <a:r>
              <a:rPr lang="en-US" dirty="0"/>
              <a:t> </a:t>
            </a:r>
            <a:r>
              <a:rPr lang="en-US" b="1" dirty="0"/>
              <a:t>logic</a:t>
            </a:r>
            <a:r>
              <a:rPr lang="en-US" dirty="0"/>
              <a:t> and </a:t>
            </a:r>
            <a:r>
              <a:rPr lang="en-US" b="1" dirty="0"/>
              <a:t>logical</a:t>
            </a:r>
            <a:r>
              <a:rPr lang="en-US" dirty="0"/>
              <a:t> thought outside of a formal setting</a:t>
            </a:r>
            <a:r>
              <a:rPr lang="en-US" dirty="0" smtClean="0"/>
              <a:t>.</a:t>
            </a:r>
          </a:p>
          <a:p>
            <a:r>
              <a:rPr lang="en-US" dirty="0"/>
              <a:t> </a:t>
            </a:r>
            <a:r>
              <a:rPr lang="en-US" b="1" dirty="0"/>
              <a:t>Informal logic</a:t>
            </a:r>
            <a:r>
              <a:rPr lang="en-US" dirty="0"/>
              <a:t> is associated with (</a:t>
            </a:r>
            <a:r>
              <a:rPr lang="en-US" b="1" dirty="0"/>
              <a:t>informal</a:t>
            </a:r>
            <a:r>
              <a:rPr lang="en-US" dirty="0"/>
              <a:t>) fallacies, critical thinking, the thinking skills movement and the interdisciplinary inquiry known as argumentation theory</a:t>
            </a:r>
            <a:r>
              <a:rPr lang="en-US" dirty="0" smtClean="0"/>
              <a:t>.</a:t>
            </a:r>
          </a:p>
          <a:p>
            <a:r>
              <a:rPr lang="en-US" dirty="0"/>
              <a:t>I</a:t>
            </a:r>
            <a:r>
              <a:rPr lang="en-US" dirty="0" smtClean="0"/>
              <a:t>s the study of natural language arguments. The study of fallacies is an important branch of informal logic. Since much informal argument is not strictly speaking deductive, on some conceptions of logic, informal logic is not logic at all</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5903" y="5257800"/>
            <a:ext cx="2857500" cy="1600200"/>
          </a:xfrm>
          <a:prstGeom prst="rect">
            <a:avLst/>
          </a:prstGeom>
        </p:spPr>
      </p:pic>
    </p:spTree>
    <p:extLst>
      <p:ext uri="{BB962C8B-B14F-4D97-AF65-F5344CB8AC3E}">
        <p14:creationId xmlns:p14="http://schemas.microsoft.com/office/powerpoint/2010/main" val="3656465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0637" y="3062144"/>
            <a:ext cx="10515600" cy="1325563"/>
          </a:xfrm>
        </p:spPr>
        <p:txBody>
          <a:bodyPr>
            <a:normAutofit fontScale="90000"/>
          </a:bodyPr>
          <a:lstStyle/>
          <a:p>
            <a:r>
              <a:rPr lang="en-US" i="1" dirty="0"/>
              <a:t>Informal logic</a:t>
            </a:r>
            <a:r>
              <a:rPr lang="en-US" dirty="0"/>
              <a:t> is what’s typically used in daily reasoning. This is the reasoning and arguments you make in your personal exchanges with others.</a:t>
            </a:r>
            <a:br>
              <a:rPr lang="en-US" dirty="0"/>
            </a:br>
            <a:r>
              <a:rPr lang="en-US" dirty="0"/>
              <a:t/>
            </a:r>
            <a:br>
              <a:rPr lang="en-US" dirty="0"/>
            </a:br>
            <a:r>
              <a:rPr lang="en-US" dirty="0"/>
              <a:t/>
            </a:r>
            <a:br>
              <a:rPr lang="en-US" dirty="0"/>
            </a:br>
            <a:endParaRPr lang="uk-UA" dirty="0"/>
          </a:p>
        </p:txBody>
      </p:sp>
      <p:pic>
        <p:nvPicPr>
          <p:cNvPr id="4" name="Місце для вмісту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2372" y="4066465"/>
            <a:ext cx="3238500" cy="1409700"/>
          </a:xfrm>
        </p:spPr>
      </p:pic>
    </p:spTree>
    <p:extLst>
      <p:ext uri="{BB962C8B-B14F-4D97-AF65-F5344CB8AC3E}">
        <p14:creationId xmlns:p14="http://schemas.microsoft.com/office/powerpoint/2010/main" val="653732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Examples of informal logic</a:t>
            </a:r>
            <a:endParaRPr lang="uk-UA" dirty="0"/>
          </a:p>
        </p:txBody>
      </p:sp>
      <p:sp>
        <p:nvSpPr>
          <p:cNvPr id="3" name="Місце для вмісту 2"/>
          <p:cNvSpPr>
            <a:spLocks noGrp="1"/>
          </p:cNvSpPr>
          <p:nvPr>
            <p:ph idx="1"/>
          </p:nvPr>
        </p:nvSpPr>
        <p:spPr/>
        <p:txBody>
          <a:bodyPr>
            <a:normAutofit/>
          </a:bodyPr>
          <a:lstStyle/>
          <a:p>
            <a:pPr marL="0" indent="0">
              <a:buNone/>
            </a:pPr>
            <a:r>
              <a:rPr lang="en-US" dirty="0" smtClean="0"/>
              <a:t>1. </a:t>
            </a:r>
            <a:r>
              <a:rPr lang="en-US" b="1" dirty="0" smtClean="0"/>
              <a:t>Premises</a:t>
            </a:r>
            <a:r>
              <a:rPr lang="en-US" b="1" dirty="0"/>
              <a:t>:</a:t>
            </a:r>
            <a:r>
              <a:rPr lang="en-US" dirty="0"/>
              <a:t> Nikki saw a black cat on her way to work. At work, Nikki got </a:t>
            </a:r>
            <a:r>
              <a:rPr lang="en-US" dirty="0" smtClean="0"/>
              <a:t>fired. </a:t>
            </a:r>
            <a:r>
              <a:rPr lang="en-US" b="1" dirty="0" smtClean="0"/>
              <a:t>Conclusion</a:t>
            </a:r>
            <a:r>
              <a:rPr lang="en-US" b="1" dirty="0"/>
              <a:t>:</a:t>
            </a:r>
            <a:r>
              <a:rPr lang="en-US" dirty="0"/>
              <a:t> Black cats are bad </a:t>
            </a:r>
            <a:r>
              <a:rPr lang="en-US" dirty="0" smtClean="0"/>
              <a:t>luck. </a:t>
            </a:r>
            <a:r>
              <a:rPr lang="en-US" b="1" dirty="0" smtClean="0"/>
              <a:t>Explanation</a:t>
            </a:r>
            <a:r>
              <a:rPr lang="en-US" b="1" dirty="0"/>
              <a:t>:</a:t>
            </a:r>
            <a:r>
              <a:rPr lang="en-US" dirty="0"/>
              <a:t> This is a big generalization and can’t be verified.</a:t>
            </a:r>
          </a:p>
          <a:p>
            <a:pPr marL="0" indent="0">
              <a:buNone/>
            </a:pPr>
            <a:r>
              <a:rPr lang="en-US" dirty="0" smtClean="0"/>
              <a:t>2. </a:t>
            </a:r>
            <a:r>
              <a:rPr lang="en-US" b="1" dirty="0" smtClean="0"/>
              <a:t>Premises</a:t>
            </a:r>
            <a:r>
              <a:rPr lang="en-US" b="1" dirty="0"/>
              <a:t>:</a:t>
            </a:r>
            <a:r>
              <a:rPr lang="en-US" dirty="0"/>
              <a:t> There is no evidence that penicillin is bad for you. I use penicillin without any </a:t>
            </a:r>
            <a:r>
              <a:rPr lang="en-US" dirty="0" smtClean="0"/>
              <a:t>problems. </a:t>
            </a:r>
            <a:r>
              <a:rPr lang="en-US" b="1" dirty="0" smtClean="0"/>
              <a:t>Conclusion</a:t>
            </a:r>
            <a:r>
              <a:rPr lang="en-US" b="1" dirty="0"/>
              <a:t>:</a:t>
            </a:r>
            <a:r>
              <a:rPr lang="en-US" dirty="0"/>
              <a:t> Penicillin is safe for </a:t>
            </a:r>
            <a:r>
              <a:rPr lang="en-US" dirty="0" smtClean="0"/>
              <a:t>everyone. </a:t>
            </a:r>
            <a:r>
              <a:rPr lang="en-US" b="1" dirty="0" smtClean="0"/>
              <a:t>Explanation</a:t>
            </a:r>
            <a:r>
              <a:rPr lang="en-US" b="1" dirty="0"/>
              <a:t>: </a:t>
            </a:r>
            <a:r>
              <a:rPr lang="en-US" dirty="0"/>
              <a:t>The personal experience here or lack of knowledge isn’t verifiable.</a:t>
            </a:r>
          </a:p>
          <a:p>
            <a:pPr marL="0" indent="0">
              <a:buNone/>
            </a:pPr>
            <a:r>
              <a:rPr lang="en-US" dirty="0" smtClean="0"/>
              <a:t>3. </a:t>
            </a:r>
            <a:r>
              <a:rPr lang="en-US" b="1" dirty="0" smtClean="0"/>
              <a:t>Premises</a:t>
            </a:r>
            <a:r>
              <a:rPr lang="en-US" b="1" dirty="0"/>
              <a:t>:</a:t>
            </a:r>
            <a:r>
              <a:rPr lang="en-US" dirty="0"/>
              <a:t> My mom is a celebrity. I live with my </a:t>
            </a:r>
            <a:r>
              <a:rPr lang="en-US" dirty="0" smtClean="0"/>
              <a:t>mom. </a:t>
            </a:r>
            <a:r>
              <a:rPr lang="en-US" b="1" dirty="0" smtClean="0"/>
              <a:t>Conclusion</a:t>
            </a:r>
            <a:r>
              <a:rPr lang="en-US" b="1" dirty="0"/>
              <a:t>: </a:t>
            </a:r>
            <a:r>
              <a:rPr lang="en-US" dirty="0"/>
              <a:t>I am a </a:t>
            </a:r>
            <a:r>
              <a:rPr lang="en-US" dirty="0" smtClean="0"/>
              <a:t>celebrity. </a:t>
            </a:r>
            <a:r>
              <a:rPr lang="en-US" b="1" dirty="0" smtClean="0"/>
              <a:t>Explanation</a:t>
            </a:r>
            <a:r>
              <a:rPr lang="en-US" b="1" dirty="0"/>
              <a:t>: </a:t>
            </a:r>
            <a:r>
              <a:rPr lang="en-US" dirty="0"/>
              <a:t>There is more to proving fame that assuming it will rub off.</a:t>
            </a:r>
          </a:p>
        </p:txBody>
      </p:sp>
    </p:spTree>
    <p:extLst>
      <p:ext uri="{BB962C8B-B14F-4D97-AF65-F5344CB8AC3E}">
        <p14:creationId xmlns:p14="http://schemas.microsoft.com/office/powerpoint/2010/main" val="3675312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2666205"/>
            <a:ext cx="10515600" cy="1325563"/>
          </a:xfrm>
        </p:spPr>
        <p:txBody>
          <a:bodyPr/>
          <a:lstStyle/>
          <a:p>
            <a:pPr algn="ctr"/>
            <a:r>
              <a:rPr lang="en-US" dirty="0" smtClean="0"/>
              <a:t>Conclusions</a:t>
            </a:r>
            <a:endParaRPr lang="uk-UA" dirty="0"/>
          </a:p>
        </p:txBody>
      </p:sp>
      <p:sp>
        <p:nvSpPr>
          <p:cNvPr id="3" name="Місце для тексту 2"/>
          <p:cNvSpPr>
            <a:spLocks noGrp="1"/>
          </p:cNvSpPr>
          <p:nvPr>
            <p:ph type="body" idx="1"/>
          </p:nvPr>
        </p:nvSpPr>
        <p:spPr/>
        <p:txBody>
          <a:bodyPr/>
          <a:lstStyle/>
          <a:p>
            <a:endParaRPr lang="uk-UA"/>
          </a:p>
        </p:txBody>
      </p:sp>
      <p:sp>
        <p:nvSpPr>
          <p:cNvPr id="4" name="Місце для вмісту 3"/>
          <p:cNvSpPr>
            <a:spLocks noGrp="1"/>
          </p:cNvSpPr>
          <p:nvPr>
            <p:ph sz="half" idx="2"/>
          </p:nvPr>
        </p:nvSpPr>
        <p:spPr/>
        <p:txBody>
          <a:bodyPr/>
          <a:lstStyle/>
          <a:p>
            <a:endParaRPr lang="uk-UA"/>
          </a:p>
        </p:txBody>
      </p:sp>
      <p:sp>
        <p:nvSpPr>
          <p:cNvPr id="5" name="Місце для тексту 4"/>
          <p:cNvSpPr>
            <a:spLocks noGrp="1"/>
          </p:cNvSpPr>
          <p:nvPr>
            <p:ph type="body" sz="quarter" idx="3"/>
          </p:nvPr>
        </p:nvSpPr>
        <p:spPr/>
        <p:txBody>
          <a:bodyPr/>
          <a:lstStyle/>
          <a:p>
            <a:endParaRPr lang="uk-UA"/>
          </a:p>
        </p:txBody>
      </p:sp>
      <p:sp>
        <p:nvSpPr>
          <p:cNvPr id="6" name="Місце для вмісту 5"/>
          <p:cNvSpPr>
            <a:spLocks noGrp="1"/>
          </p:cNvSpPr>
          <p:nvPr>
            <p:ph sz="quarter" idx="4"/>
          </p:nvPr>
        </p:nvSpPr>
        <p:spPr/>
        <p:txBody>
          <a:bodyPr/>
          <a:lstStyle/>
          <a:p>
            <a:endParaRPr lang="uk-UA"/>
          </a:p>
        </p:txBody>
      </p:sp>
    </p:spTree>
    <p:extLst>
      <p:ext uri="{BB962C8B-B14F-4D97-AF65-F5344CB8AC3E}">
        <p14:creationId xmlns:p14="http://schemas.microsoft.com/office/powerpoint/2010/main" val="2583213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Subset of logic</a:t>
            </a:r>
            <a:endParaRPr lang="uk-UA" dirty="0"/>
          </a:p>
        </p:txBody>
      </p:sp>
      <p:sp>
        <p:nvSpPr>
          <p:cNvPr id="6" name="Місце для тексту 5"/>
          <p:cNvSpPr>
            <a:spLocks noGrp="1"/>
          </p:cNvSpPr>
          <p:nvPr>
            <p:ph type="body" idx="1"/>
          </p:nvPr>
        </p:nvSpPr>
        <p:spPr/>
        <p:txBody>
          <a:bodyPr/>
          <a:lstStyle/>
          <a:p>
            <a:r>
              <a:rPr lang="en-US" dirty="0" smtClean="0"/>
              <a:t>Informal logic</a:t>
            </a:r>
            <a:endParaRPr lang="uk-UA" dirty="0"/>
          </a:p>
        </p:txBody>
      </p:sp>
      <p:sp>
        <p:nvSpPr>
          <p:cNvPr id="7" name="Місце для вмісту 6"/>
          <p:cNvSpPr>
            <a:spLocks noGrp="1"/>
          </p:cNvSpPr>
          <p:nvPr>
            <p:ph sz="half" idx="2"/>
          </p:nvPr>
        </p:nvSpPr>
        <p:spPr/>
        <p:txBody>
          <a:bodyPr/>
          <a:lstStyle/>
          <a:p>
            <a:r>
              <a:rPr lang="en-US" dirty="0" smtClean="0"/>
              <a:t>Is used in everyday reasoning and argument analysis </a:t>
            </a:r>
            <a:endParaRPr lang="uk-UA" dirty="0"/>
          </a:p>
        </p:txBody>
      </p:sp>
      <p:sp>
        <p:nvSpPr>
          <p:cNvPr id="8" name="Місце для тексту 7"/>
          <p:cNvSpPr>
            <a:spLocks noGrp="1"/>
          </p:cNvSpPr>
          <p:nvPr>
            <p:ph type="body" sz="quarter" idx="3"/>
          </p:nvPr>
        </p:nvSpPr>
        <p:spPr/>
        <p:txBody>
          <a:bodyPr/>
          <a:lstStyle/>
          <a:p>
            <a:r>
              <a:rPr lang="en-US" dirty="0" smtClean="0"/>
              <a:t>Formal logic</a:t>
            </a:r>
            <a:endParaRPr lang="uk-UA" dirty="0"/>
          </a:p>
        </p:txBody>
      </p:sp>
      <p:sp>
        <p:nvSpPr>
          <p:cNvPr id="9" name="Місце для вмісту 8"/>
          <p:cNvSpPr>
            <a:spLocks noGrp="1"/>
          </p:cNvSpPr>
          <p:nvPr>
            <p:ph sz="quarter" idx="4"/>
          </p:nvPr>
        </p:nvSpPr>
        <p:spPr/>
        <p:txBody>
          <a:bodyPr/>
          <a:lstStyle/>
          <a:p>
            <a:r>
              <a:rPr lang="en-US" dirty="0" smtClean="0"/>
              <a:t>Is deal with deductive reasoning and the validity of the </a:t>
            </a:r>
            <a:r>
              <a:rPr lang="en-US" dirty="0" err="1" smtClean="0"/>
              <a:t>intrfaces</a:t>
            </a:r>
            <a:r>
              <a:rPr lang="en-US" dirty="0" smtClean="0"/>
              <a:t> produced</a:t>
            </a:r>
            <a:endParaRPr lang="uk-UA" dirty="0"/>
          </a:p>
        </p:txBody>
      </p:sp>
    </p:spTree>
    <p:extLst>
      <p:ext uri="{BB962C8B-B14F-4D97-AF65-F5344CB8AC3E}">
        <p14:creationId xmlns:p14="http://schemas.microsoft.com/office/powerpoint/2010/main" val="1875497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822158" y="2418514"/>
            <a:ext cx="10515600" cy="1325563"/>
          </a:xfrm>
        </p:spPr>
        <p:txBody>
          <a:bodyPr/>
          <a:lstStyle/>
          <a:p>
            <a:pPr algn="ctr"/>
            <a:r>
              <a:rPr lang="en-US" dirty="0" smtClean="0"/>
              <a:t>Thanks for your attention!</a:t>
            </a:r>
            <a:endParaRPr lang="uk-UA" dirty="0"/>
          </a:p>
        </p:txBody>
      </p:sp>
    </p:spTree>
    <p:extLst>
      <p:ext uri="{BB962C8B-B14F-4D97-AF65-F5344CB8AC3E}">
        <p14:creationId xmlns:p14="http://schemas.microsoft.com/office/powerpoint/2010/main" val="746609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Місце для вмісту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438563" y="554182"/>
            <a:ext cx="9321800" cy="5948363"/>
          </a:xfrm>
        </p:spPr>
      </p:pic>
    </p:spTree>
    <p:extLst>
      <p:ext uri="{BB962C8B-B14F-4D97-AF65-F5344CB8AC3E}">
        <p14:creationId xmlns:p14="http://schemas.microsoft.com/office/powerpoint/2010/main" val="908851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6" y="387927"/>
            <a:ext cx="10353762" cy="970450"/>
          </a:xfrm>
        </p:spPr>
        <p:txBody>
          <a:bodyPr>
            <a:normAutofit/>
          </a:bodyPr>
          <a:lstStyle/>
          <a:p>
            <a:pPr algn="l"/>
            <a:r>
              <a:rPr lang="en-US" dirty="0" smtClean="0"/>
              <a:t>Formal definition of logic</a:t>
            </a:r>
            <a:endParaRPr lang="uk-UA" dirty="0"/>
          </a:p>
        </p:txBody>
      </p:sp>
      <p:sp>
        <p:nvSpPr>
          <p:cNvPr id="7" name="Місце для вмісту 6"/>
          <p:cNvSpPr>
            <a:spLocks noGrp="1"/>
          </p:cNvSpPr>
          <p:nvPr>
            <p:ph idx="1"/>
          </p:nvPr>
        </p:nvSpPr>
        <p:spPr>
          <a:xfrm>
            <a:off x="913796" y="1440873"/>
            <a:ext cx="10353761" cy="4350327"/>
          </a:xfrm>
        </p:spPr>
        <p:txBody>
          <a:bodyPr/>
          <a:lstStyle/>
          <a:p>
            <a:r>
              <a:rPr lang="en-US" dirty="0"/>
              <a:t>Formal logic is the study of inference with purely formal content. An inference possesses a purely formal and explicit content (i.e. it can be expressed as a particular application of a wholly abstract rule) such as, a rule that is not about any particular thing or property. In many definitions of logic, logical consequence and inference with purely formal content are the same.</a:t>
            </a:r>
            <a:endParaRPr lang="uk-UA" dirty="0"/>
          </a:p>
        </p:txBody>
      </p:sp>
      <p:pic>
        <p:nvPicPr>
          <p:cNvPr id="8" name="Рисунок 7"/>
          <p:cNvPicPr>
            <a:picLocks noChangeAspect="1"/>
          </p:cNvPicPr>
          <p:nvPr/>
        </p:nvPicPr>
        <p:blipFill rotWithShape="1">
          <a:blip r:embed="rId2" cstate="print">
            <a:extLst>
              <a:ext uri="{28A0092B-C50C-407E-A947-70E740481C1C}">
                <a14:useLocalDpi xmlns:a14="http://schemas.microsoft.com/office/drawing/2010/main" val="0"/>
              </a:ext>
            </a:extLst>
          </a:blip>
          <a:srcRect t="-1" b="7092"/>
          <a:stretch/>
        </p:blipFill>
        <p:spPr>
          <a:xfrm>
            <a:off x="7186863" y="3462958"/>
            <a:ext cx="3785936" cy="3242642"/>
          </a:xfrm>
          <a:prstGeom prst="rect">
            <a:avLst/>
          </a:prstGeom>
        </p:spPr>
      </p:pic>
    </p:spTree>
    <p:extLst>
      <p:ext uri="{BB962C8B-B14F-4D97-AF65-F5344CB8AC3E}">
        <p14:creationId xmlns:p14="http://schemas.microsoft.com/office/powerpoint/2010/main" val="3993704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algn="l" defTabSz="914400" eaLnBrk="0" fontAlgn="base" hangingPunct="0">
              <a:spcAft>
                <a:spcPct val="0"/>
              </a:spcAft>
            </a:pPr>
            <a:r>
              <a:rPr lang="en-US" altLang="uk-UA" sz="2400" dirty="0">
                <a:ln>
                  <a:noFill/>
                </a:ln>
                <a:solidFill>
                  <a:schemeClr val="tx1">
                    <a:lumMod val="95000"/>
                  </a:schemeClr>
                </a:solidFill>
                <a:effectLst/>
                <a:latin typeface="Arial" panose="020B0604020202020204" pitchFamily="34" charset="0"/>
              </a:rPr>
              <a:t>Examples of formal logic include (1) traditional syllogistic logic (a.k.a. term logic) </a:t>
            </a:r>
            <a:r>
              <a:rPr lang="en-US" altLang="uk-UA" sz="2400" dirty="0" smtClean="0">
                <a:ln>
                  <a:noFill/>
                </a:ln>
                <a:solidFill>
                  <a:schemeClr val="tx1">
                    <a:lumMod val="95000"/>
                  </a:schemeClr>
                </a:solidFill>
                <a:effectLst/>
                <a:latin typeface="Arial" panose="020B0604020202020204" pitchFamily="34" charset="0"/>
              </a:rPr>
              <a:t/>
            </a:r>
            <a:br>
              <a:rPr lang="en-US" altLang="uk-UA" sz="2400" dirty="0" smtClean="0">
                <a:ln>
                  <a:noFill/>
                </a:ln>
                <a:solidFill>
                  <a:schemeClr val="tx1">
                    <a:lumMod val="95000"/>
                  </a:schemeClr>
                </a:solidFill>
                <a:effectLst/>
                <a:latin typeface="Arial" panose="020B0604020202020204" pitchFamily="34" charset="0"/>
              </a:rPr>
            </a:br>
            <a:r>
              <a:rPr lang="en-US" altLang="uk-UA" sz="2400" dirty="0" smtClean="0">
                <a:ln>
                  <a:noFill/>
                </a:ln>
                <a:solidFill>
                  <a:schemeClr val="tx1">
                    <a:lumMod val="95000"/>
                  </a:schemeClr>
                </a:solidFill>
                <a:effectLst/>
                <a:latin typeface="Arial" panose="020B0604020202020204" pitchFamily="34" charset="0"/>
              </a:rPr>
              <a:t>and </a:t>
            </a:r>
            <a:r>
              <a:rPr lang="en-US" altLang="uk-UA" sz="2400" dirty="0">
                <a:ln>
                  <a:noFill/>
                </a:ln>
                <a:solidFill>
                  <a:schemeClr val="tx1">
                    <a:lumMod val="95000"/>
                  </a:schemeClr>
                </a:solidFill>
                <a:effectLst/>
                <a:latin typeface="Arial" panose="020B0604020202020204" pitchFamily="34" charset="0"/>
              </a:rPr>
              <a:t>(2) modern symbolic Logic:</a:t>
            </a:r>
            <a:endParaRPr kumimoji="0" lang="uk-UA" altLang="uk-UA" sz="2400" b="0" i="0" u="none" strike="noStrike" cap="none" normalizeH="0" baseline="0" dirty="0" smtClean="0">
              <a:ln>
                <a:noFill/>
              </a:ln>
              <a:solidFill>
                <a:schemeClr val="tx1">
                  <a:lumMod val="95000"/>
                </a:schemeClr>
              </a:solidFill>
              <a:effectLst/>
              <a:latin typeface="Arial" panose="020B0604020202020204" pitchFamily="34" charset="0"/>
            </a:endParaRPr>
          </a:p>
        </p:txBody>
      </p:sp>
      <p:sp>
        <p:nvSpPr>
          <p:cNvPr id="3" name="Місце для вмісту 2"/>
          <p:cNvSpPr>
            <a:spLocks noGrp="1"/>
          </p:cNvSpPr>
          <p:nvPr>
            <p:ph idx="1"/>
          </p:nvPr>
        </p:nvSpPr>
        <p:spPr/>
        <p:txBody>
          <a:bodyPr/>
          <a:lstStyle/>
          <a:p>
            <a:pPr marL="494100" indent="-457200">
              <a:buFont typeface="+mj-lt"/>
              <a:buAutoNum type="arabicParenR"/>
            </a:pPr>
            <a:endParaRPr lang="en-US" dirty="0" smtClean="0"/>
          </a:p>
          <a:p>
            <a:pPr marL="494100" indent="-457200">
              <a:buFont typeface="+mj-lt"/>
              <a:buAutoNum type="arabicParenR"/>
            </a:pPr>
            <a:endParaRPr lang="uk-UA" dirty="0"/>
          </a:p>
        </p:txBody>
      </p:sp>
      <p:sp>
        <p:nvSpPr>
          <p:cNvPr id="9" name="TextBox 8"/>
          <p:cNvSpPr txBox="1"/>
          <p:nvPr/>
        </p:nvSpPr>
        <p:spPr>
          <a:xfrm>
            <a:off x="840508" y="1884218"/>
            <a:ext cx="11092874" cy="1200329"/>
          </a:xfrm>
          <a:prstGeom prst="rect">
            <a:avLst/>
          </a:prstGeom>
          <a:noFill/>
        </p:spPr>
        <p:txBody>
          <a:bodyPr wrap="square" rtlCol="0">
            <a:spAutoFit/>
          </a:bodyPr>
          <a:lstStyle/>
          <a:p>
            <a:pPr marL="342900" indent="-342900">
              <a:buFont typeface="+mj-lt"/>
              <a:buAutoNum type="arabicParenR"/>
            </a:pPr>
            <a:r>
              <a:rPr lang="en-US" i="1" dirty="0"/>
              <a:t>Syllogistic logic </a:t>
            </a:r>
            <a:r>
              <a:rPr lang="en-US" dirty="0"/>
              <a:t>can be found in the works of Aristotle, making it the earliest known formal study and studies types of syllogism. Modern formal logic follows and expands on </a:t>
            </a:r>
            <a:r>
              <a:rPr lang="en-US" dirty="0" smtClean="0"/>
              <a:t>Aristotle.</a:t>
            </a:r>
          </a:p>
          <a:p>
            <a:pPr marL="342900" indent="-342900">
              <a:buFont typeface="+mj-lt"/>
              <a:buAutoNum type="arabicParenR"/>
            </a:pPr>
            <a:r>
              <a:rPr lang="en-US" i="1" dirty="0" smtClean="0"/>
              <a:t>Symbolic </a:t>
            </a:r>
            <a:r>
              <a:rPr lang="en-US" i="1" dirty="0"/>
              <a:t>logic</a:t>
            </a:r>
            <a:r>
              <a:rPr lang="en-US" dirty="0"/>
              <a:t> is the study of symbolic abstractions that capture the formal features of logical inference</a:t>
            </a:r>
            <a:r>
              <a:rPr lang="en-US" dirty="0" smtClean="0"/>
              <a:t>, </a:t>
            </a:r>
            <a:r>
              <a:rPr lang="en-US" dirty="0"/>
              <a:t>often divided into two main branches: propositional logic and predicate logic.</a:t>
            </a:r>
            <a:endParaRPr lang="uk-UA" dirty="0"/>
          </a:p>
        </p:txBody>
      </p:sp>
    </p:spTree>
    <p:extLst>
      <p:ext uri="{BB962C8B-B14F-4D97-AF65-F5344CB8AC3E}">
        <p14:creationId xmlns:p14="http://schemas.microsoft.com/office/powerpoint/2010/main" val="3401700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Syllogistic logic</a:t>
            </a:r>
            <a:endParaRPr lang="uk-UA" dirty="0"/>
          </a:p>
        </p:txBody>
      </p:sp>
      <p:sp>
        <p:nvSpPr>
          <p:cNvPr id="3" name="Місце для вмісту 2"/>
          <p:cNvSpPr>
            <a:spLocks noGrp="1"/>
          </p:cNvSpPr>
          <p:nvPr>
            <p:ph idx="1"/>
          </p:nvPr>
        </p:nvSpPr>
        <p:spPr/>
        <p:txBody>
          <a:bodyPr/>
          <a:lstStyle/>
          <a:p>
            <a:r>
              <a:rPr lang="en-US" dirty="0">
                <a:effectLst/>
              </a:rPr>
              <a:t>the formal analysis of </a:t>
            </a:r>
            <a:r>
              <a:rPr lang="en-US" b="1" dirty="0">
                <a:effectLst/>
              </a:rPr>
              <a:t>logical</a:t>
            </a:r>
            <a:r>
              <a:rPr lang="en-US" dirty="0">
                <a:effectLst/>
              </a:rPr>
              <a:t> terms and operators and the structures that make it possible to infer true conclusions from given premises</a:t>
            </a:r>
            <a:r>
              <a:rPr lang="en-US" dirty="0" smtClean="0">
                <a:effectLst/>
              </a:rPr>
              <a:t>.</a:t>
            </a:r>
            <a:endParaRPr lang="en-US" dirty="0">
              <a:effectLst/>
            </a:endParaRPr>
          </a:p>
          <a:p>
            <a:r>
              <a:rPr lang="en-US" dirty="0">
                <a:effectLst/>
              </a:rPr>
              <a:t>An </a:t>
            </a:r>
            <a:r>
              <a:rPr lang="en-US" b="1" dirty="0">
                <a:effectLst/>
              </a:rPr>
              <a:t>example</a:t>
            </a:r>
            <a:r>
              <a:rPr lang="en-US" dirty="0">
                <a:effectLst/>
              </a:rPr>
              <a:t> of a </a:t>
            </a:r>
            <a:r>
              <a:rPr lang="en-US" b="1" dirty="0">
                <a:effectLst/>
              </a:rPr>
              <a:t>syllogism</a:t>
            </a:r>
            <a:r>
              <a:rPr lang="en-US" dirty="0">
                <a:effectLst/>
              </a:rPr>
              <a:t> is "All mammals are animals. All elephants are mammals. Therefore, all elephants are animals." In a </a:t>
            </a:r>
            <a:r>
              <a:rPr lang="en-US" b="1" dirty="0">
                <a:effectLst/>
              </a:rPr>
              <a:t>syllogism</a:t>
            </a:r>
            <a:r>
              <a:rPr lang="en-US" dirty="0">
                <a:effectLst/>
              </a:rPr>
              <a:t>, the more general premise is called the major premise ("All mammals are animals"). The more specific premise is called the minor premise ("All elephants are mammals").</a:t>
            </a:r>
            <a:endParaRPr lang="uk-UA" dirty="0"/>
          </a:p>
        </p:txBody>
      </p:sp>
    </p:spTree>
    <p:extLst>
      <p:ext uri="{BB962C8B-B14F-4D97-AF65-F5344CB8AC3E}">
        <p14:creationId xmlns:p14="http://schemas.microsoft.com/office/powerpoint/2010/main" val="3525648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Місце для вмісту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015915" y="188662"/>
            <a:ext cx="5849938" cy="5851525"/>
          </a:xfrm>
        </p:spPr>
      </p:pic>
    </p:spTree>
    <p:extLst>
      <p:ext uri="{BB962C8B-B14F-4D97-AF65-F5344CB8AC3E}">
        <p14:creationId xmlns:p14="http://schemas.microsoft.com/office/powerpoint/2010/main" val="3325074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Propositional logic</a:t>
            </a:r>
            <a:endParaRPr lang="uk-UA" dirty="0"/>
          </a:p>
        </p:txBody>
      </p:sp>
      <p:sp>
        <p:nvSpPr>
          <p:cNvPr id="3" name="Місце для вмісту 2"/>
          <p:cNvSpPr>
            <a:spLocks noGrp="1"/>
          </p:cNvSpPr>
          <p:nvPr>
            <p:ph idx="1"/>
          </p:nvPr>
        </p:nvSpPr>
        <p:spPr/>
        <p:txBody>
          <a:bodyPr/>
          <a:lstStyle/>
          <a:p>
            <a:r>
              <a:rPr lang="en-US" dirty="0"/>
              <a:t>D</a:t>
            </a:r>
            <a:r>
              <a:rPr lang="en-US" dirty="0" smtClean="0"/>
              <a:t>eals with propositions (which can be true or false) and relations between propositions, including the construction of arguments based on them. </a:t>
            </a:r>
          </a:p>
          <a:p>
            <a:r>
              <a:rPr lang="en-US" dirty="0" smtClean="0"/>
              <a:t>Compound propositions are formed by connecting propositions by logical connectives. </a:t>
            </a:r>
          </a:p>
          <a:p>
            <a:r>
              <a:rPr lang="en-US" dirty="0" smtClean="0"/>
              <a:t>Propositions that contain no logical connectives are called atomic propositions.</a:t>
            </a:r>
          </a:p>
          <a:p>
            <a:endParaRPr lang="uk-UA" dirty="0"/>
          </a:p>
        </p:txBody>
      </p:sp>
      <p:pic>
        <p:nvPicPr>
          <p:cNvPr id="4" name="Рисунок 3"/>
          <p:cNvPicPr>
            <a:picLocks noChangeAspect="1"/>
          </p:cNvPicPr>
          <p:nvPr/>
        </p:nvPicPr>
        <p:blipFill>
          <a:blip r:embed="rId2"/>
          <a:stretch>
            <a:fillRect/>
          </a:stretch>
        </p:blipFill>
        <p:spPr>
          <a:xfrm>
            <a:off x="4555958" y="4526994"/>
            <a:ext cx="2626646" cy="2331006"/>
          </a:xfrm>
          <a:prstGeom prst="rect">
            <a:avLst/>
          </a:prstGeom>
        </p:spPr>
      </p:pic>
    </p:spTree>
    <p:extLst>
      <p:ext uri="{BB962C8B-B14F-4D97-AF65-F5344CB8AC3E}">
        <p14:creationId xmlns:p14="http://schemas.microsoft.com/office/powerpoint/2010/main" val="3904085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Propositional logic</a:t>
            </a:r>
            <a:endParaRPr lang="uk-UA" dirty="0"/>
          </a:p>
        </p:txBody>
      </p:sp>
      <p:sp>
        <p:nvSpPr>
          <p:cNvPr id="3" name="Місце для вмісту 2"/>
          <p:cNvSpPr>
            <a:spLocks noGrp="1"/>
          </p:cNvSpPr>
          <p:nvPr>
            <p:ph idx="1"/>
          </p:nvPr>
        </p:nvSpPr>
        <p:spPr/>
        <p:txBody>
          <a:bodyPr/>
          <a:lstStyle/>
          <a:p>
            <a:r>
              <a:rPr lang="en-US" dirty="0"/>
              <a:t>A </a:t>
            </a:r>
            <a:r>
              <a:rPr lang="en-US" b="1" dirty="0"/>
              <a:t>proposition</a:t>
            </a:r>
            <a:r>
              <a:rPr lang="en-US" dirty="0"/>
              <a:t> is a declarative sentence that is either true (denoted either T or 1) or false (denoted either F or 0). </a:t>
            </a:r>
            <a:endParaRPr lang="en-US" dirty="0" smtClean="0"/>
          </a:p>
          <a:p>
            <a:r>
              <a:rPr lang="en-US" dirty="0" smtClean="0"/>
              <a:t>Variables </a:t>
            </a:r>
            <a:r>
              <a:rPr lang="en-US" dirty="0"/>
              <a:t>are used to represent </a:t>
            </a:r>
            <a:r>
              <a:rPr lang="en-US" b="1" dirty="0"/>
              <a:t>propositions</a:t>
            </a:r>
            <a:r>
              <a:rPr lang="en-US" dirty="0"/>
              <a:t>. The most common variables used are p, q, and r. </a:t>
            </a:r>
            <a:endParaRPr lang="en-US" dirty="0" smtClean="0"/>
          </a:p>
          <a:p>
            <a:r>
              <a:rPr lang="en-US" b="1" dirty="0" smtClean="0"/>
              <a:t>Example</a:t>
            </a:r>
            <a:r>
              <a:rPr lang="en-US" dirty="0" smtClean="0"/>
              <a:t>: </a:t>
            </a:r>
            <a:r>
              <a:rPr lang="en-US" dirty="0"/>
              <a:t> "The U. S. holds presidential elections every four years." "Bob bought a new car." "Suzanne has the measles." "More than forty ...</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0299" y="4949825"/>
            <a:ext cx="3343275" cy="1362075"/>
          </a:xfrm>
          <a:prstGeom prst="rect">
            <a:avLst/>
          </a:prstGeom>
        </p:spPr>
      </p:pic>
    </p:spTree>
    <p:extLst>
      <p:ext uri="{BB962C8B-B14F-4D97-AF65-F5344CB8AC3E}">
        <p14:creationId xmlns:p14="http://schemas.microsoft.com/office/powerpoint/2010/main" val="2134442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Predicate logic</a:t>
            </a:r>
            <a:endParaRPr lang="uk-UA" dirty="0"/>
          </a:p>
        </p:txBody>
      </p:sp>
      <p:sp>
        <p:nvSpPr>
          <p:cNvPr id="3" name="Місце для вмісту 2"/>
          <p:cNvSpPr>
            <a:spLocks noGrp="1"/>
          </p:cNvSpPr>
          <p:nvPr>
            <p:ph idx="1"/>
          </p:nvPr>
        </p:nvSpPr>
        <p:spPr/>
        <p:txBody>
          <a:bodyPr/>
          <a:lstStyle/>
          <a:p>
            <a:r>
              <a:rPr lang="en-US" dirty="0"/>
              <a:t>is an expression of one or more variables determined on some specific domain. </a:t>
            </a:r>
            <a:endParaRPr lang="en-US" dirty="0" smtClean="0"/>
          </a:p>
          <a:p>
            <a:r>
              <a:rPr lang="en-US" dirty="0" smtClean="0"/>
              <a:t>A</a:t>
            </a:r>
            <a:r>
              <a:rPr lang="en-US" dirty="0"/>
              <a:t> </a:t>
            </a:r>
            <a:r>
              <a:rPr lang="en-US" b="1" dirty="0"/>
              <a:t>predicate</a:t>
            </a:r>
            <a:r>
              <a:rPr lang="en-US" dirty="0"/>
              <a:t> with variables can be made a proposition by either authorizing a value to the variable or by quantifying the variable</a:t>
            </a:r>
            <a:r>
              <a:rPr lang="en-US" dirty="0" smtClean="0"/>
              <a:t>.</a:t>
            </a:r>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445" y="3775660"/>
            <a:ext cx="6524625" cy="2771775"/>
          </a:xfrm>
          <a:prstGeom prst="rect">
            <a:avLst/>
          </a:prstGeom>
        </p:spPr>
      </p:pic>
    </p:spTree>
    <p:extLst>
      <p:ext uri="{BB962C8B-B14F-4D97-AF65-F5344CB8AC3E}">
        <p14:creationId xmlns:p14="http://schemas.microsoft.com/office/powerpoint/2010/main" val="54992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TotalTime>
  <Words>580</Words>
  <Application>Microsoft Office PowerPoint</Application>
  <PresentationFormat>Широкий екран</PresentationFormat>
  <Paragraphs>48</Paragraphs>
  <Slides>17</Slides>
  <Notes>0</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17</vt:i4>
      </vt:variant>
    </vt:vector>
  </HeadingPairs>
  <TitlesOfParts>
    <vt:vector size="21" baseType="lpstr">
      <vt:lpstr>Arial</vt:lpstr>
      <vt:lpstr>Calibri</vt:lpstr>
      <vt:lpstr>Calibri Light</vt:lpstr>
      <vt:lpstr>Тема Office</vt:lpstr>
      <vt:lpstr>Logic: formal and informal definitions. The spheres of its applications  (with precise and detailed examples).</vt:lpstr>
      <vt:lpstr>Презентація PowerPoint</vt:lpstr>
      <vt:lpstr>Formal definition of logic</vt:lpstr>
      <vt:lpstr>Examples of formal logic include (1) traditional syllogistic logic (a.k.a. term logic)  and (2) modern symbolic Logic:</vt:lpstr>
      <vt:lpstr>Syllogistic logic</vt:lpstr>
      <vt:lpstr>Презентація PowerPoint</vt:lpstr>
      <vt:lpstr>Propositional logic</vt:lpstr>
      <vt:lpstr>Propositional logic</vt:lpstr>
      <vt:lpstr>Predicate logic</vt:lpstr>
      <vt:lpstr>What is formal logic used for?</vt:lpstr>
      <vt:lpstr>Examples of formal logic</vt:lpstr>
      <vt:lpstr>Informal definition of logic</vt:lpstr>
      <vt:lpstr>Informal logic is what’s typically used in daily reasoning. This is the reasoning and arguments you make in your personal exchanges with others.   </vt:lpstr>
      <vt:lpstr>Examples of informal logic</vt:lpstr>
      <vt:lpstr>Conclusions</vt:lpstr>
      <vt:lpstr>Subset of logic</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historical review of contemporary logic origins  (Aristotle, Leibniz, Boole, Pierce, de Morgan, Brentano, Frege)</dc:title>
  <dc:creator>Klient</dc:creator>
  <cp:lastModifiedBy>Klient</cp:lastModifiedBy>
  <cp:revision>13</cp:revision>
  <dcterms:created xsi:type="dcterms:W3CDTF">2021-03-20T13:09:25Z</dcterms:created>
  <dcterms:modified xsi:type="dcterms:W3CDTF">2021-03-20T15:50:24Z</dcterms:modified>
</cp:coreProperties>
</file>