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4" r:id="rId14"/>
    <p:sldId id="275" r:id="rId15"/>
    <p:sldId id="270" r:id="rId16"/>
    <p:sldId id="277" r:id="rId17"/>
    <p:sldId id="279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81" autoAdjust="0"/>
    <p:restoredTop sz="94604" autoAdjust="0"/>
  </p:normalViewPr>
  <p:slideViewPr>
    <p:cSldViewPr>
      <p:cViewPr varScale="1">
        <p:scale>
          <a:sx n="82" d="100"/>
          <a:sy n="82" d="100"/>
        </p:scale>
        <p:origin x="826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89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03.11.2020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http://xn--c1aearuc2az8d.xn--p1ai/upload/images/bg_f6db66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Скругленный прямоугольник 4"/>
          <p:cNvSpPr/>
          <p:nvPr/>
        </p:nvSpPr>
        <p:spPr>
          <a:xfrm>
            <a:off x="611560" y="1052736"/>
            <a:ext cx="7992888" cy="3672408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Сельское хозяйство. </a:t>
            </a:r>
            <a:br>
              <a:rPr lang="ru-RU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</a:br>
            <a:r>
              <a:rPr lang="ru-RU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Пути решения экологических проблем сельского хозяйства.</a:t>
            </a:r>
            <a:endParaRPr lang="ru-RU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http://xn--c1aearuc2az8d.xn--p1ai/upload/images/bg_f6db66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Скругленный прямоугольник 4"/>
          <p:cNvSpPr/>
          <p:nvPr/>
        </p:nvSpPr>
        <p:spPr>
          <a:xfrm>
            <a:off x="395536" y="548680"/>
            <a:ext cx="8568952" cy="1152128"/>
          </a:xfrm>
          <a:prstGeom prst="roundRect">
            <a:avLst/>
          </a:prstGeom>
          <a:solidFill>
            <a:srgbClr val="92D05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8229600" cy="1094940"/>
          </a:xfrm>
        </p:spPr>
        <p:txBody>
          <a:bodyPr>
            <a:noAutofit/>
          </a:bodyPr>
          <a:lstStyle/>
          <a:p>
            <a:r>
              <a:rPr lang="ru-RU" sz="2000" dirty="0">
                <a:latin typeface="Arial Black" pitchFamily="34" charset="0"/>
              </a:rPr>
              <a:t>Наиболее сильное влияние на окружающую среду оказывает непосредственно земледелие.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57158" y="1857364"/>
            <a:ext cx="8535322" cy="264320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928803"/>
            <a:ext cx="8229600" cy="2571767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ru-RU" sz="2100" dirty="0">
                <a:latin typeface="Arial Black" pitchFamily="34" charset="0"/>
              </a:rPr>
              <a:t>распашка земель и устранение естественной растительности зоны;</a:t>
            </a:r>
          </a:p>
          <a:p>
            <a:pPr>
              <a:buFont typeface="Wingdings" pitchFamily="2" charset="2"/>
              <a:buChar char="Ø"/>
            </a:pPr>
            <a:endParaRPr lang="ru-RU" sz="2100" dirty="0">
              <a:latin typeface="Arial Black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ru-RU" sz="2100" dirty="0">
                <a:latin typeface="Arial Black" pitchFamily="34" charset="0"/>
              </a:rPr>
              <a:t>рыхление почвы, в особенности это касается моментов использования определенных приспособлений, таких как отвальный плуг;</a:t>
            </a:r>
          </a:p>
          <a:p>
            <a:pPr>
              <a:buFont typeface="Wingdings" pitchFamily="2" charset="2"/>
              <a:buChar char="Ø"/>
            </a:pPr>
            <a:endParaRPr lang="ru-RU" sz="2100" dirty="0">
              <a:latin typeface="Arial Black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ru-RU" sz="2100" dirty="0">
                <a:latin typeface="Arial Black" pitchFamily="34" charset="0"/>
              </a:rPr>
              <a:t>использование в процессе земледелия ядохимикатов и минеральных удобрений;</a:t>
            </a:r>
          </a:p>
          <a:p>
            <a:pPr>
              <a:buFont typeface="Wingdings" pitchFamily="2" charset="2"/>
              <a:buChar char="Ø"/>
            </a:pPr>
            <a:endParaRPr lang="ru-RU" sz="2100" dirty="0">
              <a:latin typeface="Arial Black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ru-RU" sz="2100" dirty="0">
                <a:latin typeface="Arial Black" pitchFamily="34" charset="0"/>
              </a:rPr>
              <a:t> мелиорация земель.</a:t>
            </a:r>
          </a:p>
          <a:p>
            <a:endParaRPr lang="ru-RU" dirty="0"/>
          </a:p>
        </p:txBody>
      </p:sp>
      <p:pic>
        <p:nvPicPr>
          <p:cNvPr id="10242" name="Picture 2" descr="http://mmgroupp.ru/wp-content/uploads/2016/10/dopuslugi-19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4643446"/>
            <a:ext cx="3071834" cy="2058129"/>
          </a:xfrm>
          <a:prstGeom prst="rect">
            <a:avLst/>
          </a:prstGeom>
          <a:noFill/>
        </p:spPr>
      </p:pic>
      <p:pic>
        <p:nvPicPr>
          <p:cNvPr id="10244" name="Picture 4" descr="http://vladnews.ru/uploads/news/2016/04/02/81576f6d555a4199dec29a27423836c6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6314" y="4643446"/>
            <a:ext cx="3214710" cy="20002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http://xn--c1aearuc2az8d.xn--p1ai/upload/images/bg_f6db66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Скругленный прямоугольник 4"/>
          <p:cNvSpPr/>
          <p:nvPr/>
        </p:nvSpPr>
        <p:spPr>
          <a:xfrm>
            <a:off x="500034" y="260648"/>
            <a:ext cx="8464454" cy="1025212"/>
          </a:xfrm>
          <a:prstGeom prst="roundRect">
            <a:avLst/>
          </a:prstGeom>
          <a:solidFill>
            <a:srgbClr val="92D05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Arial Black" pitchFamily="34" charset="0"/>
              </a:rPr>
              <a:t>Следствия: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28596" y="1643050"/>
            <a:ext cx="8429684" cy="271464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28662" y="1785927"/>
            <a:ext cx="7758138" cy="257176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ru-RU" sz="1800" dirty="0">
                <a:latin typeface="Arial Black" pitchFamily="34" charset="0"/>
              </a:rPr>
              <a:t>Почвенные экосистемы разрушаются; </a:t>
            </a:r>
          </a:p>
          <a:p>
            <a:pPr>
              <a:buFont typeface="Wingdings" pitchFamily="2" charset="2"/>
              <a:buChar char="Ø"/>
            </a:pPr>
            <a:endParaRPr lang="ru-RU" sz="1800" dirty="0">
              <a:latin typeface="Arial Black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ru-RU" sz="1800" dirty="0">
                <a:latin typeface="Arial Black" pitchFamily="34" charset="0"/>
              </a:rPr>
              <a:t>слой гумуса исчезает или становится относительно мизерным, не способным обеспечить весь объем потребностей в нем; </a:t>
            </a:r>
          </a:p>
          <a:p>
            <a:pPr>
              <a:buFont typeface="Wingdings" pitchFamily="2" charset="2"/>
              <a:buChar char="Ø"/>
            </a:pPr>
            <a:endParaRPr lang="ru-RU" sz="1800" dirty="0">
              <a:latin typeface="Arial Black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ru-RU" sz="1800" dirty="0">
                <a:latin typeface="Arial Black" pitchFamily="34" charset="0"/>
              </a:rPr>
              <a:t>эрозия почв.</a:t>
            </a:r>
          </a:p>
        </p:txBody>
      </p:sp>
      <p:pic>
        <p:nvPicPr>
          <p:cNvPr id="9218" name="Picture 2" descr="http://900igr.net/datai/ekologija/Osnovnye-ekologicheskie-problemy/0016-010-Erozija-pochv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4572008"/>
            <a:ext cx="3929090" cy="2181226"/>
          </a:xfrm>
          <a:prstGeom prst="rect">
            <a:avLst/>
          </a:prstGeom>
          <a:noFill/>
        </p:spPr>
      </p:pic>
      <p:pic>
        <p:nvPicPr>
          <p:cNvPr id="9220" name="Picture 4" descr="http://agrobiz.net/modules/text/images/img7143-5836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6314" y="4572008"/>
            <a:ext cx="3571900" cy="21431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http://xn--c1aearuc2az8d.xn--p1ai/upload/images/bg_f6db66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Скругленный прямоугольник 4"/>
          <p:cNvSpPr/>
          <p:nvPr/>
        </p:nvSpPr>
        <p:spPr>
          <a:xfrm>
            <a:off x="395536" y="404664"/>
            <a:ext cx="8568952" cy="1095510"/>
          </a:xfrm>
          <a:prstGeom prst="roundRect">
            <a:avLst/>
          </a:prstGeom>
          <a:solidFill>
            <a:srgbClr val="92D05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52128"/>
          </a:xfrm>
        </p:spPr>
        <p:txBody>
          <a:bodyPr>
            <a:noAutofit/>
          </a:bodyPr>
          <a:lstStyle/>
          <a:p>
            <a:r>
              <a:rPr lang="ru-RU" sz="2800" dirty="0">
                <a:latin typeface="Arial Black" pitchFamily="34" charset="0"/>
              </a:rPr>
              <a:t>Влияние животноводства на природу.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85720" y="1857364"/>
            <a:ext cx="8572560" cy="21431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928802"/>
            <a:ext cx="8229600" cy="2071702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ru-RU" sz="2000" dirty="0" err="1">
                <a:solidFill>
                  <a:srgbClr val="FF0000"/>
                </a:solidFill>
                <a:latin typeface="Arial Black" pitchFamily="34" charset="0"/>
              </a:rPr>
              <a:t>перевыпас</a:t>
            </a:r>
            <a:r>
              <a:rPr lang="ru-RU" sz="2000" dirty="0">
                <a:latin typeface="Arial Black" pitchFamily="34" charset="0"/>
              </a:rPr>
              <a:t> - то есть выпас скота в количествах превышающих способности пастбищ к восстановлению;</a:t>
            </a:r>
          </a:p>
          <a:p>
            <a:pPr>
              <a:buFont typeface="Wingdings" pitchFamily="2" charset="2"/>
              <a:buChar char="Ø"/>
            </a:pPr>
            <a:endParaRPr lang="ru-RU" sz="2000" dirty="0">
              <a:latin typeface="Arial Black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ru-RU" sz="2000" dirty="0" err="1">
                <a:solidFill>
                  <a:srgbClr val="FF0000"/>
                </a:solidFill>
                <a:latin typeface="Arial Black" pitchFamily="34" charset="0"/>
              </a:rPr>
              <a:t>непереработанные</a:t>
            </a:r>
            <a:r>
              <a:rPr lang="ru-RU" sz="2000" dirty="0">
                <a:solidFill>
                  <a:srgbClr val="FF0000"/>
                </a:solidFill>
                <a:latin typeface="Arial Black" pitchFamily="34" charset="0"/>
              </a:rPr>
              <a:t> отходы </a:t>
            </a:r>
            <a:r>
              <a:rPr lang="ru-RU" sz="2000" dirty="0">
                <a:latin typeface="Arial Black" pitchFamily="34" charset="0"/>
              </a:rPr>
              <a:t>животноводческих комплексов.</a:t>
            </a:r>
          </a:p>
          <a:p>
            <a:pPr>
              <a:buNone/>
            </a:pPr>
            <a:endParaRPr lang="ru-RU" dirty="0"/>
          </a:p>
        </p:txBody>
      </p:sp>
      <p:pic>
        <p:nvPicPr>
          <p:cNvPr id="7" name="Picture 2" descr="http://www.vesiskitim.ru/wp-content/uploads/2014/07/3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662" y="4143380"/>
            <a:ext cx="3357586" cy="2518189"/>
          </a:xfrm>
          <a:prstGeom prst="rect">
            <a:avLst/>
          </a:prstGeom>
          <a:noFill/>
        </p:spPr>
      </p:pic>
      <p:pic>
        <p:nvPicPr>
          <p:cNvPr id="8" name="Picture 4" descr="http://moykon.ru/wp-content/uploads/2014/10/tabun-04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628" y="4143380"/>
            <a:ext cx="3463224" cy="255244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http://xn--c1aearuc2az8d.xn--p1ai/upload/images/bg_f6db66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Скругленный прямоугольник 4"/>
          <p:cNvSpPr/>
          <p:nvPr/>
        </p:nvSpPr>
        <p:spPr>
          <a:xfrm>
            <a:off x="395536" y="188640"/>
            <a:ext cx="8568952" cy="1240096"/>
          </a:xfrm>
          <a:prstGeom prst="roundRect">
            <a:avLst/>
          </a:prstGeom>
          <a:solidFill>
            <a:srgbClr val="92D05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latin typeface="Arial Black" pitchFamily="34" charset="0"/>
              </a:rPr>
              <a:t>Общие нарушения, вызываемые сельскохозяйственной деятельностью: 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51520" y="1844824"/>
            <a:ext cx="8640960" cy="468052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000240"/>
            <a:ext cx="8229600" cy="4143404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ru-RU" sz="2300" dirty="0">
                <a:latin typeface="Arial Black" pitchFamily="34" charset="0"/>
              </a:rPr>
              <a:t>загрязнение поверхностных вод (рек, озёр, морей) и деградация водных экосистем при </a:t>
            </a:r>
            <a:r>
              <a:rPr lang="ru-RU" sz="2300" dirty="0" err="1">
                <a:latin typeface="Arial Black" pitchFamily="34" charset="0"/>
              </a:rPr>
              <a:t>эвтрофикации</a:t>
            </a:r>
            <a:r>
              <a:rPr lang="ru-RU" sz="2300" dirty="0">
                <a:latin typeface="Arial Black" pitchFamily="34" charset="0"/>
              </a:rPr>
              <a:t>; загрязнение грунтовых вод;</a:t>
            </a:r>
          </a:p>
          <a:p>
            <a:pPr>
              <a:buFont typeface="Wingdings" pitchFamily="2" charset="2"/>
              <a:buChar char="Ø"/>
            </a:pPr>
            <a:endParaRPr lang="ru-RU" sz="2300" dirty="0">
              <a:latin typeface="Arial Black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ru-RU" sz="2300" dirty="0">
                <a:latin typeface="Arial Black" pitchFamily="34" charset="0"/>
              </a:rPr>
              <a:t>сведение лесов и деградация лесных экосистем (</a:t>
            </a:r>
            <a:r>
              <a:rPr lang="ru-RU" sz="2300" dirty="0" err="1">
                <a:latin typeface="Arial Black" pitchFamily="34" charset="0"/>
              </a:rPr>
              <a:t>обезлесивание</a:t>
            </a:r>
            <a:r>
              <a:rPr lang="ru-RU" sz="2300" dirty="0">
                <a:latin typeface="Arial Black" pitchFamily="34" charset="0"/>
              </a:rPr>
              <a:t>);</a:t>
            </a:r>
          </a:p>
          <a:p>
            <a:pPr>
              <a:buFont typeface="Wingdings" pitchFamily="2" charset="2"/>
              <a:buChar char="Ø"/>
            </a:pPr>
            <a:endParaRPr lang="ru-RU" sz="2300" dirty="0">
              <a:latin typeface="Arial Black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ru-RU" sz="2300" dirty="0">
                <a:latin typeface="Arial Black" pitchFamily="34" charset="0"/>
              </a:rPr>
              <a:t> нарушение водного режима на значительных территориях (при осушении или орошении);</a:t>
            </a:r>
          </a:p>
          <a:p>
            <a:pPr>
              <a:buFont typeface="Wingdings" pitchFamily="2" charset="2"/>
              <a:buChar char="Ø"/>
            </a:pPr>
            <a:endParaRPr lang="ru-RU" sz="2300" dirty="0">
              <a:latin typeface="Arial Black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ru-RU" sz="2300" dirty="0">
                <a:latin typeface="Arial Black" pitchFamily="34" charset="0"/>
              </a:rPr>
              <a:t>опустынивание в результате комплексного нарушения почв и растительного покрова;</a:t>
            </a:r>
          </a:p>
          <a:p>
            <a:pPr>
              <a:buFont typeface="Wingdings" pitchFamily="2" charset="2"/>
              <a:buChar char="Ø"/>
            </a:pPr>
            <a:endParaRPr lang="ru-RU" sz="2300" dirty="0">
              <a:latin typeface="Arial Black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ru-RU" sz="2300" dirty="0">
                <a:latin typeface="Arial Black" pitchFamily="34" charset="0"/>
              </a:rPr>
              <a:t>уничтожение природных мест обитаний многих видов живых организмов и как следствие вымирание и исчезновение редких и прочих видов.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http://xn--c1aearuc2az8d.xn--p1ai/upload/images/bg_f6db66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Скругленный прямоугольник 4"/>
          <p:cNvSpPr/>
          <p:nvPr/>
        </p:nvSpPr>
        <p:spPr>
          <a:xfrm>
            <a:off x="395536" y="476672"/>
            <a:ext cx="8462744" cy="952064"/>
          </a:xfrm>
          <a:prstGeom prst="roundRect">
            <a:avLst/>
          </a:prstGeom>
          <a:solidFill>
            <a:srgbClr val="92D05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952634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Arial Black" pitchFamily="34" charset="0"/>
              </a:rPr>
              <a:t>Актуальная проблема XX века: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85720" y="1785926"/>
            <a:ext cx="8640960" cy="208139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2000240"/>
            <a:ext cx="8443914" cy="165105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000" dirty="0">
                <a:latin typeface="Arial Black" pitchFamily="34" charset="0"/>
              </a:rPr>
              <a:t>	Уменьшение в продукции растениеводства содержания витаминов и микроэлементов и накопление в продукции как растениеводства, так и животноводства вредных веществ (нитратов, пестицидов, гормонов, антибиотиков и т. п.).</a:t>
            </a:r>
          </a:p>
        </p:txBody>
      </p:sp>
      <p:pic>
        <p:nvPicPr>
          <p:cNvPr id="6150" name="Picture 6" descr="http://hitcredit.ru/wp-content/uploads/zarabotok-v-sele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4000504"/>
            <a:ext cx="6000792" cy="26431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http://xn--c1aearuc2az8d.xn--p1ai/upload/images/bg_f6db66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Скругленный прямоугольник 4"/>
          <p:cNvSpPr/>
          <p:nvPr/>
        </p:nvSpPr>
        <p:spPr>
          <a:xfrm>
            <a:off x="395536" y="476672"/>
            <a:ext cx="8568952" cy="1166378"/>
          </a:xfrm>
          <a:prstGeom prst="roundRect">
            <a:avLst/>
          </a:prstGeom>
          <a:solidFill>
            <a:srgbClr val="92D05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926976"/>
          </a:xfrm>
        </p:spPr>
        <p:txBody>
          <a:bodyPr>
            <a:normAutofit fontScale="90000"/>
          </a:bodyPr>
          <a:lstStyle/>
          <a:p>
            <a:r>
              <a:rPr lang="ru-RU" sz="3100" b="1" dirty="0">
                <a:latin typeface="Arial Black" pitchFamily="34" charset="0"/>
              </a:rPr>
              <a:t>Пути решения экологических проблем сельского хозяйства:</a:t>
            </a:r>
            <a:br>
              <a:rPr lang="ru-RU" dirty="0"/>
            </a:br>
            <a:endParaRPr lang="ru-RU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285720" y="1928802"/>
            <a:ext cx="8640960" cy="207170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28794" y="2000241"/>
            <a:ext cx="6758006" cy="192882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ru-RU" sz="2000" dirty="0">
                <a:latin typeface="Arial Black" pitchFamily="34" charset="0"/>
              </a:rPr>
              <a:t>точное земледелие</a:t>
            </a:r>
          </a:p>
          <a:p>
            <a:pPr>
              <a:buFont typeface="Wingdings" pitchFamily="2" charset="2"/>
              <a:buChar char="Ø"/>
            </a:pPr>
            <a:r>
              <a:rPr lang="ru-RU" sz="2000" dirty="0">
                <a:latin typeface="Arial Black" pitchFamily="34" charset="0"/>
              </a:rPr>
              <a:t>почвозащитное земледелие</a:t>
            </a:r>
          </a:p>
          <a:p>
            <a:pPr>
              <a:buFont typeface="Wingdings" pitchFamily="2" charset="2"/>
              <a:buChar char="Ø"/>
            </a:pPr>
            <a:r>
              <a:rPr lang="ru-RU" sz="2000" dirty="0">
                <a:latin typeface="Arial Black" pitchFamily="34" charset="0"/>
              </a:rPr>
              <a:t>органическое сельское хозяйство</a:t>
            </a:r>
          </a:p>
          <a:p>
            <a:pPr>
              <a:buFont typeface="Wingdings" pitchFamily="2" charset="2"/>
              <a:buChar char="Ø"/>
            </a:pPr>
            <a:r>
              <a:rPr lang="ru-RU" sz="2000" dirty="0" err="1">
                <a:latin typeface="Arial Black" pitchFamily="34" charset="0"/>
              </a:rPr>
              <a:t>хомобиотический</a:t>
            </a:r>
            <a:r>
              <a:rPr lang="ru-RU" sz="2000" dirty="0">
                <a:latin typeface="Arial Black" pitchFamily="34" charset="0"/>
              </a:rPr>
              <a:t> оборот</a:t>
            </a:r>
          </a:p>
          <a:p>
            <a:pPr>
              <a:buFont typeface="Wingdings" pitchFamily="2" charset="2"/>
              <a:buChar char="Ø"/>
            </a:pPr>
            <a:r>
              <a:rPr lang="ru-RU" sz="2000" dirty="0">
                <a:latin typeface="Arial Black" pitchFamily="34" charset="0"/>
              </a:rPr>
              <a:t>химизация сельского хозяйства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http://www.rr-info.ru/wp-content/uploads/2015/12/htz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Скругленный прямоугольник 5"/>
          <p:cNvSpPr/>
          <p:nvPr/>
        </p:nvSpPr>
        <p:spPr>
          <a:xfrm>
            <a:off x="5143239" y="188640"/>
            <a:ext cx="4034728" cy="300039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214677" y="331517"/>
            <a:ext cx="3929090" cy="250033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ru-RU" sz="1800" dirty="0">
                <a:solidFill>
                  <a:srgbClr val="FF0000"/>
                </a:solidFill>
                <a:latin typeface="Arial Black" pitchFamily="34" charset="0"/>
              </a:rPr>
              <a:t>	Цель точного земледелия: </a:t>
            </a:r>
          </a:p>
          <a:p>
            <a:pPr>
              <a:buNone/>
            </a:pPr>
            <a:r>
              <a:rPr lang="ru-RU" sz="1800" dirty="0">
                <a:solidFill>
                  <a:srgbClr val="FF0000"/>
                </a:solidFill>
                <a:latin typeface="Arial Black" pitchFamily="34" charset="0"/>
              </a:rPr>
              <a:t>	</a:t>
            </a:r>
            <a:r>
              <a:rPr lang="ru-RU" sz="1800" dirty="0">
                <a:latin typeface="Arial Black" pitchFamily="34" charset="0"/>
              </a:rPr>
              <a:t>получение максимальной прибыли при условии оптимизации сельскохозяйственного производства, экономии хозяйственных и природных ресурсов. 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8D51D6F-8357-42D0-9B94-6B8661FB3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Скругленный прямоугольник 4">
            <a:extLst>
              <a:ext uri="{FF2B5EF4-FFF2-40B4-BE49-F238E27FC236}">
                <a16:creationId xmlns:a16="http://schemas.microsoft.com/office/drawing/2014/main" id="{F7B1F99D-DDCC-4BB1-9BF0-358C6C81869E}"/>
              </a:ext>
            </a:extLst>
          </p:cNvPr>
          <p:cNvSpPr/>
          <p:nvPr/>
        </p:nvSpPr>
        <p:spPr>
          <a:xfrm>
            <a:off x="295806" y="131913"/>
            <a:ext cx="4034728" cy="364436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одержимое 2">
            <a:extLst>
              <a:ext uri="{FF2B5EF4-FFF2-40B4-BE49-F238E27FC236}">
                <a16:creationId xmlns:a16="http://schemas.microsoft.com/office/drawing/2014/main" id="{B7BF84C5-589E-4EDF-88D5-1BD9D8E8F946}"/>
              </a:ext>
            </a:extLst>
          </p:cNvPr>
          <p:cNvSpPr txBox="1">
            <a:spLocks/>
          </p:cNvSpPr>
          <p:nvPr/>
        </p:nvSpPr>
        <p:spPr>
          <a:xfrm>
            <a:off x="1420" y="283521"/>
            <a:ext cx="4329114" cy="3382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ru-RU" sz="2000" dirty="0">
                <a:solidFill>
                  <a:srgbClr val="FF0000"/>
                </a:solidFill>
                <a:latin typeface="Arial Black" pitchFamily="34" charset="0"/>
              </a:rPr>
              <a:t>	Хомобиотический оборот </a:t>
            </a:r>
            <a:r>
              <a:rPr lang="ru-RU" sz="2000" dirty="0">
                <a:latin typeface="Arial Black" pitchFamily="34" charset="0"/>
              </a:rPr>
              <a:t>— это биотический оборот, направляемый человеком разумным. </a:t>
            </a:r>
          </a:p>
          <a:p>
            <a:pPr>
              <a:buFont typeface="Arial" pitchFamily="34" charset="0"/>
              <a:buNone/>
            </a:pPr>
            <a:endParaRPr lang="ru-RU" sz="2000" dirty="0">
              <a:latin typeface="Arial Black" pitchFamily="34" charset="0"/>
            </a:endParaRPr>
          </a:p>
          <a:p>
            <a:pPr>
              <a:buFont typeface="Arial" pitchFamily="34" charset="0"/>
              <a:buNone/>
            </a:pPr>
            <a:r>
              <a:rPr lang="ru-RU" sz="2000" dirty="0">
                <a:latin typeface="Arial Black" pitchFamily="34" charset="0"/>
              </a:rPr>
              <a:t>	ХБО означает, что растениеводство, животноводство и переработка отходов являются единым целым.</a:t>
            </a:r>
          </a:p>
        </p:txBody>
      </p:sp>
      <p:sp>
        <p:nvSpPr>
          <p:cNvPr id="13" name="Скругленный прямоугольник 4">
            <a:extLst>
              <a:ext uri="{FF2B5EF4-FFF2-40B4-BE49-F238E27FC236}">
                <a16:creationId xmlns:a16="http://schemas.microsoft.com/office/drawing/2014/main" id="{264A6404-204F-44D3-8BE3-673304CE1AC9}"/>
              </a:ext>
            </a:extLst>
          </p:cNvPr>
          <p:cNvSpPr/>
          <p:nvPr/>
        </p:nvSpPr>
        <p:spPr>
          <a:xfrm>
            <a:off x="5004048" y="3468344"/>
            <a:ext cx="3963290" cy="328614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одержимое 2">
            <a:extLst>
              <a:ext uri="{FF2B5EF4-FFF2-40B4-BE49-F238E27FC236}">
                <a16:creationId xmlns:a16="http://schemas.microsoft.com/office/drawing/2014/main" id="{0968313D-A0E1-4366-8EDB-AC914BDFD705}"/>
              </a:ext>
            </a:extLst>
          </p:cNvPr>
          <p:cNvSpPr txBox="1">
            <a:spLocks/>
          </p:cNvSpPr>
          <p:nvPr/>
        </p:nvSpPr>
        <p:spPr>
          <a:xfrm>
            <a:off x="4932610" y="3611220"/>
            <a:ext cx="4000528" cy="28820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ru-RU" sz="2000">
                <a:solidFill>
                  <a:srgbClr val="FF0000"/>
                </a:solidFill>
                <a:latin typeface="Arial Black" pitchFamily="34" charset="0"/>
              </a:rPr>
              <a:t>	Химизация</a:t>
            </a:r>
            <a:r>
              <a:rPr lang="ru-RU" sz="2000">
                <a:latin typeface="Arial Black" pitchFamily="34" charset="0"/>
              </a:rPr>
              <a:t> — это внедрение методов химической технологии и продукции химической промышленности в производство с целью его интенсификации  и повышения эффективности.</a:t>
            </a:r>
            <a:endParaRPr lang="ru-RU" sz="2000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http://www.rr-info.ru/wp-content/uploads/2015/12/htz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BBFC34-3801-4B16-8CE6-BA52EA1F3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2040" y="6693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uk-UA" dirty="0"/>
              <a:t>Спасибо за внимание=)</a:t>
            </a:r>
          </a:p>
          <a:p>
            <a:pPr marL="0" indent="0">
              <a:buNone/>
            </a:pPr>
            <a:r>
              <a:rPr lang="ru-RU" dirty="0"/>
              <a:t>ст. Демарецкий О.С.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http://xn--c1aearuc2az8d.xn--p1ai/upload/images/bg_f6db66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Скругленный прямоугольник 4"/>
          <p:cNvSpPr/>
          <p:nvPr/>
        </p:nvSpPr>
        <p:spPr>
          <a:xfrm>
            <a:off x="357158" y="928670"/>
            <a:ext cx="7676926" cy="201622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928670"/>
            <a:ext cx="7829576" cy="1685924"/>
          </a:xfrm>
        </p:spPr>
        <p:txBody>
          <a:bodyPr/>
          <a:lstStyle/>
          <a:p>
            <a:pPr>
              <a:buNone/>
            </a:pPr>
            <a:r>
              <a:rPr lang="ru-RU" sz="2400" dirty="0">
                <a:latin typeface="Arial Black" pitchFamily="34" charset="0"/>
              </a:rPr>
              <a:t>	Село представляет собой небольшой населенный пункт, жители которого в преимущественном большинстве заняты в сельскохозяйственном производстве.</a:t>
            </a:r>
          </a:p>
          <a:p>
            <a:pPr>
              <a:buNone/>
            </a:pPr>
            <a:endParaRPr lang="ru-RU" dirty="0"/>
          </a:p>
        </p:txBody>
      </p:sp>
      <p:pic>
        <p:nvPicPr>
          <p:cNvPr id="18434" name="Picture 2" descr="https://s79369.cdn.ngenix.net/media/photo/original/20160113/d35e5e08dabd49e78613aae24da25d7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3071810"/>
            <a:ext cx="6215106" cy="335758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http://xn--c1aearuc2az8d.xn--p1ai/upload/images/bg_f6db66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Скругленный прямоугольник 4"/>
          <p:cNvSpPr/>
          <p:nvPr/>
        </p:nvSpPr>
        <p:spPr>
          <a:xfrm>
            <a:off x="357158" y="500042"/>
            <a:ext cx="8358246" cy="938384"/>
          </a:xfrm>
          <a:prstGeom prst="roundRect">
            <a:avLst/>
          </a:prstGeom>
          <a:solidFill>
            <a:srgbClr val="92D05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476672"/>
            <a:ext cx="8064896" cy="792088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Arial Black" pitchFamily="34" charset="0"/>
              </a:rPr>
              <a:t>Преимущества жизни в селе: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57158" y="1785926"/>
            <a:ext cx="8321008" cy="185738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57364"/>
            <a:ext cx="8115328" cy="207170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ru-RU" sz="2000" dirty="0">
                <a:latin typeface="Arial Black" pitchFamily="34" charset="0"/>
              </a:rPr>
              <a:t>Экологическая безопасность.</a:t>
            </a:r>
          </a:p>
          <a:p>
            <a:pPr marL="514350" indent="-514350">
              <a:buAutoNum type="arabicPeriod"/>
            </a:pPr>
            <a:endParaRPr lang="ru-RU" sz="2000" dirty="0">
              <a:latin typeface="Arial Black" pitchFamily="34" charset="0"/>
            </a:endParaRPr>
          </a:p>
          <a:p>
            <a:pPr marL="514350" indent="-514350">
              <a:buAutoNum type="arabicPeriod"/>
            </a:pPr>
            <a:r>
              <a:rPr lang="ru-RU" sz="2000" dirty="0">
                <a:latin typeface="Arial Black" pitchFamily="34" charset="0"/>
              </a:rPr>
              <a:t>Отсутствие промышленных центров и соседство с природой благоприятно влияет на окружающую среду.</a:t>
            </a:r>
          </a:p>
        </p:txBody>
      </p:sp>
      <p:pic>
        <p:nvPicPr>
          <p:cNvPr id="7" name="Picture 2" descr="http://ic.pics.livejournal.com/velo_de_isis/12830631/2419454/2419454_origina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71736" y="3714752"/>
            <a:ext cx="4000464" cy="30003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http://xn--c1aearuc2az8d.xn--p1ai/upload/images/bg_f6db66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Скругленный прямоугольник 4"/>
          <p:cNvSpPr/>
          <p:nvPr/>
        </p:nvSpPr>
        <p:spPr>
          <a:xfrm>
            <a:off x="428596" y="404664"/>
            <a:ext cx="8535892" cy="738320"/>
          </a:xfrm>
          <a:prstGeom prst="roundRect">
            <a:avLst/>
          </a:prstGeom>
          <a:solidFill>
            <a:srgbClr val="92D05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3108" y="142852"/>
            <a:ext cx="4429156" cy="1154098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Arial Black" pitchFamily="34" charset="0"/>
              </a:rPr>
              <a:t>Недостаток: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57158" y="1357298"/>
            <a:ext cx="8501122" cy="164307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71472" y="1500174"/>
            <a:ext cx="8043890" cy="165162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000" dirty="0">
                <a:latin typeface="Arial Black" pitchFamily="34" charset="0"/>
              </a:rPr>
              <a:t>	В некоторых селах недостаточно развиты коммуникации: нет газопроводов, канализации, водопроводов, что существенно усложняет быт жителей села.</a:t>
            </a:r>
          </a:p>
        </p:txBody>
      </p:sp>
      <p:pic>
        <p:nvPicPr>
          <p:cNvPr id="7" name="Picture 4" descr="https://img-fotki.yandex.ru/get/3508/skip8.13/0_2c160_b2aa20b_X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3136096"/>
            <a:ext cx="4214842" cy="3535199"/>
          </a:xfrm>
          <a:prstGeom prst="rect">
            <a:avLst/>
          </a:prstGeom>
          <a:noFill/>
        </p:spPr>
      </p:pic>
      <p:pic>
        <p:nvPicPr>
          <p:cNvPr id="8" name="Picture 2" descr="http://ic.pics.livejournal.com/shpilenok/17995238/42541/42541_original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4876" y="3143248"/>
            <a:ext cx="4286280" cy="3571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http://xn--c1aearuc2az8d.xn--p1ai/upload/images/bg_f6db66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Скругленный прямоугольник 4"/>
          <p:cNvSpPr/>
          <p:nvPr/>
        </p:nvSpPr>
        <p:spPr>
          <a:xfrm>
            <a:off x="251520" y="428604"/>
            <a:ext cx="8640960" cy="157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548680"/>
            <a:ext cx="8229600" cy="1380122"/>
          </a:xfrm>
        </p:spPr>
        <p:txBody>
          <a:bodyPr/>
          <a:lstStyle/>
          <a:p>
            <a:pPr>
              <a:buNone/>
            </a:pPr>
            <a:r>
              <a:rPr lang="ru-RU" sz="2000" dirty="0">
                <a:latin typeface="Arial Black" pitchFamily="34" charset="0"/>
              </a:rPr>
              <a:t>	Упадок сельскохозяйственного производства порождает безработицу, что в свою очередь ведет к таким проблемам, как пьянство и повышение уровня преступности.</a:t>
            </a:r>
          </a:p>
          <a:p>
            <a:pPr>
              <a:buNone/>
            </a:pPr>
            <a:endParaRPr lang="ru-RU" dirty="0"/>
          </a:p>
        </p:txBody>
      </p:sp>
      <p:pic>
        <p:nvPicPr>
          <p:cNvPr id="11266" name="Picture 2" descr="http://vwp.su/archives/derevn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7356" y="2214554"/>
            <a:ext cx="5472608" cy="401023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http://xn--c1aearuc2az8d.xn--p1ai/upload/images/bg_f6db66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Скругленный прямоугольник 4"/>
          <p:cNvSpPr/>
          <p:nvPr/>
        </p:nvSpPr>
        <p:spPr>
          <a:xfrm>
            <a:off x="395536" y="188640"/>
            <a:ext cx="8568952" cy="1025782"/>
          </a:xfrm>
          <a:prstGeom prst="roundRect">
            <a:avLst/>
          </a:prstGeom>
          <a:solidFill>
            <a:srgbClr val="92D05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8662" y="548680"/>
            <a:ext cx="7696474" cy="737180"/>
          </a:xfrm>
        </p:spPr>
        <p:txBody>
          <a:bodyPr>
            <a:normAutofit fontScale="90000"/>
          </a:bodyPr>
          <a:lstStyle/>
          <a:p>
            <a:pPr lvl="0"/>
            <a:r>
              <a:rPr lang="ru-RU" sz="3100" b="1" dirty="0">
                <a:latin typeface="Arial Black" pitchFamily="34" charset="0"/>
              </a:rPr>
              <a:t>Сельское хозяйство и его экологические проблемы.</a:t>
            </a:r>
            <a:br>
              <a:rPr lang="ru-RU" dirty="0"/>
            </a:b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57158" y="1643050"/>
            <a:ext cx="8358246" cy="264320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85786" y="1571612"/>
            <a:ext cx="8015286" cy="307183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000" dirty="0">
                <a:latin typeface="Arial Black" pitchFamily="34" charset="0"/>
              </a:rPr>
              <a:t>	</a:t>
            </a:r>
            <a:r>
              <a:rPr lang="ru-RU" sz="1800" dirty="0">
                <a:latin typeface="Arial Black" pitchFamily="34" charset="0"/>
              </a:rPr>
              <a:t>Сельское хозяйство, как никакая другая отрасль, оказывает непосредственное воздействие на экологическую среду:</a:t>
            </a:r>
          </a:p>
          <a:p>
            <a:pPr>
              <a:buNone/>
            </a:pPr>
            <a:endParaRPr lang="ru-RU" sz="1800" dirty="0">
              <a:latin typeface="Arial Black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ru-RU" sz="1800" dirty="0">
                <a:latin typeface="Arial Black" pitchFamily="34" charset="0"/>
              </a:rPr>
              <a:t>внушительные территории уходят под занятие данным видом деятельности;</a:t>
            </a:r>
          </a:p>
          <a:p>
            <a:pPr>
              <a:buFont typeface="Wingdings" pitchFamily="2" charset="2"/>
              <a:buChar char="Ø"/>
            </a:pPr>
            <a:endParaRPr lang="ru-RU" sz="1800" dirty="0">
              <a:latin typeface="Arial Black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ru-RU" sz="1800" dirty="0">
                <a:latin typeface="Arial Black" pitchFamily="34" charset="0"/>
              </a:rPr>
              <a:t>изменяются ландшафты планеты.</a:t>
            </a:r>
          </a:p>
        </p:txBody>
      </p:sp>
      <p:pic>
        <p:nvPicPr>
          <p:cNvPr id="14340" name="Picture 4" descr="https://im0-tub-ru.yandex.net/i?id=437c5c3407f4489492fc95f9bc276e4c-l&amp;n=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48" y="4357694"/>
            <a:ext cx="3513963" cy="2342642"/>
          </a:xfrm>
          <a:prstGeom prst="rect">
            <a:avLst/>
          </a:prstGeom>
          <a:noFill/>
        </p:spPr>
      </p:pic>
      <p:pic>
        <p:nvPicPr>
          <p:cNvPr id="14342" name="Picture 6" descr="http://tsc-t.ru/sites/default/files/page/zhivotnovodstvo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0562" y="4357694"/>
            <a:ext cx="3857652" cy="235745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http://xn--c1aearuc2az8d.xn--p1ai/upload/images/bg_f6db66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Скругленный прямоугольник 6"/>
          <p:cNvSpPr/>
          <p:nvPr/>
        </p:nvSpPr>
        <p:spPr>
          <a:xfrm>
            <a:off x="285720" y="1928802"/>
            <a:ext cx="8640960" cy="130982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85720" y="428604"/>
            <a:ext cx="8640960" cy="135732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571480"/>
            <a:ext cx="8229600" cy="22322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000" dirty="0">
                <a:latin typeface="Arial Black" pitchFamily="34" charset="0"/>
              </a:rPr>
              <a:t>	Сельскохозяйственные территории достаточно неустойчивы, это приводит к экологическим катастрофам мирового и локального масштаба.</a:t>
            </a:r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357158" y="2000240"/>
            <a:ext cx="8318728" cy="1094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	Требуются десятилетия, а, возможно, и тысячелетия для того, чтобы вернуть территориям их былые функциональные качества.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pic>
        <p:nvPicPr>
          <p:cNvPr id="8" name="Picture 2" descr="http://insiderblogs.info/wp-content/uploads/2011/06/zasuh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71670" y="3500438"/>
            <a:ext cx="5599524" cy="311084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http://xn--c1aearuc2az8d.xn--p1ai/upload/images/bg_f6db66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 descr="http://agro2b.ru/mediadb/3610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276872"/>
            <a:ext cx="4572000" cy="4581128"/>
          </a:xfrm>
          <a:prstGeom prst="rect">
            <a:avLst/>
          </a:prstGeom>
          <a:noFill/>
        </p:spPr>
      </p:pic>
      <p:pic>
        <p:nvPicPr>
          <p:cNvPr id="7171" name="Picture 3" descr="C:\Users\User\Desktop\Новая папка (4)\Новый точечный рисунок.bm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276872"/>
            <a:ext cx="4400550" cy="4581128"/>
          </a:xfrm>
          <a:prstGeom prst="rect">
            <a:avLst/>
          </a:prstGeom>
          <a:noFill/>
        </p:spPr>
      </p:pic>
      <p:sp>
        <p:nvSpPr>
          <p:cNvPr id="8" name="Скругленный прямоугольник 7"/>
          <p:cNvSpPr/>
          <p:nvPr/>
        </p:nvSpPr>
        <p:spPr>
          <a:xfrm>
            <a:off x="323528" y="404664"/>
            <a:ext cx="8640960" cy="130982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539552" y="548680"/>
            <a:ext cx="8280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Arial Black" pitchFamily="34" charset="0"/>
              </a:rPr>
              <a:t>Междуречье, где из-за неправильной мелиорации земля потеряла свою плодородность, и произошло засоление почв.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http://xn--c1aearuc2az8d.xn--p1ai/upload/images/bg_f6db66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Скругленный прямоугольник 4"/>
          <p:cNvSpPr/>
          <p:nvPr/>
        </p:nvSpPr>
        <p:spPr>
          <a:xfrm>
            <a:off x="323528" y="404664"/>
            <a:ext cx="8640960" cy="123838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611560" y="476672"/>
            <a:ext cx="81369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Arial Black" pitchFamily="34" charset="0"/>
              </a:rPr>
              <a:t>Вследствие глубокой распашки в Америке и Казахстане постоянными явлениями стали песчаные бури.</a:t>
            </a:r>
          </a:p>
        </p:txBody>
      </p:sp>
      <p:pic>
        <p:nvPicPr>
          <p:cNvPr id="6145" name="Picture 1" descr="C:\Users\User\Desktop\Новая папка (4)\Новый точечный рисунок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2348880"/>
            <a:ext cx="4140721" cy="4104456"/>
          </a:xfrm>
          <a:prstGeom prst="rect">
            <a:avLst/>
          </a:prstGeom>
          <a:noFill/>
        </p:spPr>
      </p:pic>
      <p:pic>
        <p:nvPicPr>
          <p:cNvPr id="6147" name="Picture 3" descr="http://www.vladtime.ru/uploads/posts/2014-09/1411875746_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2348880"/>
            <a:ext cx="4176464" cy="41044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517</Words>
  <Application>Microsoft Office PowerPoint</Application>
  <PresentationFormat>On-screen Show (4:3)</PresentationFormat>
  <Paragraphs>63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Arial Black</vt:lpstr>
      <vt:lpstr>Calibri</vt:lpstr>
      <vt:lpstr>Wingdings</vt:lpstr>
      <vt:lpstr>Тема Office</vt:lpstr>
      <vt:lpstr>Сельское хозяйство.  Пути решения экологических проблем сельского хозяйства.</vt:lpstr>
      <vt:lpstr>PowerPoint Presentation</vt:lpstr>
      <vt:lpstr>Преимущества жизни в селе:</vt:lpstr>
      <vt:lpstr>Недостаток:</vt:lpstr>
      <vt:lpstr>PowerPoint Presentation</vt:lpstr>
      <vt:lpstr>Сельское хозяйство и его экологические проблемы. </vt:lpstr>
      <vt:lpstr>PowerPoint Presentation</vt:lpstr>
      <vt:lpstr>PowerPoint Presentation</vt:lpstr>
      <vt:lpstr>PowerPoint Presentation</vt:lpstr>
      <vt:lpstr>Наиболее сильное влияние на окружающую среду оказывает непосредственно земледелие.</vt:lpstr>
      <vt:lpstr>Следствия:</vt:lpstr>
      <vt:lpstr>Влияние животноводства на природу.</vt:lpstr>
      <vt:lpstr>Общие нарушения, вызываемые сельскохозяйственной деятельностью: </vt:lpstr>
      <vt:lpstr>Актуальная проблема XX века:</vt:lpstr>
      <vt:lpstr>Пути решения экологических проблем сельского хозяйства: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Сельская среда.  Пути решения экологических проблем сельского хозяйства.</dc:title>
  <dc:creator>User</dc:creator>
  <cp:lastModifiedBy>cyka</cp:lastModifiedBy>
  <cp:revision>22</cp:revision>
  <dcterms:created xsi:type="dcterms:W3CDTF">2016-10-29T17:51:00Z</dcterms:created>
  <dcterms:modified xsi:type="dcterms:W3CDTF">2020-11-03T11:12:57Z</dcterms:modified>
</cp:coreProperties>
</file>