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36" r:id="rId3"/>
    <p:sldId id="961" r:id="rId5"/>
    <p:sldId id="963" r:id="rId6"/>
    <p:sldId id="1030" r:id="rId7"/>
    <p:sldId id="996" r:id="rId8"/>
    <p:sldId id="991" r:id="rId9"/>
    <p:sldId id="992" r:id="rId10"/>
    <p:sldId id="1060" r:id="rId11"/>
    <p:sldId id="993" r:id="rId12"/>
    <p:sldId id="987" r:id="rId13"/>
    <p:sldId id="1013" r:id="rId14"/>
    <p:sldId id="1005" r:id="rId15"/>
    <p:sldId id="1056" r:id="rId16"/>
    <p:sldId id="1057" r:id="rId17"/>
    <p:sldId id="1059" r:id="rId18"/>
    <p:sldId id="1061" r:id="rId19"/>
    <p:sldId id="988" r:id="rId20"/>
    <p:sldId id="1078" r:id="rId21"/>
    <p:sldId id="1087" r:id="rId22"/>
    <p:sldId id="994" r:id="rId23"/>
    <p:sldId id="1002" r:id="rId24"/>
    <p:sldId id="989" r:id="rId25"/>
    <p:sldId id="999" r:id="rId26"/>
    <p:sldId id="1079" r:id="rId27"/>
    <p:sldId id="1031" r:id="rId28"/>
    <p:sldId id="1037" r:id="rId29"/>
    <p:sldId id="986" r:id="rId30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4" autoAdjust="0"/>
    <p:restoredTop sz="93354" autoAdjust="0"/>
  </p:normalViewPr>
  <p:slideViewPr>
    <p:cSldViewPr>
      <p:cViewPr varScale="1">
        <p:scale>
          <a:sx n="78" d="100"/>
          <a:sy n="78" d="100"/>
        </p:scale>
        <p:origin x="-84" y="-1386"/>
      </p:cViewPr>
      <p:guideLst>
        <p:guide orient="horz" pos="1598"/>
        <p:guide pos="28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40"/>
        <p:guide pos="21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/Users/pzhu/Library/Containers/com.kingsoft.wpsoffice.mac/Data/Library/Application%20Support/Kingsoft/WPS%20Cloud%20Files/userdata/qing/filecache/&#20048;&#20043;&#30340;&#20113;&#25991;&#26723;/&#21452;11&#22270;&#34920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/Users/pzhu/Library/Containers/com.kingsoft.wpsoffice.mac/Data/Library/Application%20Support/Kingsoft/WPS%20Cloud%20Files/userdata/qing/filecache/&#20048;&#20043;&#30340;&#20113;&#25991;&#26723;/&#21452;11&#22270;&#34920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/Users/pzhu/Library/Containers/com.kingsoft.wpsoffice.mac/Data/Library/Application%20Support/Kingsoft/WPS%20Cloud%20Files/userdata/qing/filecache/&#20048;&#20043;&#30340;&#20113;&#25991;&#26723;/&#21452;11&#22270;&#3492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最高QPS</a:t>
            </a:r>
          </a:p>
        </c:rich>
      </c:tx>
      <c:layout>
        <c:manualLayout>
          <c:xMode val="edge"/>
          <c:yMode val="edge"/>
          <c:x val="0.449713246607917"/>
          <c:y val="0.027932960893854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[双11图表.xlsx]Sheet1!$A$43</c:f>
              <c:strCache>
                <c:ptCount val="1"/>
                <c:pt idx="0">
                  <c:v>QPS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[双11图表.xlsx]Sheet1!$B$42:$E$42</c:f>
              <c:strCache>
                <c:ptCount val="4"/>
                <c:pt idx="0">
                  <c:v>2018</c:v>
                </c:pt>
                <c:pt idx="1">
                  <c:v>日常</c:v>
                </c:pt>
                <c:pt idx="2">
                  <c:v>2019</c:v>
                </c:pt>
                <c:pt idx="3">
                  <c:v>预估</c:v>
                </c:pt>
              </c:strCache>
            </c:strRef>
          </c:cat>
          <c:val>
            <c:numRef>
              <c:f>[双11图表.xlsx]Sheet1!$B$43:$E$43</c:f>
              <c:numCache>
                <c:formatCode>General</c:formatCode>
                <c:ptCount val="4"/>
                <c:pt idx="0">
                  <c:v>7000</c:v>
                </c:pt>
                <c:pt idx="1">
                  <c:v>14000</c:v>
                </c:pt>
                <c:pt idx="2">
                  <c:v>28990</c:v>
                </c:pt>
                <c:pt idx="3">
                  <c:v>30000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96300898"/>
        <c:axId val="778050121"/>
      </c:barChart>
      <c:catAx>
        <c:axId val="49630089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78050121"/>
        <c:crosses val="autoZero"/>
        <c:auto val="1"/>
        <c:lblAlgn val="ctr"/>
        <c:lblOffset val="100"/>
        <c:noMultiLvlLbl val="0"/>
      </c:catAx>
      <c:valAx>
        <c:axId val="77805012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9630089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最高连接数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[双11图表.xlsx]Sheet1!$A$58</c:f>
              <c:strCache>
                <c:ptCount val="1"/>
                <c:pt idx="0">
                  <c:v>连接数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[双11图表.xlsx]Sheet1!$B$57:$E$57</c:f>
              <c:strCache>
                <c:ptCount val="4"/>
                <c:pt idx="0">
                  <c:v>2018</c:v>
                </c:pt>
                <c:pt idx="1">
                  <c:v>日常</c:v>
                </c:pt>
                <c:pt idx="2">
                  <c:v>2019</c:v>
                </c:pt>
                <c:pt idx="3">
                  <c:v>预估</c:v>
                </c:pt>
              </c:strCache>
            </c:strRef>
          </c:cat>
          <c:val>
            <c:numRef>
              <c:f>[双11图表.xlsx]Sheet1!$B$58:$E$58</c:f>
              <c:numCache>
                <c:formatCode>General</c:formatCode>
                <c:ptCount val="4"/>
                <c:pt idx="0">
                  <c:v>67000</c:v>
                </c:pt>
                <c:pt idx="1">
                  <c:v>70000</c:v>
                </c:pt>
                <c:pt idx="2">
                  <c:v>132396</c:v>
                </c:pt>
                <c:pt idx="3">
                  <c:v>140000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979623"/>
        <c:axId val="721471758"/>
      </c:barChart>
      <c:catAx>
        <c:axId val="6997962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21471758"/>
        <c:crosses val="autoZero"/>
        <c:auto val="1"/>
        <c:lblAlgn val="ctr"/>
        <c:lblOffset val="100"/>
        <c:noMultiLvlLbl val="0"/>
      </c:catAx>
      <c:valAx>
        <c:axId val="72147175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99796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最高带宽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[双11图表.xlsx]Sheet1!$A$72</c:f>
              <c:strCache>
                <c:ptCount val="1"/>
                <c:pt idx="0">
                  <c:v>带宽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[双11图表.xlsx]Sheet1!$B$71:$E$71</c:f>
              <c:strCache>
                <c:ptCount val="4"/>
                <c:pt idx="0">
                  <c:v>2018</c:v>
                </c:pt>
                <c:pt idx="1">
                  <c:v>日常</c:v>
                </c:pt>
                <c:pt idx="2">
                  <c:v>2019</c:v>
                </c:pt>
                <c:pt idx="3">
                  <c:v>预估</c:v>
                </c:pt>
              </c:strCache>
            </c:strRef>
          </c:cat>
          <c:val>
            <c:numRef>
              <c:f>[双11图表.xlsx]Sheet1!$B$72:$E$72</c:f>
              <c:numCache>
                <c:formatCode>General</c:formatCode>
                <c:ptCount val="4"/>
                <c:pt idx="0">
                  <c:v>400</c:v>
                </c:pt>
                <c:pt idx="1">
                  <c:v>490</c:v>
                </c:pt>
                <c:pt idx="2">
                  <c:v>1020</c:v>
                </c:pt>
                <c:pt idx="3">
                  <c:v>1024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69178393"/>
        <c:axId val="617097223"/>
      </c:barChart>
      <c:catAx>
        <c:axId val="76917839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7097223"/>
        <c:crosses val="autoZero"/>
        <c:auto val="1"/>
        <c:lblAlgn val="ctr"/>
        <c:lblOffset val="100"/>
        <c:noMultiLvlLbl val="0"/>
      </c:catAx>
      <c:valAx>
        <c:axId val="617097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6917839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819F8-A4CB-48C2-AA45-0E4078537C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defTabSz="683895" fontAlgn="base">
              <a:spcBef>
                <a:spcPct val="0"/>
              </a:spcBef>
              <a:spcAft>
                <a:spcPct val="0"/>
              </a:spcAft>
            </a:pPr>
            <a:fld id="{9C602251-43D7-4D1D-B3D2-19BD9A52692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1E8CE-9CC8-49CD-83DC-F491AC292A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8EBE660E-5CC2-4A50-916A-880C808B74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4509D-BEB1-46BE-BA4E-82A12FF6F9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324EA-D88B-4DB6-A454-EECCD39A6D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grpSp>
        <p:nvGrpSpPr>
          <p:cNvPr id="12" name="组合 3"/>
          <p:cNvGrpSpPr/>
          <p:nvPr userDrawn="1"/>
        </p:nvGrpSpPr>
        <p:grpSpPr bwMode="auto">
          <a:xfrm flipH="1">
            <a:off x="-1" y="248018"/>
            <a:ext cx="179513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13" name="矩形 1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51520" y="267494"/>
            <a:ext cx="8229600" cy="549245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308304" y="480399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grpSp>
        <p:nvGrpSpPr>
          <p:cNvPr id="7" name="组合 3"/>
          <p:cNvGrpSpPr/>
          <p:nvPr userDrawn="1"/>
        </p:nvGrpSpPr>
        <p:grpSpPr bwMode="auto">
          <a:xfrm flipH="1">
            <a:off x="-1" y="248018"/>
            <a:ext cx="179513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8" name="矩形 7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10" name="文本框 12"/>
          <p:cNvSpPr txBox="1">
            <a:spLocks noChangeArrowheads="1"/>
          </p:cNvSpPr>
          <p:nvPr userDrawn="1"/>
        </p:nvSpPr>
        <p:spPr bwMode="auto">
          <a:xfrm>
            <a:off x="255630" y="370296"/>
            <a:ext cx="1796090" cy="25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/>
  <p:timing>
    <p:tnLst>
      <p:par>
        <p:cTn id="1" dur="indefinite" restart="never" nodeType="tmRoot"/>
      </p:par>
    </p:tnLst>
  </p:timing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image" Target="../media/image13.png"/><Relationship Id="rId2" Type="http://schemas.openxmlformats.org/officeDocument/2006/relationships/tags" Target="../tags/tag4.xml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1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Administrator\Desktop\未标题-1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1905"/>
            <a:ext cx="9144000" cy="5148262"/>
          </a:xfrm>
          <a:prstGeom prst="rect">
            <a:avLst/>
          </a:prstGeom>
          <a:noFill/>
        </p:spPr>
      </p:pic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753670" y="3698617"/>
            <a:ext cx="3367420" cy="168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汇报人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：白杨</a:t>
            </a:r>
            <a:endParaRPr lang="zh-CN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</p:txBody>
      </p:sp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753668" y="2197187"/>
            <a:ext cx="5186484" cy="553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工作总结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59"/>
          <p:cNvSpPr>
            <a:spLocks noChangeArrowheads="1"/>
          </p:cNvSpPr>
          <p:nvPr/>
        </p:nvSpPr>
        <p:spPr bwMode="auto">
          <a:xfrm>
            <a:off x="755576" y="987574"/>
            <a:ext cx="3240360" cy="123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8000" b="1" dirty="0" smtClean="0">
                <a:solidFill>
                  <a:schemeClr val="accent1"/>
                </a:solidFill>
                <a:cs typeface="Arial" panose="020B0604020202090204" pitchFamily="34" charset="0"/>
              </a:rPr>
              <a:t>2019</a:t>
            </a:r>
            <a:endParaRPr lang="en-US" altLang="zh-CN" sz="8000" b="1" dirty="0">
              <a:solidFill>
                <a:schemeClr val="accent1"/>
              </a:solidFill>
              <a:cs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k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26" name="TextBox 48"/>
          <p:cNvSpPr txBox="1"/>
          <p:nvPr/>
        </p:nvSpPr>
        <p:spPr>
          <a:xfrm>
            <a:off x="4197554" y="2024662"/>
            <a:ext cx="2816312" cy="476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提高系统可用性</a:t>
            </a:r>
            <a:endParaRPr lang="zh-CN" altLang="en-US" sz="3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2497324" y="1571912"/>
            <a:ext cx="1561914" cy="1575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800" cap="all" spc="213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02</a:t>
            </a:r>
            <a:endParaRPr lang="zh-CN" altLang="en-US" sz="9800" cap="all" spc="213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1169992" y="1787625"/>
            <a:ext cx="1520825" cy="749300"/>
          </a:xfrm>
          <a:custGeom>
            <a:avLst/>
            <a:gdLst>
              <a:gd name="connsiteX0" fmla="*/ 0 w 1521440"/>
              <a:gd name="connsiteY0" fmla="*/ 0 h 749300"/>
              <a:gd name="connsiteX1" fmla="*/ 1521440 w 1521440"/>
              <a:gd name="connsiteY1" fmla="*/ 0 h 749300"/>
              <a:gd name="connsiteX2" fmla="*/ 1507239 w 1521440"/>
              <a:gd name="connsiteY2" fmla="*/ 140870 h 749300"/>
              <a:gd name="connsiteX3" fmla="*/ 760720 w 1521440"/>
              <a:gd name="connsiteY3" fmla="*/ 749300 h 749300"/>
              <a:gd name="connsiteX4" fmla="*/ 14201 w 1521440"/>
              <a:gd name="connsiteY4" fmla="*/ 14087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440" h="749300">
                <a:moveTo>
                  <a:pt x="0" y="0"/>
                </a:moveTo>
                <a:lnTo>
                  <a:pt x="1521440" y="0"/>
                </a:lnTo>
                <a:lnTo>
                  <a:pt x="1507239" y="140870"/>
                </a:lnTo>
                <a:cubicBezTo>
                  <a:pt x="1436185" y="488100"/>
                  <a:pt x="1128956" y="749300"/>
                  <a:pt x="760720" y="749300"/>
                </a:cubicBezTo>
                <a:cubicBezTo>
                  <a:pt x="392484" y="749300"/>
                  <a:pt x="85255" y="488100"/>
                  <a:pt x="14201" y="1408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rgbClr val="FFFFFF"/>
                </a:solidFill>
              </a:rPr>
              <a:t>01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pic>
        <p:nvPicPr>
          <p:cNvPr id="9" name="MH_Other_2"/>
          <p:cNvPicPr/>
          <p:nvPr>
            <p:custDataLst>
              <p:tags r:id="rId2"/>
            </p:custDataLst>
          </p:nvPr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69925" y="1787625"/>
            <a:ext cx="25209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MH_Other_4"/>
          <p:cNvSpPr/>
          <p:nvPr>
            <p:custDataLst>
              <p:tags r:id="rId4"/>
            </p:custDataLst>
          </p:nvPr>
        </p:nvSpPr>
        <p:spPr>
          <a:xfrm>
            <a:off x="3811592" y="1787625"/>
            <a:ext cx="1520825" cy="749300"/>
          </a:xfrm>
          <a:custGeom>
            <a:avLst/>
            <a:gdLst>
              <a:gd name="connsiteX0" fmla="*/ 0 w 1521440"/>
              <a:gd name="connsiteY0" fmla="*/ 0 h 749300"/>
              <a:gd name="connsiteX1" fmla="*/ 1521440 w 1521440"/>
              <a:gd name="connsiteY1" fmla="*/ 0 h 749300"/>
              <a:gd name="connsiteX2" fmla="*/ 1507239 w 1521440"/>
              <a:gd name="connsiteY2" fmla="*/ 140870 h 749300"/>
              <a:gd name="connsiteX3" fmla="*/ 760720 w 1521440"/>
              <a:gd name="connsiteY3" fmla="*/ 749300 h 749300"/>
              <a:gd name="connsiteX4" fmla="*/ 14201 w 1521440"/>
              <a:gd name="connsiteY4" fmla="*/ 14087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440" h="749300">
                <a:moveTo>
                  <a:pt x="0" y="0"/>
                </a:moveTo>
                <a:lnTo>
                  <a:pt x="1521440" y="0"/>
                </a:lnTo>
                <a:lnTo>
                  <a:pt x="1507239" y="140870"/>
                </a:lnTo>
                <a:cubicBezTo>
                  <a:pt x="1436185" y="488100"/>
                  <a:pt x="1128956" y="749300"/>
                  <a:pt x="760720" y="749300"/>
                </a:cubicBezTo>
                <a:cubicBezTo>
                  <a:pt x="392484" y="749300"/>
                  <a:pt x="85255" y="488100"/>
                  <a:pt x="14201" y="140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rgbClr val="FFFFFF"/>
                </a:solidFill>
              </a:rPr>
              <a:t>02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pic>
        <p:nvPicPr>
          <p:cNvPr id="11" name="MH_Other_5"/>
          <p:cNvPicPr/>
          <p:nvPr>
            <p:custDataLst>
              <p:tags r:id="rId5"/>
            </p:custDataLst>
          </p:nvPr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311525" y="1787625"/>
            <a:ext cx="25209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MH_Other_7"/>
          <p:cNvSpPr/>
          <p:nvPr>
            <p:custDataLst>
              <p:tags r:id="rId6"/>
            </p:custDataLst>
          </p:nvPr>
        </p:nvSpPr>
        <p:spPr>
          <a:xfrm>
            <a:off x="6453192" y="1787625"/>
            <a:ext cx="1520825" cy="749300"/>
          </a:xfrm>
          <a:custGeom>
            <a:avLst/>
            <a:gdLst>
              <a:gd name="connsiteX0" fmla="*/ 0 w 1521440"/>
              <a:gd name="connsiteY0" fmla="*/ 0 h 749300"/>
              <a:gd name="connsiteX1" fmla="*/ 1521440 w 1521440"/>
              <a:gd name="connsiteY1" fmla="*/ 0 h 749300"/>
              <a:gd name="connsiteX2" fmla="*/ 1507239 w 1521440"/>
              <a:gd name="connsiteY2" fmla="*/ 140870 h 749300"/>
              <a:gd name="connsiteX3" fmla="*/ 760720 w 1521440"/>
              <a:gd name="connsiteY3" fmla="*/ 749300 h 749300"/>
              <a:gd name="connsiteX4" fmla="*/ 14201 w 1521440"/>
              <a:gd name="connsiteY4" fmla="*/ 14087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440" h="749300">
                <a:moveTo>
                  <a:pt x="0" y="0"/>
                </a:moveTo>
                <a:lnTo>
                  <a:pt x="1521440" y="0"/>
                </a:lnTo>
                <a:lnTo>
                  <a:pt x="1507239" y="140870"/>
                </a:lnTo>
                <a:cubicBezTo>
                  <a:pt x="1436185" y="488100"/>
                  <a:pt x="1128956" y="749300"/>
                  <a:pt x="760720" y="749300"/>
                </a:cubicBezTo>
                <a:cubicBezTo>
                  <a:pt x="392484" y="749300"/>
                  <a:pt x="85255" y="488100"/>
                  <a:pt x="14201" y="1408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rgbClr val="FFFFFF"/>
                </a:solidFill>
              </a:rPr>
              <a:t>03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pic>
        <p:nvPicPr>
          <p:cNvPr id="13" name="MH_Other_8"/>
          <p:cNvPicPr/>
          <p:nvPr>
            <p:custDataLst>
              <p:tags r:id="rId7"/>
            </p:custDataLst>
          </p:nvPr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953125" y="1787625"/>
            <a:ext cx="25209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MH_SubTitle_4"/>
          <p:cNvSpPr/>
          <p:nvPr>
            <p:custDataLst>
              <p:tags r:id="rId8"/>
            </p:custDataLst>
          </p:nvPr>
        </p:nvSpPr>
        <p:spPr>
          <a:xfrm>
            <a:off x="735757" y="2787774"/>
            <a:ext cx="2271886" cy="1296144"/>
          </a:xfrm>
          <a:prstGeom prst="rect">
            <a:avLst/>
          </a:prstGeom>
        </p:spPr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基础监控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</a:endParaRPr>
          </a:p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阿里云各服务状态监控和报警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网关服务检测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进程可用性检测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磁盘内存可用性检测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15" name="MH_SubTitle_4"/>
          <p:cNvSpPr/>
          <p:nvPr>
            <p:custDataLst>
              <p:tags r:id="rId9"/>
            </p:custDataLst>
          </p:nvPr>
        </p:nvSpPr>
        <p:spPr>
          <a:xfrm>
            <a:off x="3383868" y="2787774"/>
            <a:ext cx="2271886" cy="1296144"/>
          </a:xfrm>
          <a:prstGeom prst="rect">
            <a:avLst/>
          </a:prstGeom>
        </p:spPr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sym typeface="+mn-ea"/>
              </a:rPr>
              <a:t>Argus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sym typeface="+mn-ea"/>
              </a:rPr>
              <a:t>业务监控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</a:endParaRPr>
          </a:p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请求链路日志</a:t>
            </a:r>
            <a:endParaRPr lang="zh-CN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服务端、客户端、</a:t>
            </a: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端日志分析</a:t>
            </a:r>
            <a:endParaRPr lang="zh-CN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订单红包日志分析</a:t>
            </a:r>
            <a:endParaRPr lang="zh-CN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MH_SubTitle_4"/>
          <p:cNvSpPr/>
          <p:nvPr>
            <p:custDataLst>
              <p:tags r:id="rId10"/>
            </p:custDataLst>
          </p:nvPr>
        </p:nvSpPr>
        <p:spPr>
          <a:xfrm>
            <a:off x="6077657" y="2787774"/>
            <a:ext cx="2271886" cy="1296144"/>
          </a:xfrm>
          <a:prstGeom prst="rect">
            <a:avLst/>
          </a:prstGeom>
        </p:spPr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安全中心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</a:endParaRPr>
          </a:p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反爬系统，端口扫描检查</a:t>
            </a:r>
            <a:endParaRPr lang="zh-CN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建立完整的监控体系 ，覆盖全部业务场景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4002964" y="3167321"/>
            <a:ext cx="32511" cy="19761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70932" y="2480152"/>
            <a:ext cx="32511" cy="26633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419865" y="3551259"/>
            <a:ext cx="32511" cy="1592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170052" y="3551259"/>
            <a:ext cx="32511" cy="15922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048698" y="3895242"/>
            <a:ext cx="32511" cy="12482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94" name="Text Placeholder 3"/>
          <p:cNvSpPr txBox="1"/>
          <p:nvPr/>
        </p:nvSpPr>
        <p:spPr>
          <a:xfrm>
            <a:off x="2704465" y="1331913"/>
            <a:ext cx="1620520" cy="25781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79375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10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月小范围线上压测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00" name="Text Placeholder 3"/>
          <p:cNvSpPr txBox="1"/>
          <p:nvPr/>
        </p:nvSpPr>
        <p:spPr>
          <a:xfrm>
            <a:off x="2030730" y="2057083"/>
            <a:ext cx="1343660" cy="25781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79375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9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月各系统内压测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03" name="Text Placeholder 3"/>
          <p:cNvSpPr txBox="1"/>
          <p:nvPr/>
        </p:nvSpPr>
        <p:spPr>
          <a:xfrm>
            <a:off x="1920875" y="3456940"/>
            <a:ext cx="988060" cy="25781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79375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6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月系统开发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513070" y="2042160"/>
            <a:ext cx="1591310" cy="2578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11.2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大规模线上应用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108700" y="2703830"/>
            <a:ext cx="1946910" cy="2578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11.5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最后一轮，符合预期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3784729" y="3371665"/>
            <a:ext cx="489007" cy="489440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02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5198167" y="4159451"/>
            <a:ext cx="489007" cy="489440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04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4649234" y="3669964"/>
            <a:ext cx="489007" cy="489440"/>
          </a:xfrm>
          <a:prstGeom prst="ellipse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03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5843896" y="4159451"/>
            <a:ext cx="489007" cy="489440"/>
          </a:xfrm>
          <a:prstGeom prst="ellipse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05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2942444" y="3961418"/>
            <a:ext cx="489007" cy="489440"/>
          </a:xfrm>
          <a:prstGeom prst="ellipse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01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grpSp>
        <p:nvGrpSpPr>
          <p:cNvPr id="7" name="Group 138"/>
          <p:cNvGrpSpPr/>
          <p:nvPr/>
        </p:nvGrpSpPr>
        <p:grpSpPr>
          <a:xfrm>
            <a:off x="5777577" y="3365846"/>
            <a:ext cx="581944" cy="582462"/>
            <a:chOff x="5867400" y="3486150"/>
            <a:chExt cx="670145" cy="670705"/>
          </a:xfrm>
        </p:grpSpPr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5867400" y="3486150"/>
              <a:ext cx="670145" cy="670705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600" b="1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25" name="Freeform 62"/>
            <p:cNvSpPr>
              <a:spLocks noEditPoints="1"/>
            </p:cNvSpPr>
            <p:nvPr/>
          </p:nvSpPr>
          <p:spPr bwMode="auto">
            <a:xfrm>
              <a:off x="6020570" y="3638144"/>
              <a:ext cx="363804" cy="366716"/>
            </a:xfrm>
            <a:custGeom>
              <a:avLst/>
              <a:gdLst/>
              <a:ahLst/>
              <a:cxnLst>
                <a:cxn ang="0">
                  <a:pos x="58" y="33"/>
                </a:cxn>
                <a:cxn ang="0">
                  <a:pos x="57" y="34"/>
                </a:cxn>
                <a:cxn ang="0">
                  <a:pos x="50" y="35"/>
                </a:cxn>
                <a:cxn ang="0">
                  <a:pos x="49" y="39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3" y="46"/>
                </a:cxn>
                <a:cxn ang="0">
                  <a:pos x="45" y="53"/>
                </a:cxn>
                <a:cxn ang="0">
                  <a:pos x="44" y="52"/>
                </a:cxn>
                <a:cxn ang="0">
                  <a:pos x="39" y="48"/>
                </a:cxn>
                <a:cxn ang="0">
                  <a:pos x="36" y="50"/>
                </a:cxn>
                <a:cxn ang="0">
                  <a:pos x="34" y="57"/>
                </a:cxn>
                <a:cxn ang="0">
                  <a:pos x="33" y="58"/>
                </a:cxn>
                <a:cxn ang="0">
                  <a:pos x="25" y="58"/>
                </a:cxn>
                <a:cxn ang="0">
                  <a:pos x="23" y="57"/>
                </a:cxn>
                <a:cxn ang="0">
                  <a:pos x="22" y="50"/>
                </a:cxn>
                <a:cxn ang="0">
                  <a:pos x="19" y="48"/>
                </a:cxn>
                <a:cxn ang="0">
                  <a:pos x="14" y="52"/>
                </a:cxn>
                <a:cxn ang="0">
                  <a:pos x="13" y="53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5" y="45"/>
                </a:cxn>
                <a:cxn ang="0">
                  <a:pos x="5" y="44"/>
                </a:cxn>
                <a:cxn ang="0">
                  <a:pos x="9" y="39"/>
                </a:cxn>
                <a:cxn ang="0">
                  <a:pos x="8" y="35"/>
                </a:cxn>
                <a:cxn ang="0">
                  <a:pos x="1" y="34"/>
                </a:cxn>
                <a:cxn ang="0">
                  <a:pos x="0" y="33"/>
                </a:cxn>
                <a:cxn ang="0">
                  <a:pos x="0" y="24"/>
                </a:cxn>
                <a:cxn ang="0">
                  <a:pos x="1" y="23"/>
                </a:cxn>
                <a:cxn ang="0">
                  <a:pos x="8" y="22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3" y="5"/>
                </a:cxn>
                <a:cxn ang="0">
                  <a:pos x="14" y="5"/>
                </a:cxn>
                <a:cxn ang="0">
                  <a:pos x="19" y="9"/>
                </a:cxn>
                <a:cxn ang="0">
                  <a:pos x="22" y="8"/>
                </a:cxn>
                <a:cxn ang="0">
                  <a:pos x="23" y="1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36" y="8"/>
                </a:cxn>
                <a:cxn ang="0">
                  <a:pos x="39" y="9"/>
                </a:cxn>
                <a:cxn ang="0">
                  <a:pos x="44" y="5"/>
                </a:cxn>
                <a:cxn ang="0">
                  <a:pos x="45" y="5"/>
                </a:cxn>
                <a:cxn ang="0">
                  <a:pos x="46" y="5"/>
                </a:cxn>
                <a:cxn ang="0">
                  <a:pos x="52" y="12"/>
                </a:cxn>
                <a:cxn ang="0">
                  <a:pos x="53" y="12"/>
                </a:cxn>
                <a:cxn ang="0">
                  <a:pos x="52" y="13"/>
                </a:cxn>
                <a:cxn ang="0">
                  <a:pos x="48" y="18"/>
                </a:cxn>
                <a:cxn ang="0">
                  <a:pos x="50" y="22"/>
                </a:cxn>
                <a:cxn ang="0">
                  <a:pos x="57" y="23"/>
                </a:cxn>
                <a:cxn ang="0">
                  <a:pos x="58" y="25"/>
                </a:cxn>
                <a:cxn ang="0">
                  <a:pos x="58" y="33"/>
                </a:cxn>
                <a:cxn ang="0">
                  <a:pos x="29" y="19"/>
                </a:cxn>
                <a:cxn ang="0">
                  <a:pos x="19" y="29"/>
                </a:cxn>
                <a:cxn ang="0">
                  <a:pos x="29" y="38"/>
                </a:cxn>
                <a:cxn ang="0">
                  <a:pos x="39" y="29"/>
                </a:cxn>
                <a:cxn ang="0">
                  <a:pos x="29" y="19"/>
                </a:cxn>
              </a:cxnLst>
              <a:rect l="0" t="0" r="r" b="b"/>
              <a:pathLst>
                <a:path w="58" h="58">
                  <a:moveTo>
                    <a:pt x="58" y="33"/>
                  </a:moveTo>
                  <a:cubicBezTo>
                    <a:pt x="58" y="34"/>
                    <a:pt x="58" y="34"/>
                    <a:pt x="57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7"/>
                    <a:pt x="49" y="38"/>
                    <a:pt x="49" y="39"/>
                  </a:cubicBezTo>
                  <a:cubicBezTo>
                    <a:pt x="50" y="41"/>
                    <a:pt x="51" y="42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3" y="45"/>
                    <a:pt x="53" y="46"/>
                    <a:pt x="53" y="46"/>
                  </a:cubicBezTo>
                  <a:cubicBezTo>
                    <a:pt x="52" y="47"/>
                    <a:pt x="47" y="53"/>
                    <a:pt x="45" y="53"/>
                  </a:cubicBezTo>
                  <a:cubicBezTo>
                    <a:pt x="45" y="53"/>
                    <a:pt x="45" y="53"/>
                    <a:pt x="44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8" y="49"/>
                    <a:pt x="37" y="49"/>
                    <a:pt x="36" y="50"/>
                  </a:cubicBezTo>
                  <a:cubicBezTo>
                    <a:pt x="35" y="52"/>
                    <a:pt x="35" y="55"/>
                    <a:pt x="34" y="57"/>
                  </a:cubicBezTo>
                  <a:cubicBezTo>
                    <a:pt x="34" y="57"/>
                    <a:pt x="34" y="58"/>
                    <a:pt x="33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0" y="49"/>
                    <a:pt x="19" y="48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0" y="50"/>
                    <a:pt x="7" y="48"/>
                    <a:pt x="5" y="46"/>
                  </a:cubicBezTo>
                  <a:cubicBezTo>
                    <a:pt x="5" y="46"/>
                    <a:pt x="5" y="45"/>
                    <a:pt x="5" y="45"/>
                  </a:cubicBezTo>
                  <a:cubicBezTo>
                    <a:pt x="5" y="45"/>
                    <a:pt x="5" y="44"/>
                    <a:pt x="5" y="44"/>
                  </a:cubicBezTo>
                  <a:cubicBezTo>
                    <a:pt x="7" y="42"/>
                    <a:pt x="8" y="41"/>
                    <a:pt x="9" y="39"/>
                  </a:cubicBezTo>
                  <a:cubicBezTo>
                    <a:pt x="9" y="38"/>
                    <a:pt x="8" y="37"/>
                    <a:pt x="8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8" y="17"/>
                    <a:pt x="7" y="15"/>
                    <a:pt x="5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6" y="10"/>
                    <a:pt x="11" y="5"/>
                    <a:pt x="13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2" y="5"/>
                    <a:pt x="23" y="3"/>
                    <a:pt x="23" y="1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9"/>
                    <a:pt x="39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51" y="9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2" y="13"/>
                  </a:cubicBezTo>
                  <a:cubicBezTo>
                    <a:pt x="51" y="15"/>
                    <a:pt x="50" y="17"/>
                    <a:pt x="48" y="18"/>
                  </a:cubicBezTo>
                  <a:cubicBezTo>
                    <a:pt x="49" y="20"/>
                    <a:pt x="50" y="21"/>
                    <a:pt x="50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4"/>
                    <a:pt x="58" y="25"/>
                  </a:cubicBezTo>
                  <a:lnTo>
                    <a:pt x="58" y="33"/>
                  </a:lnTo>
                  <a:close/>
                  <a:moveTo>
                    <a:pt x="29" y="19"/>
                  </a:moveTo>
                  <a:cubicBezTo>
                    <a:pt x="24" y="19"/>
                    <a:pt x="19" y="23"/>
                    <a:pt x="19" y="29"/>
                  </a:cubicBezTo>
                  <a:cubicBezTo>
                    <a:pt x="19" y="34"/>
                    <a:pt x="24" y="38"/>
                    <a:pt x="29" y="38"/>
                  </a:cubicBezTo>
                  <a:cubicBezTo>
                    <a:pt x="34" y="38"/>
                    <a:pt x="39" y="34"/>
                    <a:pt x="39" y="29"/>
                  </a:cubicBezTo>
                  <a:cubicBezTo>
                    <a:pt x="39" y="23"/>
                    <a:pt x="34" y="19"/>
                    <a:pt x="29" y="1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11664" tIns="55832" rIns="111664" bIns="55832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8" name="Group 131"/>
          <p:cNvGrpSpPr/>
          <p:nvPr/>
        </p:nvGrpSpPr>
        <p:grpSpPr>
          <a:xfrm>
            <a:off x="3525299" y="2171407"/>
            <a:ext cx="995029" cy="995915"/>
            <a:chOff x="3273762" y="2110755"/>
            <a:chExt cx="1145838" cy="1146795"/>
          </a:xfrm>
        </p:grpSpPr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3273762" y="2110755"/>
              <a:ext cx="1145838" cy="1146795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600" b="1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26" name="Freeform 83"/>
            <p:cNvSpPr>
              <a:spLocks noEditPoints="1"/>
            </p:cNvSpPr>
            <p:nvPr/>
          </p:nvSpPr>
          <p:spPr bwMode="auto">
            <a:xfrm>
              <a:off x="3699604" y="2463535"/>
              <a:ext cx="294154" cy="441234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24" y="55"/>
                </a:cxn>
                <a:cxn ang="0">
                  <a:pos x="20" y="58"/>
                </a:cxn>
                <a:cxn ang="0">
                  <a:pos x="16" y="55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20" y="0"/>
                </a:cxn>
                <a:cxn ang="0">
                  <a:pos x="39" y="19"/>
                </a:cxn>
                <a:cxn ang="0">
                  <a:pos x="38" y="26"/>
                </a:cxn>
                <a:cxn ang="0">
                  <a:pos x="20" y="9"/>
                </a:cxn>
                <a:cxn ang="0">
                  <a:pos x="10" y="19"/>
                </a:cxn>
                <a:cxn ang="0">
                  <a:pos x="20" y="29"/>
                </a:cxn>
                <a:cxn ang="0">
                  <a:pos x="30" y="19"/>
                </a:cxn>
                <a:cxn ang="0">
                  <a:pos x="20" y="9"/>
                </a:cxn>
              </a:cxnLst>
              <a:rect l="0" t="0" r="r" b="b"/>
              <a:pathLst>
                <a:path w="39" h="58">
                  <a:moveTo>
                    <a:pt x="38" y="26"/>
                  </a:moveTo>
                  <a:cubicBezTo>
                    <a:pt x="24" y="55"/>
                    <a:pt x="24" y="55"/>
                    <a:pt x="24" y="55"/>
                  </a:cubicBezTo>
                  <a:cubicBezTo>
                    <a:pt x="23" y="57"/>
                    <a:pt x="22" y="58"/>
                    <a:pt x="20" y="58"/>
                  </a:cubicBezTo>
                  <a:cubicBezTo>
                    <a:pt x="18" y="58"/>
                    <a:pt x="16" y="57"/>
                    <a:pt x="16" y="5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4"/>
                    <a:pt x="0" y="21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1" y="0"/>
                    <a:pt x="39" y="8"/>
                    <a:pt x="39" y="19"/>
                  </a:cubicBezTo>
                  <a:cubicBezTo>
                    <a:pt x="39" y="21"/>
                    <a:pt x="39" y="24"/>
                    <a:pt x="38" y="26"/>
                  </a:cubicBezTo>
                  <a:close/>
                  <a:moveTo>
                    <a:pt x="20" y="9"/>
                  </a:moveTo>
                  <a:cubicBezTo>
                    <a:pt x="15" y="9"/>
                    <a:pt x="10" y="14"/>
                    <a:pt x="10" y="19"/>
                  </a:cubicBezTo>
                  <a:cubicBezTo>
                    <a:pt x="10" y="24"/>
                    <a:pt x="15" y="29"/>
                    <a:pt x="20" y="29"/>
                  </a:cubicBezTo>
                  <a:cubicBezTo>
                    <a:pt x="25" y="29"/>
                    <a:pt x="30" y="24"/>
                    <a:pt x="30" y="19"/>
                  </a:cubicBezTo>
                  <a:cubicBezTo>
                    <a:pt x="30" y="14"/>
                    <a:pt x="25" y="9"/>
                    <a:pt x="20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11664" tIns="55832" rIns="111664" bIns="55832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9" name="Group 137"/>
          <p:cNvGrpSpPr/>
          <p:nvPr/>
        </p:nvGrpSpPr>
        <p:grpSpPr>
          <a:xfrm>
            <a:off x="5049695" y="2783383"/>
            <a:ext cx="767194" cy="767877"/>
            <a:chOff x="5029200" y="2815445"/>
            <a:chExt cx="883472" cy="884210"/>
          </a:xfrm>
        </p:grpSpPr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5029200" y="2815445"/>
              <a:ext cx="883472" cy="884210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600" b="1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28" name="Freeform 176"/>
            <p:cNvSpPr>
              <a:spLocks noEditPoints="1"/>
            </p:cNvSpPr>
            <p:nvPr/>
          </p:nvSpPr>
          <p:spPr bwMode="auto">
            <a:xfrm>
              <a:off x="5257019" y="3087290"/>
              <a:ext cx="427834" cy="340520"/>
            </a:xfrm>
            <a:custGeom>
              <a:avLst/>
              <a:gdLst/>
              <a:ahLst/>
              <a:cxnLst>
                <a:cxn ang="0">
                  <a:pos x="53" y="20"/>
                </a:cxn>
                <a:cxn ang="0">
                  <a:pos x="26" y="39"/>
                </a:cxn>
                <a:cxn ang="0">
                  <a:pos x="20" y="39"/>
                </a:cxn>
                <a:cxn ang="0">
                  <a:pos x="9" y="44"/>
                </a:cxn>
                <a:cxn ang="0">
                  <a:pos x="6" y="44"/>
                </a:cxn>
                <a:cxn ang="0">
                  <a:pos x="6" y="44"/>
                </a:cxn>
                <a:cxn ang="0">
                  <a:pos x="5" y="43"/>
                </a:cxn>
                <a:cxn ang="0">
                  <a:pos x="5" y="41"/>
                </a:cxn>
                <a:cxn ang="0">
                  <a:pos x="10" y="35"/>
                </a:cxn>
                <a:cxn ang="0">
                  <a:pos x="0" y="20"/>
                </a:cxn>
                <a:cxn ang="0">
                  <a:pos x="26" y="0"/>
                </a:cxn>
                <a:cxn ang="0">
                  <a:pos x="53" y="20"/>
                </a:cxn>
                <a:cxn ang="0">
                  <a:pos x="5" y="20"/>
                </a:cxn>
                <a:cxn ang="0">
                  <a:pos x="12" y="31"/>
                </a:cxn>
                <a:cxn ang="0">
                  <a:pos x="16" y="33"/>
                </a:cxn>
                <a:cxn ang="0">
                  <a:pos x="15" y="36"/>
                </a:cxn>
                <a:cxn ang="0">
                  <a:pos x="17" y="35"/>
                </a:cxn>
                <a:cxn ang="0">
                  <a:pos x="19" y="34"/>
                </a:cxn>
                <a:cxn ang="0">
                  <a:pos x="21" y="34"/>
                </a:cxn>
                <a:cxn ang="0">
                  <a:pos x="26" y="34"/>
                </a:cxn>
                <a:cxn ang="0">
                  <a:pos x="48" y="20"/>
                </a:cxn>
                <a:cxn ang="0">
                  <a:pos x="26" y="5"/>
                </a:cxn>
                <a:cxn ang="0">
                  <a:pos x="5" y="20"/>
                </a:cxn>
                <a:cxn ang="0">
                  <a:pos x="62" y="51"/>
                </a:cxn>
                <a:cxn ang="0">
                  <a:pos x="63" y="53"/>
                </a:cxn>
                <a:cxn ang="0">
                  <a:pos x="62" y="54"/>
                </a:cxn>
                <a:cxn ang="0">
                  <a:pos x="58" y="53"/>
                </a:cxn>
                <a:cxn ang="0">
                  <a:pos x="48" y="48"/>
                </a:cxn>
                <a:cxn ang="0">
                  <a:pos x="41" y="49"/>
                </a:cxn>
                <a:cxn ang="0">
                  <a:pos x="23" y="44"/>
                </a:cxn>
                <a:cxn ang="0">
                  <a:pos x="26" y="44"/>
                </a:cxn>
                <a:cxn ang="0">
                  <a:pos x="48" y="38"/>
                </a:cxn>
                <a:cxn ang="0">
                  <a:pos x="58" y="20"/>
                </a:cxn>
                <a:cxn ang="0">
                  <a:pos x="57" y="14"/>
                </a:cxn>
                <a:cxn ang="0">
                  <a:pos x="68" y="30"/>
                </a:cxn>
                <a:cxn ang="0">
                  <a:pos x="58" y="45"/>
                </a:cxn>
                <a:cxn ang="0">
                  <a:pos x="62" y="51"/>
                </a:cxn>
              </a:cxnLst>
              <a:rect l="0" t="0" r="r" b="b"/>
              <a:pathLst>
                <a:path w="68" h="54">
                  <a:moveTo>
                    <a:pt x="53" y="20"/>
                  </a:moveTo>
                  <a:cubicBezTo>
                    <a:pt x="53" y="31"/>
                    <a:pt x="41" y="39"/>
                    <a:pt x="26" y="39"/>
                  </a:cubicBezTo>
                  <a:cubicBezTo>
                    <a:pt x="24" y="39"/>
                    <a:pt x="22" y="39"/>
                    <a:pt x="20" y="39"/>
                  </a:cubicBezTo>
                  <a:cubicBezTo>
                    <a:pt x="17" y="41"/>
                    <a:pt x="13" y="43"/>
                    <a:pt x="9" y="44"/>
                  </a:cubicBezTo>
                  <a:cubicBezTo>
                    <a:pt x="8" y="44"/>
                    <a:pt x="7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3"/>
                  </a:cubicBezTo>
                  <a:cubicBezTo>
                    <a:pt x="5" y="42"/>
                    <a:pt x="5" y="42"/>
                    <a:pt x="5" y="41"/>
                  </a:cubicBezTo>
                  <a:cubicBezTo>
                    <a:pt x="7" y="40"/>
                    <a:pt x="9" y="38"/>
                    <a:pt x="10" y="35"/>
                  </a:cubicBezTo>
                  <a:cubicBezTo>
                    <a:pt x="4" y="32"/>
                    <a:pt x="0" y="26"/>
                    <a:pt x="0" y="20"/>
                  </a:cubicBezTo>
                  <a:cubicBezTo>
                    <a:pt x="0" y="9"/>
                    <a:pt x="12" y="0"/>
                    <a:pt x="26" y="0"/>
                  </a:cubicBezTo>
                  <a:cubicBezTo>
                    <a:pt x="41" y="0"/>
                    <a:pt x="53" y="9"/>
                    <a:pt x="53" y="20"/>
                  </a:cubicBezTo>
                  <a:close/>
                  <a:moveTo>
                    <a:pt x="5" y="20"/>
                  </a:moveTo>
                  <a:cubicBezTo>
                    <a:pt x="5" y="24"/>
                    <a:pt x="7" y="28"/>
                    <a:pt x="12" y="3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6" y="35"/>
                    <a:pt x="17" y="35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4"/>
                    <a:pt x="25" y="34"/>
                    <a:pt x="26" y="34"/>
                  </a:cubicBezTo>
                  <a:cubicBezTo>
                    <a:pt x="38" y="34"/>
                    <a:pt x="48" y="28"/>
                    <a:pt x="48" y="20"/>
                  </a:cubicBezTo>
                  <a:cubicBezTo>
                    <a:pt x="48" y="12"/>
                    <a:pt x="38" y="5"/>
                    <a:pt x="26" y="5"/>
                  </a:cubicBezTo>
                  <a:cubicBezTo>
                    <a:pt x="15" y="5"/>
                    <a:pt x="5" y="12"/>
                    <a:pt x="5" y="20"/>
                  </a:cubicBezTo>
                  <a:close/>
                  <a:moveTo>
                    <a:pt x="62" y="51"/>
                  </a:moveTo>
                  <a:cubicBezTo>
                    <a:pt x="63" y="52"/>
                    <a:pt x="63" y="52"/>
                    <a:pt x="63" y="53"/>
                  </a:cubicBezTo>
                  <a:cubicBezTo>
                    <a:pt x="63" y="53"/>
                    <a:pt x="62" y="54"/>
                    <a:pt x="62" y="54"/>
                  </a:cubicBezTo>
                  <a:cubicBezTo>
                    <a:pt x="60" y="54"/>
                    <a:pt x="59" y="54"/>
                    <a:pt x="58" y="53"/>
                  </a:cubicBezTo>
                  <a:cubicBezTo>
                    <a:pt x="54" y="52"/>
                    <a:pt x="51" y="51"/>
                    <a:pt x="48" y="48"/>
                  </a:cubicBezTo>
                  <a:cubicBezTo>
                    <a:pt x="46" y="49"/>
                    <a:pt x="43" y="49"/>
                    <a:pt x="41" y="49"/>
                  </a:cubicBezTo>
                  <a:cubicBezTo>
                    <a:pt x="34" y="49"/>
                    <a:pt x="28" y="47"/>
                    <a:pt x="23" y="44"/>
                  </a:cubicBezTo>
                  <a:cubicBezTo>
                    <a:pt x="24" y="44"/>
                    <a:pt x="25" y="44"/>
                    <a:pt x="26" y="44"/>
                  </a:cubicBezTo>
                  <a:cubicBezTo>
                    <a:pt x="35" y="44"/>
                    <a:pt x="42" y="42"/>
                    <a:pt x="48" y="38"/>
                  </a:cubicBezTo>
                  <a:cubicBezTo>
                    <a:pt x="55" y="33"/>
                    <a:pt x="58" y="27"/>
                    <a:pt x="58" y="20"/>
                  </a:cubicBezTo>
                  <a:cubicBezTo>
                    <a:pt x="58" y="18"/>
                    <a:pt x="58" y="16"/>
                    <a:pt x="57" y="14"/>
                  </a:cubicBezTo>
                  <a:cubicBezTo>
                    <a:pt x="64" y="18"/>
                    <a:pt x="68" y="23"/>
                    <a:pt x="68" y="30"/>
                  </a:cubicBezTo>
                  <a:cubicBezTo>
                    <a:pt x="68" y="36"/>
                    <a:pt x="64" y="41"/>
                    <a:pt x="58" y="45"/>
                  </a:cubicBezTo>
                  <a:cubicBezTo>
                    <a:pt x="59" y="48"/>
                    <a:pt x="61" y="49"/>
                    <a:pt x="62" y="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11664" tIns="55832" rIns="111664" bIns="55832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10" name="Group 130"/>
          <p:cNvGrpSpPr/>
          <p:nvPr/>
        </p:nvGrpSpPr>
        <p:grpSpPr>
          <a:xfrm>
            <a:off x="2799883" y="2783383"/>
            <a:ext cx="767194" cy="767877"/>
            <a:chOff x="2438400" y="2815445"/>
            <a:chExt cx="883472" cy="884210"/>
          </a:xfrm>
        </p:grpSpPr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2438400" y="2815445"/>
              <a:ext cx="883472" cy="884210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600" b="1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29" name="Freeform 216"/>
            <p:cNvSpPr>
              <a:spLocks noEditPoints="1"/>
            </p:cNvSpPr>
            <p:nvPr/>
          </p:nvSpPr>
          <p:spPr bwMode="auto">
            <a:xfrm>
              <a:off x="2666219" y="3042179"/>
              <a:ext cx="427834" cy="430742"/>
            </a:xfrm>
            <a:custGeom>
              <a:avLst/>
              <a:gdLst/>
              <a:ahLst/>
              <a:cxnLst>
                <a:cxn ang="0">
                  <a:pos x="68" y="34"/>
                </a:cxn>
                <a:cxn ang="0">
                  <a:pos x="34" y="68"/>
                </a:cxn>
                <a:cxn ang="0">
                  <a:pos x="0" y="34"/>
                </a:cxn>
                <a:cxn ang="0">
                  <a:pos x="34" y="0"/>
                </a:cxn>
                <a:cxn ang="0">
                  <a:pos x="68" y="34"/>
                </a:cxn>
                <a:cxn ang="0">
                  <a:pos x="15" y="40"/>
                </a:cxn>
                <a:cxn ang="0">
                  <a:pos x="14" y="34"/>
                </a:cxn>
                <a:cxn ang="0">
                  <a:pos x="15" y="27"/>
                </a:cxn>
                <a:cxn ang="0">
                  <a:pos x="8" y="20"/>
                </a:cxn>
                <a:cxn ang="0">
                  <a:pos x="5" y="34"/>
                </a:cxn>
                <a:cxn ang="0">
                  <a:pos x="8" y="47"/>
                </a:cxn>
                <a:cxn ang="0">
                  <a:pos x="15" y="40"/>
                </a:cxn>
                <a:cxn ang="0">
                  <a:pos x="48" y="34"/>
                </a:cxn>
                <a:cxn ang="0">
                  <a:pos x="34" y="19"/>
                </a:cxn>
                <a:cxn ang="0">
                  <a:pos x="19" y="34"/>
                </a:cxn>
                <a:cxn ang="0">
                  <a:pos x="34" y="48"/>
                </a:cxn>
                <a:cxn ang="0">
                  <a:pos x="48" y="34"/>
                </a:cxn>
                <a:cxn ang="0">
                  <a:pos x="20" y="8"/>
                </a:cxn>
                <a:cxn ang="0">
                  <a:pos x="27" y="15"/>
                </a:cxn>
                <a:cxn ang="0">
                  <a:pos x="34" y="14"/>
                </a:cxn>
                <a:cxn ang="0">
                  <a:pos x="40" y="15"/>
                </a:cxn>
                <a:cxn ang="0">
                  <a:pos x="47" y="8"/>
                </a:cxn>
                <a:cxn ang="0">
                  <a:pos x="34" y="5"/>
                </a:cxn>
                <a:cxn ang="0">
                  <a:pos x="20" y="8"/>
                </a:cxn>
                <a:cxn ang="0">
                  <a:pos x="47" y="59"/>
                </a:cxn>
                <a:cxn ang="0">
                  <a:pos x="40" y="52"/>
                </a:cxn>
                <a:cxn ang="0">
                  <a:pos x="34" y="53"/>
                </a:cxn>
                <a:cxn ang="0">
                  <a:pos x="27" y="52"/>
                </a:cxn>
                <a:cxn ang="0">
                  <a:pos x="20" y="59"/>
                </a:cxn>
                <a:cxn ang="0">
                  <a:pos x="34" y="63"/>
                </a:cxn>
                <a:cxn ang="0">
                  <a:pos x="47" y="59"/>
                </a:cxn>
                <a:cxn ang="0">
                  <a:pos x="60" y="47"/>
                </a:cxn>
                <a:cxn ang="0">
                  <a:pos x="63" y="34"/>
                </a:cxn>
                <a:cxn ang="0">
                  <a:pos x="60" y="20"/>
                </a:cxn>
                <a:cxn ang="0">
                  <a:pos x="52" y="27"/>
                </a:cxn>
                <a:cxn ang="0">
                  <a:pos x="53" y="34"/>
                </a:cxn>
                <a:cxn ang="0">
                  <a:pos x="52" y="40"/>
                </a:cxn>
                <a:cxn ang="0">
                  <a:pos x="60" y="47"/>
                </a:cxn>
              </a:cxnLst>
              <a:rect l="0" t="0" r="r" b="b"/>
              <a:pathLst>
                <a:path w="68" h="68">
                  <a:moveTo>
                    <a:pt x="68" y="34"/>
                  </a:moveTo>
                  <a:cubicBezTo>
                    <a:pt x="68" y="52"/>
                    <a:pt x="53" y="68"/>
                    <a:pt x="34" y="68"/>
                  </a:cubicBezTo>
                  <a:cubicBezTo>
                    <a:pt x="15" y="68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lose/>
                  <a:moveTo>
                    <a:pt x="15" y="40"/>
                  </a:moveTo>
                  <a:cubicBezTo>
                    <a:pt x="15" y="38"/>
                    <a:pt x="14" y="36"/>
                    <a:pt x="14" y="34"/>
                  </a:cubicBezTo>
                  <a:cubicBezTo>
                    <a:pt x="14" y="31"/>
                    <a:pt x="15" y="29"/>
                    <a:pt x="15" y="2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6" y="24"/>
                    <a:pt x="5" y="29"/>
                    <a:pt x="5" y="34"/>
                  </a:cubicBezTo>
                  <a:cubicBezTo>
                    <a:pt x="5" y="39"/>
                    <a:pt x="6" y="43"/>
                    <a:pt x="8" y="47"/>
                  </a:cubicBezTo>
                  <a:lnTo>
                    <a:pt x="15" y="40"/>
                  </a:lnTo>
                  <a:close/>
                  <a:moveTo>
                    <a:pt x="48" y="34"/>
                  </a:moveTo>
                  <a:cubicBezTo>
                    <a:pt x="48" y="26"/>
                    <a:pt x="42" y="19"/>
                    <a:pt x="34" y="19"/>
                  </a:cubicBezTo>
                  <a:cubicBezTo>
                    <a:pt x="26" y="19"/>
                    <a:pt x="19" y="26"/>
                    <a:pt x="19" y="34"/>
                  </a:cubicBezTo>
                  <a:cubicBezTo>
                    <a:pt x="19" y="42"/>
                    <a:pt x="26" y="48"/>
                    <a:pt x="34" y="48"/>
                  </a:cubicBezTo>
                  <a:cubicBezTo>
                    <a:pt x="42" y="48"/>
                    <a:pt x="48" y="42"/>
                    <a:pt x="48" y="34"/>
                  </a:cubicBezTo>
                  <a:close/>
                  <a:moveTo>
                    <a:pt x="20" y="8"/>
                  </a:moveTo>
                  <a:cubicBezTo>
                    <a:pt x="27" y="15"/>
                    <a:pt x="27" y="15"/>
                    <a:pt x="27" y="15"/>
                  </a:cubicBezTo>
                  <a:cubicBezTo>
                    <a:pt x="29" y="15"/>
                    <a:pt x="32" y="14"/>
                    <a:pt x="34" y="14"/>
                  </a:cubicBezTo>
                  <a:cubicBezTo>
                    <a:pt x="36" y="14"/>
                    <a:pt x="38" y="15"/>
                    <a:pt x="40" y="15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3" y="6"/>
                    <a:pt x="39" y="5"/>
                    <a:pt x="34" y="5"/>
                  </a:cubicBezTo>
                  <a:cubicBezTo>
                    <a:pt x="29" y="5"/>
                    <a:pt x="24" y="6"/>
                    <a:pt x="20" y="8"/>
                  </a:cubicBezTo>
                  <a:close/>
                  <a:moveTo>
                    <a:pt x="47" y="59"/>
                  </a:moveTo>
                  <a:cubicBezTo>
                    <a:pt x="40" y="52"/>
                    <a:pt x="40" y="52"/>
                    <a:pt x="40" y="52"/>
                  </a:cubicBezTo>
                  <a:cubicBezTo>
                    <a:pt x="38" y="53"/>
                    <a:pt x="36" y="53"/>
                    <a:pt x="34" y="53"/>
                  </a:cubicBezTo>
                  <a:cubicBezTo>
                    <a:pt x="32" y="53"/>
                    <a:pt x="29" y="53"/>
                    <a:pt x="27" y="52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4" y="62"/>
                    <a:pt x="29" y="63"/>
                    <a:pt x="34" y="63"/>
                  </a:cubicBezTo>
                  <a:cubicBezTo>
                    <a:pt x="39" y="63"/>
                    <a:pt x="43" y="62"/>
                    <a:pt x="47" y="59"/>
                  </a:cubicBezTo>
                  <a:close/>
                  <a:moveTo>
                    <a:pt x="60" y="47"/>
                  </a:moveTo>
                  <a:cubicBezTo>
                    <a:pt x="62" y="43"/>
                    <a:pt x="63" y="39"/>
                    <a:pt x="63" y="34"/>
                  </a:cubicBezTo>
                  <a:cubicBezTo>
                    <a:pt x="63" y="29"/>
                    <a:pt x="62" y="24"/>
                    <a:pt x="60" y="20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3" y="29"/>
                    <a:pt x="53" y="32"/>
                    <a:pt x="53" y="34"/>
                  </a:cubicBezTo>
                  <a:cubicBezTo>
                    <a:pt x="53" y="36"/>
                    <a:pt x="53" y="38"/>
                    <a:pt x="52" y="40"/>
                  </a:cubicBezTo>
                  <a:lnTo>
                    <a:pt x="60" y="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11664" tIns="55832" rIns="111664" bIns="55832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11" name="Group 132"/>
          <p:cNvGrpSpPr/>
          <p:nvPr/>
        </p:nvGrpSpPr>
        <p:grpSpPr>
          <a:xfrm>
            <a:off x="4361414" y="1420474"/>
            <a:ext cx="1058736" cy="1059678"/>
            <a:chOff x="4236600" y="1246056"/>
            <a:chExt cx="1219200" cy="1220218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4236600" y="1246056"/>
              <a:ext cx="1219200" cy="1220218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600" b="1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30" name="Freeform 217"/>
            <p:cNvSpPr>
              <a:spLocks noEditPoints="1"/>
            </p:cNvSpPr>
            <p:nvPr/>
          </p:nvSpPr>
          <p:spPr bwMode="auto">
            <a:xfrm>
              <a:off x="4601724" y="1672807"/>
              <a:ext cx="488952" cy="366716"/>
            </a:xfrm>
            <a:custGeom>
              <a:avLst/>
              <a:gdLst/>
              <a:ahLst/>
              <a:cxnLst>
                <a:cxn ang="0">
                  <a:pos x="78" y="58"/>
                </a:cxn>
                <a:cxn ang="0">
                  <a:pos x="0" y="58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53"/>
                </a:cxn>
                <a:cxn ang="0">
                  <a:pos x="78" y="53"/>
                </a:cxn>
                <a:cxn ang="0">
                  <a:pos x="78" y="58"/>
                </a:cxn>
                <a:cxn ang="0">
                  <a:pos x="73" y="22"/>
                </a:cxn>
                <a:cxn ang="0">
                  <a:pos x="71" y="23"/>
                </a:cxn>
                <a:cxn ang="0">
                  <a:pos x="66" y="18"/>
                </a:cxn>
                <a:cxn ang="0">
                  <a:pos x="42" y="42"/>
                </a:cxn>
                <a:cxn ang="0">
                  <a:pos x="40" y="42"/>
                </a:cxn>
                <a:cxn ang="0">
                  <a:pos x="31" y="34"/>
                </a:cxn>
                <a:cxn ang="0">
                  <a:pos x="16" y="49"/>
                </a:cxn>
                <a:cxn ang="0">
                  <a:pos x="8" y="42"/>
                </a:cxn>
                <a:cxn ang="0">
                  <a:pos x="30" y="20"/>
                </a:cxn>
                <a:cxn ang="0">
                  <a:pos x="32" y="20"/>
                </a:cxn>
                <a:cxn ang="0">
                  <a:pos x="41" y="29"/>
                </a:cxn>
                <a:cxn ang="0">
                  <a:pos x="59" y="11"/>
                </a:cxn>
                <a:cxn ang="0">
                  <a:pos x="54" y="6"/>
                </a:cxn>
                <a:cxn ang="0">
                  <a:pos x="55" y="4"/>
                </a:cxn>
                <a:cxn ang="0">
                  <a:pos x="71" y="4"/>
                </a:cxn>
                <a:cxn ang="0">
                  <a:pos x="73" y="6"/>
                </a:cxn>
                <a:cxn ang="0">
                  <a:pos x="73" y="22"/>
                </a:cxn>
              </a:cxnLst>
              <a:rect l="0" t="0" r="r" b="b"/>
              <a:pathLst>
                <a:path w="78" h="58">
                  <a:moveTo>
                    <a:pt x="78" y="5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78" y="53"/>
                    <a:pt x="78" y="53"/>
                    <a:pt x="78" y="53"/>
                  </a:cubicBezTo>
                  <a:lnTo>
                    <a:pt x="78" y="58"/>
                  </a:lnTo>
                  <a:close/>
                  <a:moveTo>
                    <a:pt x="73" y="22"/>
                  </a:moveTo>
                  <a:cubicBezTo>
                    <a:pt x="73" y="23"/>
                    <a:pt x="71" y="24"/>
                    <a:pt x="71" y="23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1" y="43"/>
                    <a:pt x="41" y="43"/>
                    <a:pt x="40" y="42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1" y="19"/>
                    <a:pt x="32" y="19"/>
                    <a:pt x="32" y="2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6"/>
                    <a:pt x="54" y="4"/>
                    <a:pt x="55" y="4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2" y="4"/>
                    <a:pt x="73" y="5"/>
                    <a:pt x="73" y="6"/>
                  </a:cubicBezTo>
                  <a:lnTo>
                    <a:pt x="73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11664" tIns="55832" rIns="111664" bIns="55832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51520" y="267494"/>
            <a:ext cx="8229600" cy="549245"/>
          </a:xfrm>
        </p:spPr>
        <p:txBody>
          <a:bodyPr/>
          <a:lstStyle/>
          <a:p>
            <a:r>
              <a:rPr lang="zh-CN" altLang="en-US"/>
              <a:t>完成全链路压测系统，并投入使用</a:t>
            </a:r>
            <a:endParaRPr lang="zh-CN" altLang="en-US"/>
          </a:p>
        </p:txBody>
      </p:sp>
      <p:sp>
        <p:nvSpPr>
          <p:cNvPr id="2" name="Rectangle 114"/>
          <p:cNvSpPr/>
          <p:nvPr/>
        </p:nvSpPr>
        <p:spPr>
          <a:xfrm>
            <a:off x="6649085" y="3524250"/>
            <a:ext cx="2331720" cy="257810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12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月完成容器化部署和平台化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压测技术指标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22885" y="1192530"/>
            <a:ext cx="9892665" cy="32473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保障双11系统的稳定性，且无故障</a:t>
            </a:r>
            <a:endParaRPr lang="zh-CN" altLang="en-US"/>
          </a:p>
        </p:txBody>
      </p:sp>
      <p:graphicFrame>
        <p:nvGraphicFramePr>
          <p:cNvPr id="11" name="图表 10"/>
          <p:cNvGraphicFramePr/>
          <p:nvPr/>
        </p:nvGraphicFramePr>
        <p:xfrm>
          <a:off x="131445" y="1439545"/>
          <a:ext cx="2912110" cy="3433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2" name="图表 11"/>
          <p:cNvGraphicFramePr/>
          <p:nvPr/>
        </p:nvGraphicFramePr>
        <p:xfrm>
          <a:off x="3192780" y="1438910"/>
          <a:ext cx="2924810" cy="3432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图表 12"/>
          <p:cNvGraphicFramePr/>
          <p:nvPr/>
        </p:nvGraphicFramePr>
        <p:xfrm>
          <a:off x="6276975" y="1439545"/>
          <a:ext cx="2728595" cy="3431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双</a:t>
            </a:r>
            <a:r>
              <a:rPr lang="en-US" altLang="zh-CN"/>
              <a:t>11</a:t>
            </a:r>
            <a:r>
              <a:rPr lang="zh-CN" altLang="en-US"/>
              <a:t>流量表现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460" y="1360805"/>
            <a:ext cx="8735695" cy="35464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 flipH="1">
            <a:off x="5882126" y="1553323"/>
            <a:ext cx="2611662" cy="5111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代码快速回滚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快速切换到上一个稳定版本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 flipH="1">
            <a:off x="5882126" y="3365294"/>
            <a:ext cx="2611662" cy="6775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留存相关业务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师徒、签到、提现、双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集卡，开关化，保证业务连续性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 flipH="1">
            <a:off x="709214" y="1553323"/>
            <a:ext cx="2611662" cy="5111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>
                <a:sym typeface="+mn-ea"/>
              </a:rPr>
              <a:t>网关层降级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降级、限流、缓存插件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 flipH="1">
            <a:off x="714826" y="3365294"/>
            <a:ext cx="2611662" cy="5111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商品列表相关业务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开关化、数据降级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25"/>
          <p:cNvGrpSpPr/>
          <p:nvPr/>
        </p:nvGrpSpPr>
        <p:grpSpPr>
          <a:xfrm>
            <a:off x="2980898" y="1865694"/>
            <a:ext cx="1464151" cy="1394352"/>
            <a:chOff x="3974526" y="2345091"/>
            <a:chExt cx="1952201" cy="1859135"/>
          </a:xfrm>
        </p:grpSpPr>
        <p:sp>
          <p:nvSpPr>
            <p:cNvPr id="27" name="任意多边形 26"/>
            <p:cNvSpPr/>
            <p:nvPr/>
          </p:nvSpPr>
          <p:spPr>
            <a:xfrm>
              <a:off x="4114372" y="2345091"/>
              <a:ext cx="1812355" cy="1807575"/>
            </a:xfrm>
            <a:custGeom>
              <a:avLst/>
              <a:gdLst>
                <a:gd name="connsiteX0" fmla="*/ 830996 w 1812355"/>
                <a:gd name="connsiteY0" fmla="*/ 0 h 1807575"/>
                <a:gd name="connsiteX1" fmla="*/ 1616078 w 1812355"/>
                <a:gd name="connsiteY1" fmla="*/ 0 h 1807575"/>
                <a:gd name="connsiteX2" fmla="*/ 1812355 w 1812355"/>
                <a:gd name="connsiteY2" fmla="*/ 196277 h 1807575"/>
                <a:gd name="connsiteX3" fmla="*/ 1812355 w 1812355"/>
                <a:gd name="connsiteY3" fmla="*/ 981359 h 1807575"/>
                <a:gd name="connsiteX4" fmla="*/ 1616078 w 1812355"/>
                <a:gd name="connsiteY4" fmla="*/ 1177636 h 1807575"/>
                <a:gd name="connsiteX5" fmla="*/ 1021925 w 1812355"/>
                <a:gd name="connsiteY5" fmla="*/ 1177636 h 1807575"/>
                <a:gd name="connsiteX6" fmla="*/ 1021926 w 1812355"/>
                <a:gd name="connsiteY6" fmla="*/ 1177637 h 1807575"/>
                <a:gd name="connsiteX7" fmla="*/ 861844 w 1812355"/>
                <a:gd name="connsiteY7" fmla="*/ 1177637 h 1807575"/>
                <a:gd name="connsiteX8" fmla="*/ 562535 w 1812355"/>
                <a:gd name="connsiteY8" fmla="*/ 1421581 h 1807575"/>
                <a:gd name="connsiteX9" fmla="*/ 558240 w 1812355"/>
                <a:gd name="connsiteY9" fmla="*/ 1464194 h 1807575"/>
                <a:gd name="connsiteX10" fmla="*/ 556328 w 1812355"/>
                <a:gd name="connsiteY10" fmla="*/ 1462814 h 1807575"/>
                <a:gd name="connsiteX11" fmla="*/ 556328 w 1812355"/>
                <a:gd name="connsiteY11" fmla="*/ 1708270 h 1807575"/>
                <a:gd name="connsiteX12" fmla="*/ 457023 w 1812355"/>
                <a:gd name="connsiteY12" fmla="*/ 1807575 h 1807575"/>
                <a:gd name="connsiteX13" fmla="*/ 99305 w 1812355"/>
                <a:gd name="connsiteY13" fmla="*/ 1807575 h 1807575"/>
                <a:gd name="connsiteX14" fmla="*/ 0 w 1812355"/>
                <a:gd name="connsiteY14" fmla="*/ 1708270 h 1807575"/>
                <a:gd name="connsiteX15" fmla="*/ 0 w 1812355"/>
                <a:gd name="connsiteY15" fmla="*/ 1350552 h 1807575"/>
                <a:gd name="connsiteX16" fmla="*/ 99305 w 1812355"/>
                <a:gd name="connsiteY16" fmla="*/ 1251247 h 1807575"/>
                <a:gd name="connsiteX17" fmla="*/ 365499 w 1812355"/>
                <a:gd name="connsiteY17" fmla="*/ 1251247 h 1807575"/>
                <a:gd name="connsiteX18" fmla="*/ 419748 w 1812355"/>
                <a:gd name="connsiteY18" fmla="*/ 1245778 h 1807575"/>
                <a:gd name="connsiteX19" fmla="*/ 634719 w 1812355"/>
                <a:gd name="connsiteY19" fmla="*/ 982018 h 1807575"/>
                <a:gd name="connsiteX20" fmla="*/ 634719 w 1812355"/>
                <a:gd name="connsiteY20" fmla="*/ 981359 h 1807575"/>
                <a:gd name="connsiteX21" fmla="*/ 634719 w 1812355"/>
                <a:gd name="connsiteY21" fmla="*/ 898219 h 1807575"/>
                <a:gd name="connsiteX22" fmla="*/ 634719 w 1812355"/>
                <a:gd name="connsiteY22" fmla="*/ 196277 h 1807575"/>
                <a:gd name="connsiteX23" fmla="*/ 830996 w 1812355"/>
                <a:gd name="connsiteY23" fmla="*/ 0 h 180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12355" h="1807575">
                  <a:moveTo>
                    <a:pt x="830996" y="0"/>
                  </a:moveTo>
                  <a:lnTo>
                    <a:pt x="1616078" y="0"/>
                  </a:lnTo>
                  <a:cubicBezTo>
                    <a:pt x="1724479" y="0"/>
                    <a:pt x="1812355" y="87876"/>
                    <a:pt x="1812355" y="196277"/>
                  </a:cubicBezTo>
                  <a:lnTo>
                    <a:pt x="1812355" y="981359"/>
                  </a:lnTo>
                  <a:cubicBezTo>
                    <a:pt x="1812355" y="1089760"/>
                    <a:pt x="1724479" y="1177636"/>
                    <a:pt x="1616078" y="1177636"/>
                  </a:cubicBezTo>
                  <a:lnTo>
                    <a:pt x="1021925" y="1177636"/>
                  </a:lnTo>
                  <a:lnTo>
                    <a:pt x="1021926" y="1177637"/>
                  </a:lnTo>
                  <a:lnTo>
                    <a:pt x="861844" y="1177637"/>
                  </a:lnTo>
                  <a:cubicBezTo>
                    <a:pt x="714204" y="1177637"/>
                    <a:pt x="591023" y="1282362"/>
                    <a:pt x="562535" y="1421581"/>
                  </a:cubicBezTo>
                  <a:lnTo>
                    <a:pt x="558240" y="1464194"/>
                  </a:lnTo>
                  <a:lnTo>
                    <a:pt x="556328" y="1462814"/>
                  </a:lnTo>
                  <a:lnTo>
                    <a:pt x="556328" y="1708270"/>
                  </a:lnTo>
                  <a:cubicBezTo>
                    <a:pt x="556328" y="1763115"/>
                    <a:pt x="511868" y="1807575"/>
                    <a:pt x="457023" y="1807575"/>
                  </a:cubicBezTo>
                  <a:lnTo>
                    <a:pt x="99305" y="1807575"/>
                  </a:lnTo>
                  <a:cubicBezTo>
                    <a:pt x="44460" y="1807575"/>
                    <a:pt x="0" y="1763115"/>
                    <a:pt x="0" y="1708270"/>
                  </a:cubicBezTo>
                  <a:lnTo>
                    <a:pt x="0" y="1350552"/>
                  </a:lnTo>
                  <a:cubicBezTo>
                    <a:pt x="0" y="1295707"/>
                    <a:pt x="44460" y="1251247"/>
                    <a:pt x="99305" y="1251247"/>
                  </a:cubicBezTo>
                  <a:lnTo>
                    <a:pt x="365499" y="1251247"/>
                  </a:lnTo>
                  <a:lnTo>
                    <a:pt x="419748" y="1245778"/>
                  </a:lnTo>
                  <a:cubicBezTo>
                    <a:pt x="542432" y="1220674"/>
                    <a:pt x="634719" y="1112124"/>
                    <a:pt x="634719" y="982018"/>
                  </a:cubicBezTo>
                  <a:lnTo>
                    <a:pt x="634719" y="981359"/>
                  </a:lnTo>
                  <a:lnTo>
                    <a:pt x="634719" y="898219"/>
                  </a:lnTo>
                  <a:lnTo>
                    <a:pt x="634719" y="196277"/>
                  </a:lnTo>
                  <a:cubicBezTo>
                    <a:pt x="634719" y="87876"/>
                    <a:pt x="722595" y="0"/>
                    <a:pt x="8309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3"/>
            <p:cNvSpPr txBox="1"/>
            <p:nvPr/>
          </p:nvSpPr>
          <p:spPr>
            <a:xfrm>
              <a:off x="3974526" y="3711935"/>
              <a:ext cx="781735" cy="492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3" name="组合 28"/>
            <p:cNvGrpSpPr/>
            <p:nvPr/>
          </p:nvGrpSpPr>
          <p:grpSpPr>
            <a:xfrm>
              <a:off x="5060163" y="2665369"/>
              <a:ext cx="515988" cy="517780"/>
              <a:chOff x="6085222" y="4249476"/>
              <a:chExt cx="649178" cy="651434"/>
            </a:xfrm>
          </p:grpSpPr>
          <p:sp>
            <p:nvSpPr>
              <p:cNvPr id="30" name="Freeform 116"/>
              <p:cNvSpPr>
                <a:spLocks noEditPoints="1"/>
              </p:cNvSpPr>
              <p:nvPr/>
            </p:nvSpPr>
            <p:spPr bwMode="auto">
              <a:xfrm>
                <a:off x="6085222" y="4249476"/>
                <a:ext cx="649178" cy="651434"/>
              </a:xfrm>
              <a:custGeom>
                <a:avLst/>
                <a:gdLst>
                  <a:gd name="T0" fmla="*/ 61 w 122"/>
                  <a:gd name="T1" fmla="*/ 0 h 122"/>
                  <a:gd name="T2" fmla="*/ 0 w 122"/>
                  <a:gd name="T3" fmla="*/ 61 h 122"/>
                  <a:gd name="T4" fmla="*/ 61 w 122"/>
                  <a:gd name="T5" fmla="*/ 122 h 122"/>
                  <a:gd name="T6" fmla="*/ 122 w 122"/>
                  <a:gd name="T7" fmla="*/ 61 h 122"/>
                  <a:gd name="T8" fmla="*/ 61 w 122"/>
                  <a:gd name="T9" fmla="*/ 0 h 122"/>
                  <a:gd name="T10" fmla="*/ 65 w 122"/>
                  <a:gd name="T11" fmla="*/ 109 h 122"/>
                  <a:gd name="T12" fmla="*/ 65 w 122"/>
                  <a:gd name="T13" fmla="*/ 102 h 122"/>
                  <a:gd name="T14" fmla="*/ 58 w 122"/>
                  <a:gd name="T15" fmla="*/ 102 h 122"/>
                  <a:gd name="T16" fmla="*/ 58 w 122"/>
                  <a:gd name="T17" fmla="*/ 109 h 122"/>
                  <a:gd name="T18" fmla="*/ 29 w 122"/>
                  <a:gd name="T19" fmla="*/ 97 h 122"/>
                  <a:gd name="T20" fmla="*/ 29 w 122"/>
                  <a:gd name="T21" fmla="*/ 97 h 122"/>
                  <a:gd name="T22" fmla="*/ 27 w 122"/>
                  <a:gd name="T23" fmla="*/ 95 h 122"/>
                  <a:gd name="T24" fmla="*/ 25 w 122"/>
                  <a:gd name="T25" fmla="*/ 93 h 122"/>
                  <a:gd name="T26" fmla="*/ 25 w 122"/>
                  <a:gd name="T27" fmla="*/ 92 h 122"/>
                  <a:gd name="T28" fmla="*/ 13 w 122"/>
                  <a:gd name="T29" fmla="*/ 64 h 122"/>
                  <a:gd name="T30" fmla="*/ 20 w 122"/>
                  <a:gd name="T31" fmla="*/ 64 h 122"/>
                  <a:gd name="T32" fmla="*/ 20 w 122"/>
                  <a:gd name="T33" fmla="*/ 57 h 122"/>
                  <a:gd name="T34" fmla="*/ 13 w 122"/>
                  <a:gd name="T35" fmla="*/ 57 h 122"/>
                  <a:gd name="T36" fmla="*/ 58 w 122"/>
                  <a:gd name="T37" fmla="*/ 13 h 122"/>
                  <a:gd name="T38" fmla="*/ 58 w 122"/>
                  <a:gd name="T39" fmla="*/ 20 h 122"/>
                  <a:gd name="T40" fmla="*/ 65 w 122"/>
                  <a:gd name="T41" fmla="*/ 20 h 122"/>
                  <a:gd name="T42" fmla="*/ 65 w 122"/>
                  <a:gd name="T43" fmla="*/ 13 h 122"/>
                  <a:gd name="T44" fmla="*/ 83 w 122"/>
                  <a:gd name="T45" fmla="*/ 18 h 122"/>
                  <a:gd name="T46" fmla="*/ 83 w 122"/>
                  <a:gd name="T47" fmla="*/ 18 h 122"/>
                  <a:gd name="T48" fmla="*/ 87 w 122"/>
                  <a:gd name="T49" fmla="*/ 20 h 122"/>
                  <a:gd name="T50" fmla="*/ 87 w 122"/>
                  <a:gd name="T51" fmla="*/ 21 h 122"/>
                  <a:gd name="T52" fmla="*/ 90 w 122"/>
                  <a:gd name="T53" fmla="*/ 23 h 122"/>
                  <a:gd name="T54" fmla="*/ 91 w 122"/>
                  <a:gd name="T55" fmla="*/ 24 h 122"/>
                  <a:gd name="T56" fmla="*/ 93 w 122"/>
                  <a:gd name="T57" fmla="*/ 25 h 122"/>
                  <a:gd name="T58" fmla="*/ 95 w 122"/>
                  <a:gd name="T59" fmla="*/ 27 h 122"/>
                  <a:gd name="T60" fmla="*/ 96 w 122"/>
                  <a:gd name="T61" fmla="*/ 28 h 122"/>
                  <a:gd name="T62" fmla="*/ 98 w 122"/>
                  <a:gd name="T63" fmla="*/ 30 h 122"/>
                  <a:gd name="T64" fmla="*/ 99 w 122"/>
                  <a:gd name="T65" fmla="*/ 32 h 122"/>
                  <a:gd name="T66" fmla="*/ 101 w 122"/>
                  <a:gd name="T67" fmla="*/ 34 h 122"/>
                  <a:gd name="T68" fmla="*/ 102 w 122"/>
                  <a:gd name="T69" fmla="*/ 35 h 122"/>
                  <a:gd name="T70" fmla="*/ 104 w 122"/>
                  <a:gd name="T71" fmla="*/ 39 h 122"/>
                  <a:gd name="T72" fmla="*/ 104 w 122"/>
                  <a:gd name="T73" fmla="*/ 39 h 122"/>
                  <a:gd name="T74" fmla="*/ 109 w 122"/>
                  <a:gd name="T75" fmla="*/ 57 h 122"/>
                  <a:gd name="T76" fmla="*/ 102 w 122"/>
                  <a:gd name="T77" fmla="*/ 57 h 122"/>
                  <a:gd name="T78" fmla="*/ 102 w 122"/>
                  <a:gd name="T79" fmla="*/ 64 h 122"/>
                  <a:gd name="T80" fmla="*/ 109 w 122"/>
                  <a:gd name="T81" fmla="*/ 64 h 122"/>
                  <a:gd name="T82" fmla="*/ 65 w 122"/>
                  <a:gd name="T83" fmla="*/ 109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2" h="122">
                    <a:moveTo>
                      <a:pt x="61" y="0"/>
                    </a:move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2"/>
                      <a:pt x="61" y="122"/>
                    </a:cubicBezTo>
                    <a:cubicBezTo>
                      <a:pt x="95" y="122"/>
                      <a:pt x="122" y="94"/>
                      <a:pt x="122" y="61"/>
                    </a:cubicBezTo>
                    <a:cubicBezTo>
                      <a:pt x="122" y="27"/>
                      <a:pt x="95" y="0"/>
                      <a:pt x="61" y="0"/>
                    </a:cubicBezTo>
                    <a:close/>
                    <a:moveTo>
                      <a:pt x="65" y="109"/>
                    </a:moveTo>
                    <a:cubicBezTo>
                      <a:pt x="65" y="102"/>
                      <a:pt x="65" y="102"/>
                      <a:pt x="65" y="102"/>
                    </a:cubicBezTo>
                    <a:cubicBezTo>
                      <a:pt x="58" y="102"/>
                      <a:pt x="58" y="102"/>
                      <a:pt x="58" y="102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47" y="108"/>
                      <a:pt x="37" y="104"/>
                      <a:pt x="29" y="97"/>
                    </a:cubicBezTo>
                    <a:cubicBezTo>
                      <a:pt x="29" y="97"/>
                      <a:pt x="29" y="97"/>
                      <a:pt x="29" y="97"/>
                    </a:cubicBezTo>
                    <a:cubicBezTo>
                      <a:pt x="28" y="96"/>
                      <a:pt x="28" y="95"/>
                      <a:pt x="27" y="95"/>
                    </a:cubicBezTo>
                    <a:cubicBezTo>
                      <a:pt x="26" y="94"/>
                      <a:pt x="26" y="94"/>
                      <a:pt x="25" y="93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18" y="85"/>
                      <a:pt x="14" y="75"/>
                      <a:pt x="13" y="6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20" y="57"/>
                      <a:pt x="20" y="57"/>
                      <a:pt x="20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5" y="34"/>
                      <a:pt x="34" y="15"/>
                      <a:pt x="58" y="13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13"/>
                      <a:pt x="65" y="13"/>
                      <a:pt x="65" y="13"/>
                    </a:cubicBezTo>
                    <a:cubicBezTo>
                      <a:pt x="71" y="14"/>
                      <a:pt x="77" y="15"/>
                      <a:pt x="83" y="18"/>
                    </a:cubicBezTo>
                    <a:cubicBezTo>
                      <a:pt x="83" y="18"/>
                      <a:pt x="83" y="18"/>
                      <a:pt x="83" y="18"/>
                    </a:cubicBezTo>
                    <a:cubicBezTo>
                      <a:pt x="84" y="19"/>
                      <a:pt x="86" y="20"/>
                      <a:pt x="87" y="20"/>
                    </a:cubicBezTo>
                    <a:cubicBezTo>
                      <a:pt x="87" y="21"/>
                      <a:pt x="87" y="21"/>
                      <a:pt x="87" y="21"/>
                    </a:cubicBezTo>
                    <a:cubicBezTo>
                      <a:pt x="88" y="21"/>
                      <a:pt x="89" y="22"/>
                      <a:pt x="90" y="23"/>
                    </a:cubicBezTo>
                    <a:cubicBezTo>
                      <a:pt x="91" y="23"/>
                      <a:pt x="91" y="23"/>
                      <a:pt x="91" y="24"/>
                    </a:cubicBezTo>
                    <a:cubicBezTo>
                      <a:pt x="92" y="24"/>
                      <a:pt x="93" y="25"/>
                      <a:pt x="93" y="25"/>
                    </a:cubicBezTo>
                    <a:cubicBezTo>
                      <a:pt x="94" y="26"/>
                      <a:pt x="94" y="26"/>
                      <a:pt x="95" y="27"/>
                    </a:cubicBezTo>
                    <a:cubicBezTo>
                      <a:pt x="95" y="27"/>
                      <a:pt x="96" y="28"/>
                      <a:pt x="96" y="28"/>
                    </a:cubicBezTo>
                    <a:cubicBezTo>
                      <a:pt x="97" y="29"/>
                      <a:pt x="98" y="30"/>
                      <a:pt x="98" y="30"/>
                    </a:cubicBezTo>
                    <a:cubicBezTo>
                      <a:pt x="99" y="31"/>
                      <a:pt x="99" y="31"/>
                      <a:pt x="99" y="32"/>
                    </a:cubicBezTo>
                    <a:cubicBezTo>
                      <a:pt x="100" y="33"/>
                      <a:pt x="100" y="33"/>
                      <a:pt x="101" y="34"/>
                    </a:cubicBezTo>
                    <a:cubicBezTo>
                      <a:pt x="102" y="35"/>
                      <a:pt x="102" y="35"/>
                      <a:pt x="102" y="35"/>
                    </a:cubicBezTo>
                    <a:cubicBezTo>
                      <a:pt x="102" y="36"/>
                      <a:pt x="103" y="37"/>
                      <a:pt x="104" y="39"/>
                    </a:cubicBezTo>
                    <a:cubicBezTo>
                      <a:pt x="104" y="39"/>
                      <a:pt x="104" y="39"/>
                      <a:pt x="104" y="39"/>
                    </a:cubicBezTo>
                    <a:cubicBezTo>
                      <a:pt x="107" y="45"/>
                      <a:pt x="108" y="51"/>
                      <a:pt x="109" y="57"/>
                    </a:cubicBezTo>
                    <a:cubicBezTo>
                      <a:pt x="102" y="57"/>
                      <a:pt x="102" y="57"/>
                      <a:pt x="102" y="57"/>
                    </a:cubicBezTo>
                    <a:cubicBezTo>
                      <a:pt x="102" y="64"/>
                      <a:pt x="102" y="64"/>
                      <a:pt x="102" y="64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7" y="88"/>
                      <a:pt x="88" y="107"/>
                      <a:pt x="65" y="1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117"/>
              <p:cNvSpPr>
                <a:spLocks noEditPoints="1"/>
              </p:cNvSpPr>
              <p:nvPr/>
            </p:nvSpPr>
            <p:spPr bwMode="auto">
              <a:xfrm>
                <a:off x="6330918" y="4409518"/>
                <a:ext cx="191598" cy="284016"/>
              </a:xfrm>
              <a:custGeom>
                <a:avLst/>
                <a:gdLst>
                  <a:gd name="T0" fmla="*/ 8 w 36"/>
                  <a:gd name="T1" fmla="*/ 29 h 53"/>
                  <a:gd name="T2" fmla="*/ 8 w 36"/>
                  <a:gd name="T3" fmla="*/ 29 h 53"/>
                  <a:gd name="T4" fmla="*/ 0 w 36"/>
                  <a:gd name="T5" fmla="*/ 53 h 53"/>
                  <a:gd name="T6" fmla="*/ 19 w 36"/>
                  <a:gd name="T7" fmla="*/ 36 h 53"/>
                  <a:gd name="T8" fmla="*/ 19 w 36"/>
                  <a:gd name="T9" fmla="*/ 36 h 53"/>
                  <a:gd name="T10" fmla="*/ 22 w 36"/>
                  <a:gd name="T11" fmla="*/ 33 h 53"/>
                  <a:gd name="T12" fmla="*/ 36 w 36"/>
                  <a:gd name="T13" fmla="*/ 0 h 53"/>
                  <a:gd name="T14" fmla="*/ 11 w 36"/>
                  <a:gd name="T15" fmla="*/ 25 h 53"/>
                  <a:gd name="T16" fmla="*/ 8 w 36"/>
                  <a:gd name="T17" fmla="*/ 29 h 53"/>
                  <a:gd name="T18" fmla="*/ 15 w 36"/>
                  <a:gd name="T19" fmla="*/ 28 h 53"/>
                  <a:gd name="T20" fmla="*/ 18 w 36"/>
                  <a:gd name="T21" fmla="*/ 31 h 53"/>
                  <a:gd name="T22" fmla="*/ 15 w 36"/>
                  <a:gd name="T23" fmla="*/ 34 h 53"/>
                  <a:gd name="T24" fmla="*/ 12 w 36"/>
                  <a:gd name="T25" fmla="*/ 31 h 53"/>
                  <a:gd name="T26" fmla="*/ 15 w 36"/>
                  <a:gd name="T27" fmla="*/ 2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53">
                    <a:moveTo>
                      <a:pt x="8" y="29"/>
                    </a:moveTo>
                    <a:cubicBezTo>
                      <a:pt x="8" y="29"/>
                      <a:pt x="8" y="29"/>
                      <a:pt x="8" y="29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1" y="35"/>
                      <a:pt x="21" y="33"/>
                      <a:pt x="22" y="33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0" y="26"/>
                      <a:pt x="9" y="28"/>
                      <a:pt x="8" y="29"/>
                    </a:cubicBezTo>
                    <a:close/>
                    <a:moveTo>
                      <a:pt x="15" y="28"/>
                    </a:moveTo>
                    <a:cubicBezTo>
                      <a:pt x="17" y="28"/>
                      <a:pt x="18" y="29"/>
                      <a:pt x="18" y="31"/>
                    </a:cubicBezTo>
                    <a:cubicBezTo>
                      <a:pt x="18" y="33"/>
                      <a:pt x="17" y="34"/>
                      <a:pt x="15" y="34"/>
                    </a:cubicBezTo>
                    <a:cubicBezTo>
                      <a:pt x="13" y="34"/>
                      <a:pt x="12" y="33"/>
                      <a:pt x="12" y="31"/>
                    </a:cubicBezTo>
                    <a:cubicBezTo>
                      <a:pt x="12" y="29"/>
                      <a:pt x="13" y="28"/>
                      <a:pt x="15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1"/>
          <p:cNvGrpSpPr/>
          <p:nvPr/>
        </p:nvGrpSpPr>
        <p:grpSpPr>
          <a:xfrm>
            <a:off x="3953681" y="1389654"/>
            <a:ext cx="1454201" cy="1359266"/>
            <a:chOff x="5271570" y="1710372"/>
            <a:chExt cx="1938935" cy="1812355"/>
          </a:xfrm>
        </p:grpSpPr>
        <p:sp>
          <p:nvSpPr>
            <p:cNvPr id="33" name="任意多边形 32"/>
            <p:cNvSpPr/>
            <p:nvPr/>
          </p:nvSpPr>
          <p:spPr>
            <a:xfrm rot="5400000">
              <a:off x="5400540" y="1712762"/>
              <a:ext cx="1812355" cy="1807575"/>
            </a:xfrm>
            <a:custGeom>
              <a:avLst/>
              <a:gdLst>
                <a:gd name="connsiteX0" fmla="*/ 830996 w 1812355"/>
                <a:gd name="connsiteY0" fmla="*/ 0 h 1807575"/>
                <a:gd name="connsiteX1" fmla="*/ 1616078 w 1812355"/>
                <a:gd name="connsiteY1" fmla="*/ 0 h 1807575"/>
                <a:gd name="connsiteX2" fmla="*/ 1812355 w 1812355"/>
                <a:gd name="connsiteY2" fmla="*/ 196277 h 1807575"/>
                <a:gd name="connsiteX3" fmla="*/ 1812355 w 1812355"/>
                <a:gd name="connsiteY3" fmla="*/ 981359 h 1807575"/>
                <a:gd name="connsiteX4" fmla="*/ 1616078 w 1812355"/>
                <a:gd name="connsiteY4" fmla="*/ 1177636 h 1807575"/>
                <a:gd name="connsiteX5" fmla="*/ 1021925 w 1812355"/>
                <a:gd name="connsiteY5" fmla="*/ 1177636 h 1807575"/>
                <a:gd name="connsiteX6" fmla="*/ 1021926 w 1812355"/>
                <a:gd name="connsiteY6" fmla="*/ 1177637 h 1807575"/>
                <a:gd name="connsiteX7" fmla="*/ 861844 w 1812355"/>
                <a:gd name="connsiteY7" fmla="*/ 1177637 h 1807575"/>
                <a:gd name="connsiteX8" fmla="*/ 562535 w 1812355"/>
                <a:gd name="connsiteY8" fmla="*/ 1421581 h 1807575"/>
                <a:gd name="connsiteX9" fmla="*/ 558240 w 1812355"/>
                <a:gd name="connsiteY9" fmla="*/ 1464194 h 1807575"/>
                <a:gd name="connsiteX10" fmla="*/ 556328 w 1812355"/>
                <a:gd name="connsiteY10" fmla="*/ 1462814 h 1807575"/>
                <a:gd name="connsiteX11" fmla="*/ 556328 w 1812355"/>
                <a:gd name="connsiteY11" fmla="*/ 1708270 h 1807575"/>
                <a:gd name="connsiteX12" fmla="*/ 457023 w 1812355"/>
                <a:gd name="connsiteY12" fmla="*/ 1807575 h 1807575"/>
                <a:gd name="connsiteX13" fmla="*/ 99305 w 1812355"/>
                <a:gd name="connsiteY13" fmla="*/ 1807575 h 1807575"/>
                <a:gd name="connsiteX14" fmla="*/ 0 w 1812355"/>
                <a:gd name="connsiteY14" fmla="*/ 1708270 h 1807575"/>
                <a:gd name="connsiteX15" fmla="*/ 0 w 1812355"/>
                <a:gd name="connsiteY15" fmla="*/ 1350552 h 1807575"/>
                <a:gd name="connsiteX16" fmla="*/ 99305 w 1812355"/>
                <a:gd name="connsiteY16" fmla="*/ 1251247 h 1807575"/>
                <a:gd name="connsiteX17" fmla="*/ 365499 w 1812355"/>
                <a:gd name="connsiteY17" fmla="*/ 1251247 h 1807575"/>
                <a:gd name="connsiteX18" fmla="*/ 419748 w 1812355"/>
                <a:gd name="connsiteY18" fmla="*/ 1245778 h 1807575"/>
                <a:gd name="connsiteX19" fmla="*/ 634719 w 1812355"/>
                <a:gd name="connsiteY19" fmla="*/ 982018 h 1807575"/>
                <a:gd name="connsiteX20" fmla="*/ 634719 w 1812355"/>
                <a:gd name="connsiteY20" fmla="*/ 981359 h 1807575"/>
                <a:gd name="connsiteX21" fmla="*/ 634719 w 1812355"/>
                <a:gd name="connsiteY21" fmla="*/ 898219 h 1807575"/>
                <a:gd name="connsiteX22" fmla="*/ 634719 w 1812355"/>
                <a:gd name="connsiteY22" fmla="*/ 196277 h 1807575"/>
                <a:gd name="connsiteX23" fmla="*/ 830996 w 1812355"/>
                <a:gd name="connsiteY23" fmla="*/ 0 h 180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12355" h="1807575">
                  <a:moveTo>
                    <a:pt x="830996" y="0"/>
                  </a:moveTo>
                  <a:lnTo>
                    <a:pt x="1616078" y="0"/>
                  </a:lnTo>
                  <a:cubicBezTo>
                    <a:pt x="1724479" y="0"/>
                    <a:pt x="1812355" y="87876"/>
                    <a:pt x="1812355" y="196277"/>
                  </a:cubicBezTo>
                  <a:lnTo>
                    <a:pt x="1812355" y="981359"/>
                  </a:lnTo>
                  <a:cubicBezTo>
                    <a:pt x="1812355" y="1089760"/>
                    <a:pt x="1724479" y="1177636"/>
                    <a:pt x="1616078" y="1177636"/>
                  </a:cubicBezTo>
                  <a:lnTo>
                    <a:pt x="1021925" y="1177636"/>
                  </a:lnTo>
                  <a:lnTo>
                    <a:pt x="1021926" y="1177637"/>
                  </a:lnTo>
                  <a:lnTo>
                    <a:pt x="861844" y="1177637"/>
                  </a:lnTo>
                  <a:cubicBezTo>
                    <a:pt x="714204" y="1177637"/>
                    <a:pt x="591023" y="1282362"/>
                    <a:pt x="562535" y="1421581"/>
                  </a:cubicBezTo>
                  <a:lnTo>
                    <a:pt x="558240" y="1464194"/>
                  </a:lnTo>
                  <a:lnTo>
                    <a:pt x="556328" y="1462814"/>
                  </a:lnTo>
                  <a:lnTo>
                    <a:pt x="556328" y="1708270"/>
                  </a:lnTo>
                  <a:cubicBezTo>
                    <a:pt x="556328" y="1763115"/>
                    <a:pt x="511868" y="1807575"/>
                    <a:pt x="457023" y="1807575"/>
                  </a:cubicBezTo>
                  <a:lnTo>
                    <a:pt x="99305" y="1807575"/>
                  </a:lnTo>
                  <a:cubicBezTo>
                    <a:pt x="44460" y="1807575"/>
                    <a:pt x="0" y="1763115"/>
                    <a:pt x="0" y="1708270"/>
                  </a:cubicBezTo>
                  <a:lnTo>
                    <a:pt x="0" y="1350552"/>
                  </a:lnTo>
                  <a:cubicBezTo>
                    <a:pt x="0" y="1295707"/>
                    <a:pt x="44460" y="1251247"/>
                    <a:pt x="99305" y="1251247"/>
                  </a:cubicBezTo>
                  <a:lnTo>
                    <a:pt x="365499" y="1251247"/>
                  </a:lnTo>
                  <a:lnTo>
                    <a:pt x="419748" y="1245778"/>
                  </a:lnTo>
                  <a:cubicBezTo>
                    <a:pt x="542432" y="1220674"/>
                    <a:pt x="634719" y="1112124"/>
                    <a:pt x="634719" y="982018"/>
                  </a:cubicBezTo>
                  <a:lnTo>
                    <a:pt x="634719" y="981359"/>
                  </a:lnTo>
                  <a:lnTo>
                    <a:pt x="634719" y="898219"/>
                  </a:lnTo>
                  <a:lnTo>
                    <a:pt x="634719" y="196277"/>
                  </a:lnTo>
                  <a:cubicBezTo>
                    <a:pt x="634719" y="87876"/>
                    <a:pt x="722595" y="0"/>
                    <a:pt x="8309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1"/>
            <p:cNvSpPr txBox="1"/>
            <p:nvPr/>
          </p:nvSpPr>
          <p:spPr>
            <a:xfrm>
              <a:off x="5271570" y="1796400"/>
              <a:ext cx="781735" cy="492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" name="组合 34"/>
            <p:cNvGrpSpPr/>
            <p:nvPr/>
          </p:nvGrpSpPr>
          <p:grpSpPr>
            <a:xfrm>
              <a:off x="6429175" y="2637381"/>
              <a:ext cx="381828" cy="576638"/>
              <a:chOff x="6570541" y="1509591"/>
              <a:chExt cx="311150" cy="469900"/>
            </a:xfrm>
          </p:grpSpPr>
          <p:sp>
            <p:nvSpPr>
              <p:cNvPr id="36" name="Freeform 1355"/>
              <p:cNvSpPr>
                <a:spLocks noEditPoints="1"/>
              </p:cNvSpPr>
              <p:nvPr/>
            </p:nvSpPr>
            <p:spPr bwMode="auto">
              <a:xfrm>
                <a:off x="6570541" y="1509591"/>
                <a:ext cx="311150" cy="357188"/>
              </a:xfrm>
              <a:custGeom>
                <a:avLst/>
                <a:gdLst>
                  <a:gd name="T0" fmla="*/ 83 w 83"/>
                  <a:gd name="T1" fmla="*/ 42 h 95"/>
                  <a:gd name="T2" fmla="*/ 41 w 83"/>
                  <a:gd name="T3" fmla="*/ 0 h 95"/>
                  <a:gd name="T4" fmla="*/ 0 w 83"/>
                  <a:gd name="T5" fmla="*/ 42 h 95"/>
                  <a:gd name="T6" fmla="*/ 27 w 83"/>
                  <a:gd name="T7" fmla="*/ 81 h 95"/>
                  <a:gd name="T8" fmla="*/ 24 w 83"/>
                  <a:gd name="T9" fmla="*/ 81 h 95"/>
                  <a:gd name="T10" fmla="*/ 24 w 83"/>
                  <a:gd name="T11" fmla="*/ 95 h 95"/>
                  <a:gd name="T12" fmla="*/ 59 w 83"/>
                  <a:gd name="T13" fmla="*/ 95 h 95"/>
                  <a:gd name="T14" fmla="*/ 59 w 83"/>
                  <a:gd name="T15" fmla="*/ 81 h 95"/>
                  <a:gd name="T16" fmla="*/ 56 w 83"/>
                  <a:gd name="T17" fmla="*/ 81 h 95"/>
                  <a:gd name="T18" fmla="*/ 83 w 83"/>
                  <a:gd name="T19" fmla="*/ 42 h 95"/>
                  <a:gd name="T20" fmla="*/ 41 w 83"/>
                  <a:gd name="T21" fmla="*/ 77 h 95"/>
                  <a:gd name="T22" fmla="*/ 7 w 83"/>
                  <a:gd name="T23" fmla="*/ 42 h 95"/>
                  <a:gd name="T24" fmla="*/ 41 w 83"/>
                  <a:gd name="T25" fmla="*/ 7 h 95"/>
                  <a:gd name="T26" fmla="*/ 76 w 83"/>
                  <a:gd name="T27" fmla="*/ 42 h 95"/>
                  <a:gd name="T28" fmla="*/ 41 w 83"/>
                  <a:gd name="T29" fmla="*/ 77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3" h="95">
                    <a:moveTo>
                      <a:pt x="83" y="42"/>
                    </a:moveTo>
                    <a:cubicBezTo>
                      <a:pt x="83" y="19"/>
                      <a:pt x="65" y="0"/>
                      <a:pt x="41" y="0"/>
                    </a:cubicBezTo>
                    <a:cubicBezTo>
                      <a:pt x="18" y="0"/>
                      <a:pt x="0" y="19"/>
                      <a:pt x="0" y="42"/>
                    </a:cubicBezTo>
                    <a:cubicBezTo>
                      <a:pt x="0" y="60"/>
                      <a:pt x="11" y="75"/>
                      <a:pt x="27" y="8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95"/>
                      <a:pt x="24" y="95"/>
                      <a:pt x="24" y="95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9" y="81"/>
                      <a:pt x="59" y="81"/>
                      <a:pt x="59" y="81"/>
                    </a:cubicBezTo>
                    <a:cubicBezTo>
                      <a:pt x="56" y="81"/>
                      <a:pt x="56" y="81"/>
                      <a:pt x="56" y="81"/>
                    </a:cubicBezTo>
                    <a:cubicBezTo>
                      <a:pt x="72" y="75"/>
                      <a:pt x="83" y="60"/>
                      <a:pt x="83" y="42"/>
                    </a:cubicBezTo>
                    <a:close/>
                    <a:moveTo>
                      <a:pt x="41" y="77"/>
                    </a:moveTo>
                    <a:cubicBezTo>
                      <a:pt x="22" y="77"/>
                      <a:pt x="7" y="61"/>
                      <a:pt x="7" y="42"/>
                    </a:cubicBezTo>
                    <a:cubicBezTo>
                      <a:pt x="7" y="23"/>
                      <a:pt x="22" y="7"/>
                      <a:pt x="41" y="7"/>
                    </a:cubicBezTo>
                    <a:cubicBezTo>
                      <a:pt x="61" y="7"/>
                      <a:pt x="76" y="23"/>
                      <a:pt x="76" y="42"/>
                    </a:cubicBezTo>
                    <a:cubicBezTo>
                      <a:pt x="76" y="61"/>
                      <a:pt x="61" y="77"/>
                      <a:pt x="41" y="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Rectangle 1356"/>
              <p:cNvSpPr>
                <a:spLocks noChangeArrowheads="1"/>
              </p:cNvSpPr>
              <p:nvPr/>
            </p:nvSpPr>
            <p:spPr bwMode="auto">
              <a:xfrm>
                <a:off x="6659441" y="1877891"/>
                <a:ext cx="131763" cy="523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1357"/>
              <p:cNvSpPr/>
              <p:nvPr/>
            </p:nvSpPr>
            <p:spPr bwMode="auto">
              <a:xfrm>
                <a:off x="6659441" y="1941391"/>
                <a:ext cx="131763" cy="38100"/>
              </a:xfrm>
              <a:custGeom>
                <a:avLst/>
                <a:gdLst>
                  <a:gd name="T0" fmla="*/ 0 w 83"/>
                  <a:gd name="T1" fmla="*/ 14 h 24"/>
                  <a:gd name="T2" fmla="*/ 29 w 83"/>
                  <a:gd name="T3" fmla="*/ 14 h 24"/>
                  <a:gd name="T4" fmla="*/ 29 w 83"/>
                  <a:gd name="T5" fmla="*/ 24 h 24"/>
                  <a:gd name="T6" fmla="*/ 55 w 83"/>
                  <a:gd name="T7" fmla="*/ 24 h 24"/>
                  <a:gd name="T8" fmla="*/ 55 w 83"/>
                  <a:gd name="T9" fmla="*/ 14 h 24"/>
                  <a:gd name="T10" fmla="*/ 83 w 83"/>
                  <a:gd name="T11" fmla="*/ 14 h 24"/>
                  <a:gd name="T12" fmla="*/ 83 w 83"/>
                  <a:gd name="T13" fmla="*/ 0 h 24"/>
                  <a:gd name="T14" fmla="*/ 0 w 83"/>
                  <a:gd name="T15" fmla="*/ 0 h 24"/>
                  <a:gd name="T16" fmla="*/ 0 w 83"/>
                  <a:gd name="T17" fmla="*/ 1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24">
                    <a:moveTo>
                      <a:pt x="0" y="14"/>
                    </a:moveTo>
                    <a:lnTo>
                      <a:pt x="29" y="14"/>
                    </a:lnTo>
                    <a:lnTo>
                      <a:pt x="29" y="24"/>
                    </a:lnTo>
                    <a:lnTo>
                      <a:pt x="55" y="24"/>
                    </a:lnTo>
                    <a:lnTo>
                      <a:pt x="55" y="14"/>
                    </a:lnTo>
                    <a:lnTo>
                      <a:pt x="83" y="14"/>
                    </a:lnTo>
                    <a:lnTo>
                      <a:pt x="83" y="0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358"/>
              <p:cNvSpPr>
                <a:spLocks noEditPoints="1"/>
              </p:cNvSpPr>
              <p:nvPr/>
            </p:nvSpPr>
            <p:spPr bwMode="auto">
              <a:xfrm>
                <a:off x="6678491" y="1611191"/>
                <a:ext cx="93663" cy="187325"/>
              </a:xfrm>
              <a:custGeom>
                <a:avLst/>
                <a:gdLst>
                  <a:gd name="T0" fmla="*/ 57 w 59"/>
                  <a:gd name="T1" fmla="*/ 5 h 118"/>
                  <a:gd name="T2" fmla="*/ 52 w 59"/>
                  <a:gd name="T3" fmla="*/ 0 h 118"/>
                  <a:gd name="T4" fmla="*/ 29 w 59"/>
                  <a:gd name="T5" fmla="*/ 10 h 118"/>
                  <a:gd name="T6" fmla="*/ 7 w 59"/>
                  <a:gd name="T7" fmla="*/ 0 h 118"/>
                  <a:gd name="T8" fmla="*/ 0 w 59"/>
                  <a:gd name="T9" fmla="*/ 5 h 118"/>
                  <a:gd name="T10" fmla="*/ 0 w 59"/>
                  <a:gd name="T11" fmla="*/ 5 h 118"/>
                  <a:gd name="T12" fmla="*/ 0 w 59"/>
                  <a:gd name="T13" fmla="*/ 5 h 118"/>
                  <a:gd name="T14" fmla="*/ 26 w 59"/>
                  <a:gd name="T15" fmla="*/ 118 h 118"/>
                  <a:gd name="T16" fmla="*/ 33 w 59"/>
                  <a:gd name="T17" fmla="*/ 118 h 118"/>
                  <a:gd name="T18" fmla="*/ 59 w 59"/>
                  <a:gd name="T19" fmla="*/ 5 h 118"/>
                  <a:gd name="T20" fmla="*/ 59 w 59"/>
                  <a:gd name="T21" fmla="*/ 5 h 118"/>
                  <a:gd name="T22" fmla="*/ 59 w 59"/>
                  <a:gd name="T23" fmla="*/ 5 h 118"/>
                  <a:gd name="T24" fmla="*/ 59 w 59"/>
                  <a:gd name="T25" fmla="*/ 5 h 118"/>
                  <a:gd name="T26" fmla="*/ 57 w 59"/>
                  <a:gd name="T27" fmla="*/ 5 h 118"/>
                  <a:gd name="T28" fmla="*/ 29 w 59"/>
                  <a:gd name="T29" fmla="*/ 102 h 118"/>
                  <a:gd name="T30" fmla="*/ 7 w 59"/>
                  <a:gd name="T31" fmla="*/ 7 h 118"/>
                  <a:gd name="T32" fmla="*/ 29 w 59"/>
                  <a:gd name="T33" fmla="*/ 14 h 118"/>
                  <a:gd name="T34" fmla="*/ 52 w 59"/>
                  <a:gd name="T35" fmla="*/ 7 h 118"/>
                  <a:gd name="T36" fmla="*/ 29 w 59"/>
                  <a:gd name="T37" fmla="*/ 10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9" h="118">
                    <a:moveTo>
                      <a:pt x="57" y="5"/>
                    </a:moveTo>
                    <a:lnTo>
                      <a:pt x="52" y="0"/>
                    </a:lnTo>
                    <a:lnTo>
                      <a:pt x="29" y="10"/>
                    </a:lnTo>
                    <a:lnTo>
                      <a:pt x="7" y="0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26" y="118"/>
                    </a:lnTo>
                    <a:lnTo>
                      <a:pt x="33" y="118"/>
                    </a:lnTo>
                    <a:lnTo>
                      <a:pt x="59" y="5"/>
                    </a:lnTo>
                    <a:lnTo>
                      <a:pt x="59" y="5"/>
                    </a:lnTo>
                    <a:lnTo>
                      <a:pt x="59" y="5"/>
                    </a:lnTo>
                    <a:lnTo>
                      <a:pt x="59" y="5"/>
                    </a:lnTo>
                    <a:lnTo>
                      <a:pt x="57" y="5"/>
                    </a:lnTo>
                    <a:close/>
                    <a:moveTo>
                      <a:pt x="29" y="102"/>
                    </a:moveTo>
                    <a:lnTo>
                      <a:pt x="7" y="7"/>
                    </a:lnTo>
                    <a:lnTo>
                      <a:pt x="29" y="14"/>
                    </a:lnTo>
                    <a:lnTo>
                      <a:pt x="52" y="7"/>
                    </a:lnTo>
                    <a:lnTo>
                      <a:pt x="29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39"/>
          <p:cNvGrpSpPr/>
          <p:nvPr/>
        </p:nvGrpSpPr>
        <p:grpSpPr>
          <a:xfrm>
            <a:off x="3567196" y="2809756"/>
            <a:ext cx="1443524" cy="1399357"/>
            <a:chOff x="4756261" y="3603839"/>
            <a:chExt cx="1924698" cy="1865809"/>
          </a:xfrm>
        </p:grpSpPr>
        <p:sp>
          <p:nvSpPr>
            <p:cNvPr id="41" name="任意多边形 40"/>
            <p:cNvSpPr/>
            <p:nvPr/>
          </p:nvSpPr>
          <p:spPr>
            <a:xfrm flipH="1">
              <a:off x="4756261" y="3603839"/>
              <a:ext cx="1812355" cy="1807575"/>
            </a:xfrm>
            <a:custGeom>
              <a:avLst/>
              <a:gdLst>
                <a:gd name="connsiteX0" fmla="*/ 830996 w 1812355"/>
                <a:gd name="connsiteY0" fmla="*/ 0 h 1807575"/>
                <a:gd name="connsiteX1" fmla="*/ 1616078 w 1812355"/>
                <a:gd name="connsiteY1" fmla="*/ 0 h 1807575"/>
                <a:gd name="connsiteX2" fmla="*/ 1812355 w 1812355"/>
                <a:gd name="connsiteY2" fmla="*/ 196277 h 1807575"/>
                <a:gd name="connsiteX3" fmla="*/ 1812355 w 1812355"/>
                <a:gd name="connsiteY3" fmla="*/ 981359 h 1807575"/>
                <a:gd name="connsiteX4" fmla="*/ 1616078 w 1812355"/>
                <a:gd name="connsiteY4" fmla="*/ 1177636 h 1807575"/>
                <a:gd name="connsiteX5" fmla="*/ 1021925 w 1812355"/>
                <a:gd name="connsiteY5" fmla="*/ 1177636 h 1807575"/>
                <a:gd name="connsiteX6" fmla="*/ 1021926 w 1812355"/>
                <a:gd name="connsiteY6" fmla="*/ 1177637 h 1807575"/>
                <a:gd name="connsiteX7" fmla="*/ 861844 w 1812355"/>
                <a:gd name="connsiteY7" fmla="*/ 1177637 h 1807575"/>
                <a:gd name="connsiteX8" fmla="*/ 562535 w 1812355"/>
                <a:gd name="connsiteY8" fmla="*/ 1421581 h 1807575"/>
                <a:gd name="connsiteX9" fmla="*/ 558240 w 1812355"/>
                <a:gd name="connsiteY9" fmla="*/ 1464194 h 1807575"/>
                <a:gd name="connsiteX10" fmla="*/ 556328 w 1812355"/>
                <a:gd name="connsiteY10" fmla="*/ 1462814 h 1807575"/>
                <a:gd name="connsiteX11" fmla="*/ 556328 w 1812355"/>
                <a:gd name="connsiteY11" fmla="*/ 1708270 h 1807575"/>
                <a:gd name="connsiteX12" fmla="*/ 457023 w 1812355"/>
                <a:gd name="connsiteY12" fmla="*/ 1807575 h 1807575"/>
                <a:gd name="connsiteX13" fmla="*/ 99305 w 1812355"/>
                <a:gd name="connsiteY13" fmla="*/ 1807575 h 1807575"/>
                <a:gd name="connsiteX14" fmla="*/ 0 w 1812355"/>
                <a:gd name="connsiteY14" fmla="*/ 1708270 h 1807575"/>
                <a:gd name="connsiteX15" fmla="*/ 0 w 1812355"/>
                <a:gd name="connsiteY15" fmla="*/ 1350552 h 1807575"/>
                <a:gd name="connsiteX16" fmla="*/ 99305 w 1812355"/>
                <a:gd name="connsiteY16" fmla="*/ 1251247 h 1807575"/>
                <a:gd name="connsiteX17" fmla="*/ 365499 w 1812355"/>
                <a:gd name="connsiteY17" fmla="*/ 1251247 h 1807575"/>
                <a:gd name="connsiteX18" fmla="*/ 419748 w 1812355"/>
                <a:gd name="connsiteY18" fmla="*/ 1245778 h 1807575"/>
                <a:gd name="connsiteX19" fmla="*/ 634719 w 1812355"/>
                <a:gd name="connsiteY19" fmla="*/ 982018 h 1807575"/>
                <a:gd name="connsiteX20" fmla="*/ 634719 w 1812355"/>
                <a:gd name="connsiteY20" fmla="*/ 981359 h 1807575"/>
                <a:gd name="connsiteX21" fmla="*/ 634719 w 1812355"/>
                <a:gd name="connsiteY21" fmla="*/ 898219 h 1807575"/>
                <a:gd name="connsiteX22" fmla="*/ 634719 w 1812355"/>
                <a:gd name="connsiteY22" fmla="*/ 196277 h 1807575"/>
                <a:gd name="connsiteX23" fmla="*/ 830996 w 1812355"/>
                <a:gd name="connsiteY23" fmla="*/ 0 h 180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12355" h="1807575">
                  <a:moveTo>
                    <a:pt x="830996" y="0"/>
                  </a:moveTo>
                  <a:lnTo>
                    <a:pt x="1616078" y="0"/>
                  </a:lnTo>
                  <a:cubicBezTo>
                    <a:pt x="1724479" y="0"/>
                    <a:pt x="1812355" y="87876"/>
                    <a:pt x="1812355" y="196277"/>
                  </a:cubicBezTo>
                  <a:lnTo>
                    <a:pt x="1812355" y="981359"/>
                  </a:lnTo>
                  <a:cubicBezTo>
                    <a:pt x="1812355" y="1089760"/>
                    <a:pt x="1724479" y="1177636"/>
                    <a:pt x="1616078" y="1177636"/>
                  </a:cubicBezTo>
                  <a:lnTo>
                    <a:pt x="1021925" y="1177636"/>
                  </a:lnTo>
                  <a:lnTo>
                    <a:pt x="1021926" y="1177637"/>
                  </a:lnTo>
                  <a:lnTo>
                    <a:pt x="861844" y="1177637"/>
                  </a:lnTo>
                  <a:cubicBezTo>
                    <a:pt x="714204" y="1177637"/>
                    <a:pt x="591023" y="1282362"/>
                    <a:pt x="562535" y="1421581"/>
                  </a:cubicBezTo>
                  <a:lnTo>
                    <a:pt x="558240" y="1464194"/>
                  </a:lnTo>
                  <a:lnTo>
                    <a:pt x="556328" y="1462814"/>
                  </a:lnTo>
                  <a:lnTo>
                    <a:pt x="556328" y="1708270"/>
                  </a:lnTo>
                  <a:cubicBezTo>
                    <a:pt x="556328" y="1763115"/>
                    <a:pt x="511868" y="1807575"/>
                    <a:pt x="457023" y="1807575"/>
                  </a:cubicBezTo>
                  <a:lnTo>
                    <a:pt x="99305" y="1807575"/>
                  </a:lnTo>
                  <a:cubicBezTo>
                    <a:pt x="44460" y="1807575"/>
                    <a:pt x="0" y="1763115"/>
                    <a:pt x="0" y="1708270"/>
                  </a:cubicBezTo>
                  <a:lnTo>
                    <a:pt x="0" y="1350552"/>
                  </a:lnTo>
                  <a:cubicBezTo>
                    <a:pt x="0" y="1295707"/>
                    <a:pt x="44460" y="1251247"/>
                    <a:pt x="99305" y="1251247"/>
                  </a:cubicBezTo>
                  <a:lnTo>
                    <a:pt x="365499" y="1251247"/>
                  </a:lnTo>
                  <a:lnTo>
                    <a:pt x="419748" y="1245778"/>
                  </a:lnTo>
                  <a:cubicBezTo>
                    <a:pt x="542432" y="1220674"/>
                    <a:pt x="634719" y="1112124"/>
                    <a:pt x="634719" y="982018"/>
                  </a:cubicBezTo>
                  <a:lnTo>
                    <a:pt x="634719" y="981359"/>
                  </a:lnTo>
                  <a:lnTo>
                    <a:pt x="634719" y="898219"/>
                  </a:lnTo>
                  <a:lnTo>
                    <a:pt x="634719" y="196277"/>
                  </a:lnTo>
                  <a:cubicBezTo>
                    <a:pt x="634719" y="87876"/>
                    <a:pt x="722595" y="0"/>
                    <a:pt x="8309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22"/>
            <p:cNvSpPr txBox="1"/>
            <p:nvPr/>
          </p:nvSpPr>
          <p:spPr>
            <a:xfrm>
              <a:off x="5899225" y="4977357"/>
              <a:ext cx="781734" cy="492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7" name="组合 42"/>
            <p:cNvGrpSpPr/>
            <p:nvPr/>
          </p:nvGrpSpPr>
          <p:grpSpPr>
            <a:xfrm>
              <a:off x="5053221" y="3941026"/>
              <a:ext cx="574676" cy="465140"/>
              <a:chOff x="2177375" y="247894"/>
              <a:chExt cx="574676" cy="465140"/>
            </a:xfrm>
          </p:grpSpPr>
          <p:sp>
            <p:nvSpPr>
              <p:cNvPr id="44" name="Freeform 5"/>
              <p:cNvSpPr>
                <a:spLocks noEditPoints="1"/>
              </p:cNvSpPr>
              <p:nvPr/>
            </p:nvSpPr>
            <p:spPr bwMode="auto">
              <a:xfrm>
                <a:off x="2177375" y="247894"/>
                <a:ext cx="574676" cy="465140"/>
              </a:xfrm>
              <a:custGeom>
                <a:avLst/>
                <a:gdLst>
                  <a:gd name="T0" fmla="*/ 78 w 153"/>
                  <a:gd name="T1" fmla="*/ 0 h 124"/>
                  <a:gd name="T2" fmla="*/ 0 w 153"/>
                  <a:gd name="T3" fmla="*/ 68 h 124"/>
                  <a:gd name="T4" fmla="*/ 15 w 153"/>
                  <a:gd name="T5" fmla="*/ 68 h 124"/>
                  <a:gd name="T6" fmla="*/ 21 w 153"/>
                  <a:gd name="T7" fmla="*/ 64 h 124"/>
                  <a:gd name="T8" fmla="*/ 21 w 153"/>
                  <a:gd name="T9" fmla="*/ 121 h 124"/>
                  <a:gd name="T10" fmla="*/ 24 w 153"/>
                  <a:gd name="T11" fmla="*/ 124 h 124"/>
                  <a:gd name="T12" fmla="*/ 63 w 153"/>
                  <a:gd name="T13" fmla="*/ 124 h 124"/>
                  <a:gd name="T14" fmla="*/ 63 w 153"/>
                  <a:gd name="T15" fmla="*/ 92 h 124"/>
                  <a:gd name="T16" fmla="*/ 67 w 153"/>
                  <a:gd name="T17" fmla="*/ 87 h 124"/>
                  <a:gd name="T18" fmla="*/ 83 w 153"/>
                  <a:gd name="T19" fmla="*/ 87 h 124"/>
                  <a:gd name="T20" fmla="*/ 89 w 153"/>
                  <a:gd name="T21" fmla="*/ 92 h 124"/>
                  <a:gd name="T22" fmla="*/ 89 w 153"/>
                  <a:gd name="T23" fmla="*/ 124 h 124"/>
                  <a:gd name="T24" fmla="*/ 127 w 153"/>
                  <a:gd name="T25" fmla="*/ 124 h 124"/>
                  <a:gd name="T26" fmla="*/ 131 w 153"/>
                  <a:gd name="T27" fmla="*/ 120 h 124"/>
                  <a:gd name="T28" fmla="*/ 131 w 153"/>
                  <a:gd name="T29" fmla="*/ 63 h 124"/>
                  <a:gd name="T30" fmla="*/ 136 w 153"/>
                  <a:gd name="T31" fmla="*/ 68 h 124"/>
                  <a:gd name="T32" fmla="*/ 153 w 153"/>
                  <a:gd name="T33" fmla="*/ 68 h 124"/>
                  <a:gd name="T34" fmla="*/ 78 w 153"/>
                  <a:gd name="T35" fmla="*/ 0 h 124"/>
                  <a:gd name="T36" fmla="*/ 76 w 153"/>
                  <a:gd name="T37" fmla="*/ 75 h 124"/>
                  <a:gd name="T38" fmla="*/ 60 w 153"/>
                  <a:gd name="T39" fmla="*/ 59 h 124"/>
                  <a:gd name="T40" fmla="*/ 76 w 153"/>
                  <a:gd name="T41" fmla="*/ 42 h 124"/>
                  <a:gd name="T42" fmla="*/ 92 w 153"/>
                  <a:gd name="T43" fmla="*/ 59 h 124"/>
                  <a:gd name="T44" fmla="*/ 76 w 153"/>
                  <a:gd name="T45" fmla="*/ 7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3" h="124">
                    <a:moveTo>
                      <a:pt x="78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5" y="77"/>
                      <a:pt x="15" y="68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1" y="121"/>
                      <a:pt x="21" y="121"/>
                      <a:pt x="21" y="121"/>
                    </a:cubicBezTo>
                    <a:cubicBezTo>
                      <a:pt x="21" y="121"/>
                      <a:pt x="21" y="124"/>
                      <a:pt x="24" y="124"/>
                    </a:cubicBezTo>
                    <a:cubicBezTo>
                      <a:pt x="28" y="124"/>
                      <a:pt x="63" y="124"/>
                      <a:pt x="63" y="124"/>
                    </a:cubicBezTo>
                    <a:cubicBezTo>
                      <a:pt x="63" y="92"/>
                      <a:pt x="63" y="92"/>
                      <a:pt x="63" y="92"/>
                    </a:cubicBezTo>
                    <a:cubicBezTo>
                      <a:pt x="63" y="92"/>
                      <a:pt x="62" y="87"/>
                      <a:pt x="67" y="87"/>
                    </a:cubicBezTo>
                    <a:cubicBezTo>
                      <a:pt x="83" y="87"/>
                      <a:pt x="83" y="87"/>
                      <a:pt x="83" y="87"/>
                    </a:cubicBezTo>
                    <a:cubicBezTo>
                      <a:pt x="89" y="87"/>
                      <a:pt x="89" y="92"/>
                      <a:pt x="89" y="92"/>
                    </a:cubicBezTo>
                    <a:cubicBezTo>
                      <a:pt x="89" y="124"/>
                      <a:pt x="89" y="124"/>
                      <a:pt x="89" y="124"/>
                    </a:cubicBezTo>
                    <a:cubicBezTo>
                      <a:pt x="89" y="124"/>
                      <a:pt x="121" y="124"/>
                      <a:pt x="127" y="124"/>
                    </a:cubicBezTo>
                    <a:cubicBezTo>
                      <a:pt x="131" y="124"/>
                      <a:pt x="131" y="120"/>
                      <a:pt x="131" y="120"/>
                    </a:cubicBezTo>
                    <a:cubicBezTo>
                      <a:pt x="131" y="63"/>
                      <a:pt x="131" y="63"/>
                      <a:pt x="131" y="63"/>
                    </a:cubicBezTo>
                    <a:cubicBezTo>
                      <a:pt x="136" y="68"/>
                      <a:pt x="136" y="68"/>
                      <a:pt x="136" y="68"/>
                    </a:cubicBezTo>
                    <a:cubicBezTo>
                      <a:pt x="149" y="77"/>
                      <a:pt x="153" y="68"/>
                      <a:pt x="153" y="68"/>
                    </a:cubicBezTo>
                    <a:lnTo>
                      <a:pt x="78" y="0"/>
                    </a:lnTo>
                    <a:close/>
                    <a:moveTo>
                      <a:pt x="76" y="75"/>
                    </a:moveTo>
                    <a:cubicBezTo>
                      <a:pt x="67" y="75"/>
                      <a:pt x="60" y="68"/>
                      <a:pt x="60" y="59"/>
                    </a:cubicBezTo>
                    <a:cubicBezTo>
                      <a:pt x="60" y="50"/>
                      <a:pt x="67" y="42"/>
                      <a:pt x="76" y="42"/>
                    </a:cubicBezTo>
                    <a:cubicBezTo>
                      <a:pt x="85" y="42"/>
                      <a:pt x="92" y="50"/>
                      <a:pt x="92" y="59"/>
                    </a:cubicBezTo>
                    <a:cubicBezTo>
                      <a:pt x="92" y="68"/>
                      <a:pt x="85" y="75"/>
                      <a:pt x="76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6"/>
              <p:cNvSpPr/>
              <p:nvPr/>
            </p:nvSpPr>
            <p:spPr bwMode="auto">
              <a:xfrm>
                <a:off x="2628226" y="303457"/>
                <a:ext cx="55563" cy="115888"/>
              </a:xfrm>
              <a:custGeom>
                <a:avLst/>
                <a:gdLst>
                  <a:gd name="T0" fmla="*/ 35 w 35"/>
                  <a:gd name="T1" fmla="*/ 73 h 73"/>
                  <a:gd name="T2" fmla="*/ 35 w 35"/>
                  <a:gd name="T3" fmla="*/ 0 h 73"/>
                  <a:gd name="T4" fmla="*/ 0 w 35"/>
                  <a:gd name="T5" fmla="*/ 0 h 73"/>
                  <a:gd name="T6" fmla="*/ 0 w 35"/>
                  <a:gd name="T7" fmla="*/ 42 h 73"/>
                  <a:gd name="T8" fmla="*/ 35 w 35"/>
                  <a:gd name="T9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73">
                    <a:moveTo>
                      <a:pt x="35" y="73"/>
                    </a:moveTo>
                    <a:lnTo>
                      <a:pt x="35" y="0"/>
                    </a:lnTo>
                    <a:lnTo>
                      <a:pt x="0" y="0"/>
                    </a:lnTo>
                    <a:lnTo>
                      <a:pt x="0" y="42"/>
                    </a:lnTo>
                    <a:lnTo>
                      <a:pt x="35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Oval 7"/>
              <p:cNvSpPr>
                <a:spLocks noChangeArrowheads="1"/>
              </p:cNvSpPr>
              <p:nvPr/>
            </p:nvSpPr>
            <p:spPr bwMode="auto">
              <a:xfrm>
                <a:off x="2432963" y="438395"/>
                <a:ext cx="60325" cy="603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46"/>
          <p:cNvGrpSpPr/>
          <p:nvPr/>
        </p:nvGrpSpPr>
        <p:grpSpPr>
          <a:xfrm>
            <a:off x="4526446" y="2349695"/>
            <a:ext cx="1439213" cy="1359266"/>
            <a:chOff x="6035259" y="2990425"/>
            <a:chExt cx="1918951" cy="1812355"/>
          </a:xfrm>
        </p:grpSpPr>
        <p:sp>
          <p:nvSpPr>
            <p:cNvPr id="48" name="任意多边形 47"/>
            <p:cNvSpPr/>
            <p:nvPr/>
          </p:nvSpPr>
          <p:spPr>
            <a:xfrm rot="16200000" flipH="1">
              <a:off x="6032869" y="2992815"/>
              <a:ext cx="1812355" cy="1807575"/>
            </a:xfrm>
            <a:custGeom>
              <a:avLst/>
              <a:gdLst>
                <a:gd name="connsiteX0" fmla="*/ 830996 w 1812355"/>
                <a:gd name="connsiteY0" fmla="*/ 0 h 1807575"/>
                <a:gd name="connsiteX1" fmla="*/ 1616078 w 1812355"/>
                <a:gd name="connsiteY1" fmla="*/ 0 h 1807575"/>
                <a:gd name="connsiteX2" fmla="*/ 1812355 w 1812355"/>
                <a:gd name="connsiteY2" fmla="*/ 196277 h 1807575"/>
                <a:gd name="connsiteX3" fmla="*/ 1812355 w 1812355"/>
                <a:gd name="connsiteY3" fmla="*/ 981359 h 1807575"/>
                <a:gd name="connsiteX4" fmla="*/ 1616078 w 1812355"/>
                <a:gd name="connsiteY4" fmla="*/ 1177636 h 1807575"/>
                <a:gd name="connsiteX5" fmla="*/ 1021925 w 1812355"/>
                <a:gd name="connsiteY5" fmla="*/ 1177636 h 1807575"/>
                <a:gd name="connsiteX6" fmla="*/ 1021926 w 1812355"/>
                <a:gd name="connsiteY6" fmla="*/ 1177637 h 1807575"/>
                <a:gd name="connsiteX7" fmla="*/ 861844 w 1812355"/>
                <a:gd name="connsiteY7" fmla="*/ 1177637 h 1807575"/>
                <a:gd name="connsiteX8" fmla="*/ 562535 w 1812355"/>
                <a:gd name="connsiteY8" fmla="*/ 1421581 h 1807575"/>
                <a:gd name="connsiteX9" fmla="*/ 558240 w 1812355"/>
                <a:gd name="connsiteY9" fmla="*/ 1464194 h 1807575"/>
                <a:gd name="connsiteX10" fmla="*/ 556328 w 1812355"/>
                <a:gd name="connsiteY10" fmla="*/ 1462814 h 1807575"/>
                <a:gd name="connsiteX11" fmla="*/ 556328 w 1812355"/>
                <a:gd name="connsiteY11" fmla="*/ 1708270 h 1807575"/>
                <a:gd name="connsiteX12" fmla="*/ 457023 w 1812355"/>
                <a:gd name="connsiteY12" fmla="*/ 1807575 h 1807575"/>
                <a:gd name="connsiteX13" fmla="*/ 99305 w 1812355"/>
                <a:gd name="connsiteY13" fmla="*/ 1807575 h 1807575"/>
                <a:gd name="connsiteX14" fmla="*/ 0 w 1812355"/>
                <a:gd name="connsiteY14" fmla="*/ 1708270 h 1807575"/>
                <a:gd name="connsiteX15" fmla="*/ 0 w 1812355"/>
                <a:gd name="connsiteY15" fmla="*/ 1350552 h 1807575"/>
                <a:gd name="connsiteX16" fmla="*/ 99305 w 1812355"/>
                <a:gd name="connsiteY16" fmla="*/ 1251247 h 1807575"/>
                <a:gd name="connsiteX17" fmla="*/ 365499 w 1812355"/>
                <a:gd name="connsiteY17" fmla="*/ 1251247 h 1807575"/>
                <a:gd name="connsiteX18" fmla="*/ 419748 w 1812355"/>
                <a:gd name="connsiteY18" fmla="*/ 1245778 h 1807575"/>
                <a:gd name="connsiteX19" fmla="*/ 634719 w 1812355"/>
                <a:gd name="connsiteY19" fmla="*/ 982018 h 1807575"/>
                <a:gd name="connsiteX20" fmla="*/ 634719 w 1812355"/>
                <a:gd name="connsiteY20" fmla="*/ 981359 h 1807575"/>
                <a:gd name="connsiteX21" fmla="*/ 634719 w 1812355"/>
                <a:gd name="connsiteY21" fmla="*/ 898219 h 1807575"/>
                <a:gd name="connsiteX22" fmla="*/ 634719 w 1812355"/>
                <a:gd name="connsiteY22" fmla="*/ 196277 h 1807575"/>
                <a:gd name="connsiteX23" fmla="*/ 830996 w 1812355"/>
                <a:gd name="connsiteY23" fmla="*/ 0 h 180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12355" h="1807575">
                  <a:moveTo>
                    <a:pt x="830996" y="0"/>
                  </a:moveTo>
                  <a:lnTo>
                    <a:pt x="1616078" y="0"/>
                  </a:lnTo>
                  <a:cubicBezTo>
                    <a:pt x="1724479" y="0"/>
                    <a:pt x="1812355" y="87876"/>
                    <a:pt x="1812355" y="196277"/>
                  </a:cubicBezTo>
                  <a:lnTo>
                    <a:pt x="1812355" y="981359"/>
                  </a:lnTo>
                  <a:cubicBezTo>
                    <a:pt x="1812355" y="1089760"/>
                    <a:pt x="1724479" y="1177636"/>
                    <a:pt x="1616078" y="1177636"/>
                  </a:cubicBezTo>
                  <a:lnTo>
                    <a:pt x="1021925" y="1177636"/>
                  </a:lnTo>
                  <a:lnTo>
                    <a:pt x="1021926" y="1177637"/>
                  </a:lnTo>
                  <a:lnTo>
                    <a:pt x="861844" y="1177637"/>
                  </a:lnTo>
                  <a:cubicBezTo>
                    <a:pt x="714204" y="1177637"/>
                    <a:pt x="591023" y="1282362"/>
                    <a:pt x="562535" y="1421581"/>
                  </a:cubicBezTo>
                  <a:lnTo>
                    <a:pt x="558240" y="1464194"/>
                  </a:lnTo>
                  <a:lnTo>
                    <a:pt x="556328" y="1462814"/>
                  </a:lnTo>
                  <a:lnTo>
                    <a:pt x="556328" y="1708270"/>
                  </a:lnTo>
                  <a:cubicBezTo>
                    <a:pt x="556328" y="1763115"/>
                    <a:pt x="511868" y="1807575"/>
                    <a:pt x="457023" y="1807575"/>
                  </a:cubicBezTo>
                  <a:lnTo>
                    <a:pt x="99305" y="1807575"/>
                  </a:lnTo>
                  <a:cubicBezTo>
                    <a:pt x="44460" y="1807575"/>
                    <a:pt x="0" y="1763115"/>
                    <a:pt x="0" y="1708270"/>
                  </a:cubicBezTo>
                  <a:lnTo>
                    <a:pt x="0" y="1350552"/>
                  </a:lnTo>
                  <a:cubicBezTo>
                    <a:pt x="0" y="1295707"/>
                    <a:pt x="44460" y="1251247"/>
                    <a:pt x="99305" y="1251247"/>
                  </a:cubicBezTo>
                  <a:lnTo>
                    <a:pt x="365499" y="1251247"/>
                  </a:lnTo>
                  <a:lnTo>
                    <a:pt x="419748" y="1245778"/>
                  </a:lnTo>
                  <a:cubicBezTo>
                    <a:pt x="542432" y="1220674"/>
                    <a:pt x="634719" y="1112124"/>
                    <a:pt x="634719" y="982018"/>
                  </a:cubicBezTo>
                  <a:lnTo>
                    <a:pt x="634719" y="981359"/>
                  </a:lnTo>
                  <a:lnTo>
                    <a:pt x="634719" y="898219"/>
                  </a:lnTo>
                  <a:lnTo>
                    <a:pt x="634719" y="196277"/>
                  </a:lnTo>
                  <a:cubicBezTo>
                    <a:pt x="634719" y="87876"/>
                    <a:pt x="722595" y="0"/>
                    <a:pt x="8309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18"/>
            <p:cNvSpPr txBox="1"/>
            <p:nvPr/>
          </p:nvSpPr>
          <p:spPr>
            <a:xfrm>
              <a:off x="7172475" y="3064212"/>
              <a:ext cx="781735" cy="492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9" name="组合 49"/>
            <p:cNvGrpSpPr/>
            <p:nvPr/>
          </p:nvGrpSpPr>
          <p:grpSpPr>
            <a:xfrm>
              <a:off x="6434265" y="3961773"/>
              <a:ext cx="353333" cy="460157"/>
              <a:chOff x="2966364" y="3551501"/>
              <a:chExt cx="409575" cy="533403"/>
            </a:xfrm>
          </p:grpSpPr>
          <p:sp>
            <p:nvSpPr>
              <p:cNvPr id="51" name="Freeform 128"/>
              <p:cNvSpPr>
                <a:spLocks noEditPoints="1"/>
              </p:cNvSpPr>
              <p:nvPr/>
            </p:nvSpPr>
            <p:spPr bwMode="auto">
              <a:xfrm>
                <a:off x="2966364" y="3551501"/>
                <a:ext cx="409575" cy="533403"/>
              </a:xfrm>
              <a:custGeom>
                <a:avLst/>
                <a:gdLst>
                  <a:gd name="T0" fmla="*/ 104 w 109"/>
                  <a:gd name="T1" fmla="*/ 68 h 142"/>
                  <a:gd name="T2" fmla="*/ 96 w 109"/>
                  <a:gd name="T3" fmla="*/ 68 h 142"/>
                  <a:gd name="T4" fmla="*/ 96 w 109"/>
                  <a:gd name="T5" fmla="*/ 44 h 142"/>
                  <a:gd name="T6" fmla="*/ 84 w 109"/>
                  <a:gd name="T7" fmla="*/ 13 h 142"/>
                  <a:gd name="T8" fmla="*/ 55 w 109"/>
                  <a:gd name="T9" fmla="*/ 0 h 142"/>
                  <a:gd name="T10" fmla="*/ 25 w 109"/>
                  <a:gd name="T11" fmla="*/ 13 h 142"/>
                  <a:gd name="T12" fmla="*/ 13 w 109"/>
                  <a:gd name="T13" fmla="*/ 44 h 142"/>
                  <a:gd name="T14" fmla="*/ 13 w 109"/>
                  <a:gd name="T15" fmla="*/ 68 h 142"/>
                  <a:gd name="T16" fmla="*/ 6 w 109"/>
                  <a:gd name="T17" fmla="*/ 68 h 142"/>
                  <a:gd name="T18" fmla="*/ 0 w 109"/>
                  <a:gd name="T19" fmla="*/ 73 h 142"/>
                  <a:gd name="T20" fmla="*/ 0 w 109"/>
                  <a:gd name="T21" fmla="*/ 137 h 142"/>
                  <a:gd name="T22" fmla="*/ 6 w 109"/>
                  <a:gd name="T23" fmla="*/ 142 h 142"/>
                  <a:gd name="T24" fmla="*/ 104 w 109"/>
                  <a:gd name="T25" fmla="*/ 142 h 142"/>
                  <a:gd name="T26" fmla="*/ 109 w 109"/>
                  <a:gd name="T27" fmla="*/ 137 h 142"/>
                  <a:gd name="T28" fmla="*/ 109 w 109"/>
                  <a:gd name="T29" fmla="*/ 73 h 142"/>
                  <a:gd name="T30" fmla="*/ 104 w 109"/>
                  <a:gd name="T31" fmla="*/ 68 h 142"/>
                  <a:gd name="T32" fmla="*/ 66 w 109"/>
                  <a:gd name="T33" fmla="*/ 124 h 142"/>
                  <a:gd name="T34" fmla="*/ 55 w 109"/>
                  <a:gd name="T35" fmla="*/ 136 h 142"/>
                  <a:gd name="T36" fmla="*/ 43 w 109"/>
                  <a:gd name="T37" fmla="*/ 124 h 142"/>
                  <a:gd name="T38" fmla="*/ 43 w 109"/>
                  <a:gd name="T39" fmla="*/ 103 h 142"/>
                  <a:gd name="T40" fmla="*/ 55 w 109"/>
                  <a:gd name="T41" fmla="*/ 91 h 142"/>
                  <a:gd name="T42" fmla="*/ 66 w 109"/>
                  <a:gd name="T43" fmla="*/ 103 h 142"/>
                  <a:gd name="T44" fmla="*/ 66 w 109"/>
                  <a:gd name="T45" fmla="*/ 124 h 142"/>
                  <a:gd name="T46" fmla="*/ 77 w 109"/>
                  <a:gd name="T47" fmla="*/ 68 h 142"/>
                  <a:gd name="T48" fmla="*/ 33 w 109"/>
                  <a:gd name="T49" fmla="*/ 68 h 142"/>
                  <a:gd name="T50" fmla="*/ 33 w 109"/>
                  <a:gd name="T51" fmla="*/ 44 h 142"/>
                  <a:gd name="T52" fmla="*/ 39 w 109"/>
                  <a:gd name="T53" fmla="*/ 27 h 142"/>
                  <a:gd name="T54" fmla="*/ 55 w 109"/>
                  <a:gd name="T55" fmla="*/ 20 h 142"/>
                  <a:gd name="T56" fmla="*/ 70 w 109"/>
                  <a:gd name="T57" fmla="*/ 27 h 142"/>
                  <a:gd name="T58" fmla="*/ 77 w 109"/>
                  <a:gd name="T59" fmla="*/ 44 h 142"/>
                  <a:gd name="T60" fmla="*/ 77 w 109"/>
                  <a:gd name="T61" fmla="*/ 6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9" h="142">
                    <a:moveTo>
                      <a:pt x="104" y="68"/>
                    </a:move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44"/>
                      <a:pt x="96" y="44"/>
                      <a:pt x="96" y="44"/>
                    </a:cubicBezTo>
                    <a:cubicBezTo>
                      <a:pt x="96" y="32"/>
                      <a:pt x="92" y="21"/>
                      <a:pt x="84" y="13"/>
                    </a:cubicBezTo>
                    <a:cubicBezTo>
                      <a:pt x="77" y="5"/>
                      <a:pt x="66" y="0"/>
                      <a:pt x="55" y="0"/>
                    </a:cubicBezTo>
                    <a:cubicBezTo>
                      <a:pt x="43" y="0"/>
                      <a:pt x="32" y="5"/>
                      <a:pt x="25" y="13"/>
                    </a:cubicBezTo>
                    <a:cubicBezTo>
                      <a:pt x="17" y="21"/>
                      <a:pt x="13" y="32"/>
                      <a:pt x="13" y="44"/>
                    </a:cubicBezTo>
                    <a:cubicBezTo>
                      <a:pt x="13" y="68"/>
                      <a:pt x="13" y="68"/>
                      <a:pt x="13" y="68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3" y="68"/>
                      <a:pt x="0" y="71"/>
                      <a:pt x="0" y="7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0"/>
                      <a:pt x="3" y="142"/>
                      <a:pt x="6" y="142"/>
                    </a:cubicBezTo>
                    <a:cubicBezTo>
                      <a:pt x="104" y="142"/>
                      <a:pt x="104" y="142"/>
                      <a:pt x="104" y="142"/>
                    </a:cubicBezTo>
                    <a:cubicBezTo>
                      <a:pt x="107" y="142"/>
                      <a:pt x="109" y="140"/>
                      <a:pt x="109" y="137"/>
                    </a:cubicBezTo>
                    <a:cubicBezTo>
                      <a:pt x="109" y="73"/>
                      <a:pt x="109" y="73"/>
                      <a:pt x="109" y="73"/>
                    </a:cubicBezTo>
                    <a:cubicBezTo>
                      <a:pt x="109" y="71"/>
                      <a:pt x="107" y="68"/>
                      <a:pt x="104" y="68"/>
                    </a:cubicBezTo>
                    <a:close/>
                    <a:moveTo>
                      <a:pt x="66" y="124"/>
                    </a:moveTo>
                    <a:cubicBezTo>
                      <a:pt x="66" y="131"/>
                      <a:pt x="61" y="136"/>
                      <a:pt x="55" y="136"/>
                    </a:cubicBezTo>
                    <a:cubicBezTo>
                      <a:pt x="48" y="136"/>
                      <a:pt x="43" y="131"/>
                      <a:pt x="43" y="124"/>
                    </a:cubicBezTo>
                    <a:cubicBezTo>
                      <a:pt x="43" y="103"/>
                      <a:pt x="43" y="103"/>
                      <a:pt x="43" y="103"/>
                    </a:cubicBezTo>
                    <a:cubicBezTo>
                      <a:pt x="43" y="96"/>
                      <a:pt x="48" y="91"/>
                      <a:pt x="55" y="91"/>
                    </a:cubicBezTo>
                    <a:cubicBezTo>
                      <a:pt x="61" y="91"/>
                      <a:pt x="66" y="96"/>
                      <a:pt x="66" y="103"/>
                    </a:cubicBezTo>
                    <a:lnTo>
                      <a:pt x="66" y="124"/>
                    </a:lnTo>
                    <a:close/>
                    <a:moveTo>
                      <a:pt x="77" y="68"/>
                    </a:moveTo>
                    <a:cubicBezTo>
                      <a:pt x="33" y="68"/>
                      <a:pt x="33" y="68"/>
                      <a:pt x="33" y="68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3" y="37"/>
                      <a:pt x="35" y="31"/>
                      <a:pt x="39" y="27"/>
                    </a:cubicBezTo>
                    <a:cubicBezTo>
                      <a:pt x="43" y="23"/>
                      <a:pt x="49" y="20"/>
                      <a:pt x="55" y="20"/>
                    </a:cubicBezTo>
                    <a:cubicBezTo>
                      <a:pt x="60" y="20"/>
                      <a:pt x="66" y="23"/>
                      <a:pt x="70" y="27"/>
                    </a:cubicBezTo>
                    <a:cubicBezTo>
                      <a:pt x="74" y="31"/>
                      <a:pt x="77" y="37"/>
                      <a:pt x="77" y="44"/>
                    </a:cubicBezTo>
                    <a:lnTo>
                      <a:pt x="77" y="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29"/>
              <p:cNvSpPr/>
              <p:nvPr/>
            </p:nvSpPr>
            <p:spPr bwMode="auto">
              <a:xfrm>
                <a:off x="3145751" y="3915041"/>
                <a:ext cx="49213" cy="120651"/>
              </a:xfrm>
              <a:custGeom>
                <a:avLst/>
                <a:gdLst>
                  <a:gd name="T0" fmla="*/ 7 w 13"/>
                  <a:gd name="T1" fmla="*/ 0 h 32"/>
                  <a:gd name="T2" fmla="*/ 0 w 13"/>
                  <a:gd name="T3" fmla="*/ 7 h 32"/>
                  <a:gd name="T4" fmla="*/ 0 w 13"/>
                  <a:gd name="T5" fmla="*/ 25 h 32"/>
                  <a:gd name="T6" fmla="*/ 7 w 13"/>
                  <a:gd name="T7" fmla="*/ 32 h 32"/>
                  <a:gd name="T8" fmla="*/ 13 w 13"/>
                  <a:gd name="T9" fmla="*/ 25 h 32"/>
                  <a:gd name="T10" fmla="*/ 13 w 13"/>
                  <a:gd name="T11" fmla="*/ 7 h 32"/>
                  <a:gd name="T12" fmla="*/ 7 w 13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32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9"/>
                      <a:pt x="3" y="32"/>
                      <a:pt x="7" y="32"/>
                    </a:cubicBezTo>
                    <a:cubicBezTo>
                      <a:pt x="10" y="32"/>
                      <a:pt x="13" y="29"/>
                      <a:pt x="13" y="2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3"/>
                      <a:pt x="10" y="0"/>
                      <a:pt x="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实现核心业务故障时连续性</a:t>
            </a:r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k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26" name="TextBox 48"/>
          <p:cNvSpPr txBox="1"/>
          <p:nvPr/>
        </p:nvSpPr>
        <p:spPr>
          <a:xfrm>
            <a:off x="4269309" y="2024662"/>
            <a:ext cx="2816312" cy="476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提高研发效率</a:t>
            </a:r>
            <a:endParaRPr lang="zh-CN" altLang="en-US" sz="3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2497324" y="1571912"/>
            <a:ext cx="1561914" cy="1575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800" cap="all" spc="213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03</a:t>
            </a:r>
            <a:endParaRPr lang="zh-CN" altLang="en-US" sz="9800" cap="all" spc="213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组织架构演进</a:t>
            </a:r>
            <a:endParaRPr lang="zh-CN" altLang="en-US"/>
          </a:p>
        </p:txBody>
      </p:sp>
      <p:pic>
        <p:nvPicPr>
          <p:cNvPr id="4" name="图片 3" descr="组织架构演进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580" y="700405"/>
            <a:ext cx="6955155" cy="45523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1700" y="1091565"/>
            <a:ext cx="110236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00"/>
              <a:t>2019.3.15</a:t>
            </a:r>
            <a:endParaRPr lang="zh-CN" altLang="en-US" sz="1300"/>
          </a:p>
        </p:txBody>
      </p:sp>
      <p:sp>
        <p:nvSpPr>
          <p:cNvPr id="6" name="文本框 5"/>
          <p:cNvSpPr txBox="1"/>
          <p:nvPr/>
        </p:nvSpPr>
        <p:spPr>
          <a:xfrm>
            <a:off x="2700655" y="1091565"/>
            <a:ext cx="110236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00"/>
              <a:t>2019.4.24</a:t>
            </a:r>
            <a:endParaRPr lang="zh-CN" altLang="en-US" sz="1300"/>
          </a:p>
        </p:txBody>
      </p:sp>
      <p:sp>
        <p:nvSpPr>
          <p:cNvPr id="7" name="文本框 6"/>
          <p:cNvSpPr txBox="1"/>
          <p:nvPr/>
        </p:nvSpPr>
        <p:spPr>
          <a:xfrm>
            <a:off x="4403725" y="1091565"/>
            <a:ext cx="110236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00"/>
              <a:t>2019.7.3</a:t>
            </a:r>
            <a:endParaRPr lang="zh-CN" altLang="en-US" sz="130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团队成长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2790" y="1289685"/>
            <a:ext cx="52793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团队成员能力成长迅速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执行力加强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责任意识培养</a:t>
            </a:r>
            <a:r>
              <a:rPr lang="en-US" altLang="zh-CN"/>
              <a:t>: owner</a:t>
            </a:r>
            <a:r>
              <a:rPr lang="zh-CN" altLang="en-US"/>
              <a:t>心态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技术</a:t>
            </a:r>
            <a:r>
              <a:rPr lang="en-US" altLang="zh-CN"/>
              <a:t>BP</a:t>
            </a:r>
            <a:r>
              <a:rPr lang="zh-CN" altLang="en-US"/>
              <a:t>制度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核心员工预期管理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66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1905"/>
            <a:ext cx="9144000" cy="5148262"/>
          </a:xfrm>
          <a:prstGeom prst="rect">
            <a:avLst/>
          </a:prstGeom>
          <a:noFill/>
        </p:spPr>
      </p:pic>
      <p:sp>
        <p:nvSpPr>
          <p:cNvPr id="17" name="圆角矩形 16"/>
          <p:cNvSpPr/>
          <p:nvPr/>
        </p:nvSpPr>
        <p:spPr>
          <a:xfrm>
            <a:off x="4515452" y="1669965"/>
            <a:ext cx="776951" cy="45141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6" name="圆角矩形 95"/>
          <p:cNvSpPr/>
          <p:nvPr/>
        </p:nvSpPr>
        <p:spPr>
          <a:xfrm>
            <a:off x="4515452" y="2284147"/>
            <a:ext cx="776951" cy="45141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100" b="1" dirty="0"/>
          </a:p>
        </p:txBody>
      </p:sp>
      <p:sp>
        <p:nvSpPr>
          <p:cNvPr id="101" name="圆角矩形 100"/>
          <p:cNvSpPr/>
          <p:nvPr/>
        </p:nvSpPr>
        <p:spPr>
          <a:xfrm>
            <a:off x="4515452" y="2898328"/>
            <a:ext cx="776951" cy="45141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02" name="圆角矩形 101"/>
          <p:cNvSpPr/>
          <p:nvPr/>
        </p:nvSpPr>
        <p:spPr>
          <a:xfrm>
            <a:off x="4515452" y="3512510"/>
            <a:ext cx="776951" cy="45141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80"/>
          <p:cNvSpPr/>
          <p:nvPr/>
        </p:nvSpPr>
        <p:spPr bwMode="auto">
          <a:xfrm>
            <a:off x="4499992" y="1632284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1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椭圆 80"/>
          <p:cNvSpPr/>
          <p:nvPr/>
        </p:nvSpPr>
        <p:spPr bwMode="auto">
          <a:xfrm>
            <a:off x="4499992" y="2249844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1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椭圆 80"/>
          <p:cNvSpPr/>
          <p:nvPr/>
        </p:nvSpPr>
        <p:spPr bwMode="auto">
          <a:xfrm>
            <a:off x="4499992" y="2864026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1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椭圆 80"/>
          <p:cNvSpPr/>
          <p:nvPr/>
        </p:nvSpPr>
        <p:spPr bwMode="auto">
          <a:xfrm>
            <a:off x="4499992" y="3491894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1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39"/>
          <p:cNvSpPr>
            <a:spLocks noChangeArrowheads="1"/>
          </p:cNvSpPr>
          <p:nvPr/>
        </p:nvSpPr>
        <p:spPr bwMode="auto">
          <a:xfrm>
            <a:off x="5649764" y="1640344"/>
            <a:ext cx="2594644" cy="48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565"/>
              </a:spcBef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强化技术中台能力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22" name="矩形 39"/>
          <p:cNvSpPr>
            <a:spLocks noChangeArrowheads="1"/>
          </p:cNvSpPr>
          <p:nvPr/>
        </p:nvSpPr>
        <p:spPr bwMode="auto">
          <a:xfrm>
            <a:off x="5649764" y="2263502"/>
            <a:ext cx="2594644" cy="48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565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提高系统可用性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23" name="矩形 39"/>
          <p:cNvSpPr>
            <a:spLocks noChangeArrowheads="1"/>
          </p:cNvSpPr>
          <p:nvPr/>
        </p:nvSpPr>
        <p:spPr bwMode="auto">
          <a:xfrm>
            <a:off x="5649764" y="2878480"/>
            <a:ext cx="2594644" cy="48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565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提高研发效率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24" name="矩形 39"/>
          <p:cNvSpPr>
            <a:spLocks noChangeArrowheads="1"/>
          </p:cNvSpPr>
          <p:nvPr/>
        </p:nvSpPr>
        <p:spPr bwMode="auto">
          <a:xfrm>
            <a:off x="5649764" y="3498543"/>
            <a:ext cx="2594644" cy="48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565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工作感悟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9" name="MH_Others_1"/>
          <p:cNvSpPr txBox="1"/>
          <p:nvPr>
            <p:custDataLst>
              <p:tags r:id="rId2"/>
            </p:custDataLst>
          </p:nvPr>
        </p:nvSpPr>
        <p:spPr>
          <a:xfrm>
            <a:off x="2627784" y="2211710"/>
            <a:ext cx="1141603" cy="6154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目录</a:t>
            </a:r>
            <a:endParaRPr lang="zh-CN" altLang="en-US" sz="4000" b="1" dirty="0">
              <a:solidFill>
                <a:schemeClr val="accent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0" name="MH_Others_2"/>
          <p:cNvSpPr txBox="1"/>
          <p:nvPr>
            <p:custDataLst>
              <p:tags r:id="rId3"/>
            </p:custDataLst>
          </p:nvPr>
        </p:nvSpPr>
        <p:spPr>
          <a:xfrm>
            <a:off x="2195736" y="2840037"/>
            <a:ext cx="1872208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000" dirty="0">
                <a:solidFill>
                  <a:schemeClr val="accent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CONTENTS</a:t>
            </a:r>
            <a:endParaRPr lang="zh-CN" altLang="en-US" sz="2000" dirty="0">
              <a:solidFill>
                <a:schemeClr val="accent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515452" y="4127825"/>
            <a:ext cx="776951" cy="45141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3" name="矩形 39"/>
          <p:cNvSpPr>
            <a:spLocks noChangeArrowheads="1"/>
          </p:cNvSpPr>
          <p:nvPr/>
        </p:nvSpPr>
        <p:spPr bwMode="auto">
          <a:xfrm>
            <a:off x="5649764" y="4113858"/>
            <a:ext cx="2594644" cy="48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565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规划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初步容器化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0045" y="1217295"/>
            <a:ext cx="74523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/>
              <a:t>游戏项目各环境全量接入了容器</a:t>
            </a:r>
            <a:endParaRPr lang="zh-CN" altLang="en-US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/>
              <a:t>中台项目开发环境和测试环境全量上线</a:t>
            </a:r>
            <a:endParaRPr lang="zh-CN" altLang="en-US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/>
              <a:t>线上至少4个服务接入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 bwMode="auto">
          <a:xfrm>
            <a:off x="6421133" y="1984375"/>
            <a:ext cx="2131896" cy="548958"/>
            <a:chOff x="6597339" y="1985092"/>
            <a:chExt cx="2133080" cy="548497"/>
          </a:xfrm>
        </p:grpSpPr>
        <p:grpSp>
          <p:nvGrpSpPr>
            <p:cNvPr id="4" name="Group 84"/>
            <p:cNvGrpSpPr>
              <a:grpSpLocks noChangeAspect="1"/>
            </p:cNvGrpSpPr>
            <p:nvPr/>
          </p:nvGrpSpPr>
          <p:grpSpPr>
            <a:xfrm>
              <a:off x="6597339" y="1985092"/>
              <a:ext cx="432000" cy="432000"/>
              <a:chOff x="7275513" y="5302250"/>
              <a:chExt cx="1012825" cy="1012825"/>
            </a:xfrm>
            <a:solidFill>
              <a:schemeClr val="accent1"/>
            </a:solidFill>
          </p:grpSpPr>
          <p:sp>
            <p:nvSpPr>
              <p:cNvPr id="7" name="Freeform 34"/>
              <p:cNvSpPr/>
              <p:nvPr/>
            </p:nvSpPr>
            <p:spPr bwMode="auto">
              <a:xfrm>
                <a:off x="7467601" y="5521325"/>
                <a:ext cx="608013" cy="606425"/>
              </a:xfrm>
              <a:custGeom>
                <a:avLst/>
                <a:gdLst>
                  <a:gd name="T0" fmla="*/ 189 w 211"/>
                  <a:gd name="T1" fmla="*/ 85 h 211"/>
                  <a:gd name="T2" fmla="*/ 187 w 211"/>
                  <a:gd name="T3" fmla="*/ 64 h 211"/>
                  <a:gd name="T4" fmla="*/ 192 w 211"/>
                  <a:gd name="T5" fmla="*/ 41 h 211"/>
                  <a:gd name="T6" fmla="*/ 179 w 211"/>
                  <a:gd name="T7" fmla="*/ 31 h 211"/>
                  <a:gd name="T8" fmla="*/ 170 w 211"/>
                  <a:gd name="T9" fmla="*/ 36 h 211"/>
                  <a:gd name="T10" fmla="*/ 164 w 211"/>
                  <a:gd name="T11" fmla="*/ 34 h 211"/>
                  <a:gd name="T12" fmla="*/ 155 w 211"/>
                  <a:gd name="T13" fmla="*/ 26 h 211"/>
                  <a:gd name="T14" fmla="*/ 148 w 211"/>
                  <a:gd name="T15" fmla="*/ 20 h 211"/>
                  <a:gd name="T16" fmla="*/ 149 w 211"/>
                  <a:gd name="T17" fmla="*/ 11 h 211"/>
                  <a:gd name="T18" fmla="*/ 125 w 211"/>
                  <a:gd name="T19" fmla="*/ 5 h 211"/>
                  <a:gd name="T20" fmla="*/ 106 w 211"/>
                  <a:gd name="T21" fmla="*/ 1 h 211"/>
                  <a:gd name="T22" fmla="*/ 89 w 211"/>
                  <a:gd name="T23" fmla="*/ 2 h 211"/>
                  <a:gd name="T24" fmla="*/ 88 w 211"/>
                  <a:gd name="T25" fmla="*/ 7 h 211"/>
                  <a:gd name="T26" fmla="*/ 99 w 211"/>
                  <a:gd name="T27" fmla="*/ 3 h 211"/>
                  <a:gd name="T28" fmla="*/ 101 w 211"/>
                  <a:gd name="T29" fmla="*/ 13 h 211"/>
                  <a:gd name="T30" fmla="*/ 83 w 211"/>
                  <a:gd name="T31" fmla="*/ 23 h 211"/>
                  <a:gd name="T32" fmla="*/ 87 w 211"/>
                  <a:gd name="T33" fmla="*/ 31 h 211"/>
                  <a:gd name="T34" fmla="*/ 96 w 211"/>
                  <a:gd name="T35" fmla="*/ 25 h 211"/>
                  <a:gd name="T36" fmla="*/ 108 w 211"/>
                  <a:gd name="T37" fmla="*/ 30 h 211"/>
                  <a:gd name="T38" fmla="*/ 118 w 211"/>
                  <a:gd name="T39" fmla="*/ 29 h 211"/>
                  <a:gd name="T40" fmla="*/ 130 w 211"/>
                  <a:gd name="T41" fmla="*/ 32 h 211"/>
                  <a:gd name="T42" fmla="*/ 128 w 211"/>
                  <a:gd name="T43" fmla="*/ 37 h 211"/>
                  <a:gd name="T44" fmla="*/ 116 w 211"/>
                  <a:gd name="T45" fmla="*/ 43 h 211"/>
                  <a:gd name="T46" fmla="*/ 117 w 211"/>
                  <a:gd name="T47" fmla="*/ 50 h 211"/>
                  <a:gd name="T48" fmla="*/ 113 w 211"/>
                  <a:gd name="T49" fmla="*/ 58 h 211"/>
                  <a:gd name="T50" fmla="*/ 110 w 211"/>
                  <a:gd name="T51" fmla="*/ 91 h 211"/>
                  <a:gd name="T52" fmla="*/ 104 w 211"/>
                  <a:gd name="T53" fmla="*/ 97 h 211"/>
                  <a:gd name="T54" fmla="*/ 88 w 211"/>
                  <a:gd name="T55" fmla="*/ 77 h 211"/>
                  <a:gd name="T56" fmla="*/ 57 w 211"/>
                  <a:gd name="T57" fmla="*/ 83 h 211"/>
                  <a:gd name="T58" fmla="*/ 73 w 211"/>
                  <a:gd name="T59" fmla="*/ 89 h 211"/>
                  <a:gd name="T60" fmla="*/ 75 w 211"/>
                  <a:gd name="T61" fmla="*/ 94 h 211"/>
                  <a:gd name="T62" fmla="*/ 63 w 211"/>
                  <a:gd name="T63" fmla="*/ 97 h 211"/>
                  <a:gd name="T64" fmla="*/ 62 w 211"/>
                  <a:gd name="T65" fmla="*/ 105 h 211"/>
                  <a:gd name="T66" fmla="*/ 70 w 211"/>
                  <a:gd name="T67" fmla="*/ 110 h 211"/>
                  <a:gd name="T68" fmla="*/ 84 w 211"/>
                  <a:gd name="T69" fmla="*/ 107 h 211"/>
                  <a:gd name="T70" fmla="*/ 99 w 211"/>
                  <a:gd name="T71" fmla="*/ 114 h 211"/>
                  <a:gd name="T72" fmla="*/ 116 w 211"/>
                  <a:gd name="T73" fmla="*/ 109 h 211"/>
                  <a:gd name="T74" fmla="*/ 118 w 211"/>
                  <a:gd name="T75" fmla="*/ 131 h 211"/>
                  <a:gd name="T76" fmla="*/ 109 w 211"/>
                  <a:gd name="T77" fmla="*/ 159 h 211"/>
                  <a:gd name="T78" fmla="*/ 90 w 211"/>
                  <a:gd name="T79" fmla="*/ 189 h 211"/>
                  <a:gd name="T80" fmla="*/ 82 w 211"/>
                  <a:gd name="T81" fmla="*/ 197 h 211"/>
                  <a:gd name="T82" fmla="*/ 79 w 211"/>
                  <a:gd name="T83" fmla="*/ 181 h 211"/>
                  <a:gd name="T84" fmla="*/ 78 w 211"/>
                  <a:gd name="T85" fmla="*/ 159 h 211"/>
                  <a:gd name="T86" fmla="*/ 63 w 211"/>
                  <a:gd name="T87" fmla="*/ 132 h 211"/>
                  <a:gd name="T88" fmla="*/ 72 w 211"/>
                  <a:gd name="T89" fmla="*/ 125 h 211"/>
                  <a:gd name="T90" fmla="*/ 60 w 211"/>
                  <a:gd name="T91" fmla="*/ 115 h 211"/>
                  <a:gd name="T92" fmla="*/ 55 w 211"/>
                  <a:gd name="T93" fmla="*/ 102 h 211"/>
                  <a:gd name="T94" fmla="*/ 50 w 211"/>
                  <a:gd name="T95" fmla="*/ 89 h 211"/>
                  <a:gd name="T96" fmla="*/ 38 w 211"/>
                  <a:gd name="T97" fmla="*/ 78 h 211"/>
                  <a:gd name="T98" fmla="*/ 37 w 211"/>
                  <a:gd name="T99" fmla="*/ 91 h 211"/>
                  <a:gd name="T100" fmla="*/ 30 w 211"/>
                  <a:gd name="T101" fmla="*/ 91 h 211"/>
                  <a:gd name="T102" fmla="*/ 32 w 211"/>
                  <a:gd name="T103" fmla="*/ 52 h 211"/>
                  <a:gd name="T104" fmla="*/ 20 w 211"/>
                  <a:gd name="T105" fmla="*/ 148 h 211"/>
                  <a:gd name="T106" fmla="*/ 167 w 211"/>
                  <a:gd name="T107" fmla="*/ 185 h 211"/>
                  <a:gd name="T108" fmla="*/ 160 w 211"/>
                  <a:gd name="T109" fmla="*/ 127 h 211"/>
                  <a:gd name="T110" fmla="*/ 184 w 211"/>
                  <a:gd name="T111" fmla="*/ 133 h 211"/>
                  <a:gd name="T112" fmla="*/ 201 w 211"/>
                  <a:gd name="T113" fmla="*/ 146 h 211"/>
                  <a:gd name="T114" fmla="*/ 206 w 211"/>
                  <a:gd name="T115" fmla="*/ 109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11" h="211">
                    <a:moveTo>
                      <a:pt x="196" y="93"/>
                    </a:moveTo>
                    <a:cubicBezTo>
                      <a:pt x="195" y="88"/>
                      <a:pt x="194" y="87"/>
                      <a:pt x="189" y="85"/>
                    </a:cubicBezTo>
                    <a:cubicBezTo>
                      <a:pt x="183" y="84"/>
                      <a:pt x="181" y="81"/>
                      <a:pt x="183" y="76"/>
                    </a:cubicBezTo>
                    <a:cubicBezTo>
                      <a:pt x="184" y="72"/>
                      <a:pt x="186" y="68"/>
                      <a:pt x="187" y="64"/>
                    </a:cubicBezTo>
                    <a:cubicBezTo>
                      <a:pt x="189" y="61"/>
                      <a:pt x="190" y="57"/>
                      <a:pt x="189" y="52"/>
                    </a:cubicBezTo>
                    <a:cubicBezTo>
                      <a:pt x="188" y="48"/>
                      <a:pt x="189" y="44"/>
                      <a:pt x="192" y="41"/>
                    </a:cubicBezTo>
                    <a:cubicBezTo>
                      <a:pt x="189" y="37"/>
                      <a:pt x="186" y="34"/>
                      <a:pt x="182" y="30"/>
                    </a:cubicBezTo>
                    <a:cubicBezTo>
                      <a:pt x="181" y="28"/>
                      <a:pt x="180" y="29"/>
                      <a:pt x="179" y="31"/>
                    </a:cubicBezTo>
                    <a:cubicBezTo>
                      <a:pt x="179" y="32"/>
                      <a:pt x="179" y="33"/>
                      <a:pt x="179" y="33"/>
                    </a:cubicBezTo>
                    <a:cubicBezTo>
                      <a:pt x="178" y="38"/>
                      <a:pt x="174" y="39"/>
                      <a:pt x="170" y="36"/>
                    </a:cubicBezTo>
                    <a:cubicBezTo>
                      <a:pt x="170" y="36"/>
                      <a:pt x="169" y="35"/>
                      <a:pt x="168" y="35"/>
                    </a:cubicBezTo>
                    <a:cubicBezTo>
                      <a:pt x="167" y="34"/>
                      <a:pt x="165" y="34"/>
                      <a:pt x="164" y="34"/>
                    </a:cubicBezTo>
                    <a:cubicBezTo>
                      <a:pt x="160" y="35"/>
                      <a:pt x="159" y="34"/>
                      <a:pt x="159" y="30"/>
                    </a:cubicBezTo>
                    <a:cubicBezTo>
                      <a:pt x="160" y="27"/>
                      <a:pt x="159" y="25"/>
                      <a:pt x="155" y="26"/>
                    </a:cubicBezTo>
                    <a:cubicBezTo>
                      <a:pt x="154" y="26"/>
                      <a:pt x="153" y="26"/>
                      <a:pt x="152" y="26"/>
                    </a:cubicBezTo>
                    <a:cubicBezTo>
                      <a:pt x="149" y="26"/>
                      <a:pt x="147" y="23"/>
                      <a:pt x="148" y="20"/>
                    </a:cubicBezTo>
                    <a:cubicBezTo>
                      <a:pt x="148" y="18"/>
                      <a:pt x="149" y="17"/>
                      <a:pt x="149" y="15"/>
                    </a:cubicBezTo>
                    <a:cubicBezTo>
                      <a:pt x="150" y="14"/>
                      <a:pt x="150" y="12"/>
                      <a:pt x="149" y="11"/>
                    </a:cubicBezTo>
                    <a:cubicBezTo>
                      <a:pt x="147" y="9"/>
                      <a:pt x="144" y="7"/>
                      <a:pt x="141" y="5"/>
                    </a:cubicBezTo>
                    <a:cubicBezTo>
                      <a:pt x="136" y="1"/>
                      <a:pt x="130" y="4"/>
                      <a:pt x="125" y="5"/>
                    </a:cubicBezTo>
                    <a:cubicBezTo>
                      <a:pt x="124" y="9"/>
                      <a:pt x="124" y="10"/>
                      <a:pt x="119" y="9"/>
                    </a:cubicBezTo>
                    <a:cubicBezTo>
                      <a:pt x="114" y="7"/>
                      <a:pt x="110" y="5"/>
                      <a:pt x="106" y="1"/>
                    </a:cubicBezTo>
                    <a:cubicBezTo>
                      <a:pt x="106" y="0"/>
                      <a:pt x="105" y="0"/>
                      <a:pt x="104" y="0"/>
                    </a:cubicBezTo>
                    <a:cubicBezTo>
                      <a:pt x="99" y="1"/>
                      <a:pt x="94" y="1"/>
                      <a:pt x="89" y="2"/>
                    </a:cubicBezTo>
                    <a:cubicBezTo>
                      <a:pt x="88" y="2"/>
                      <a:pt x="87" y="3"/>
                      <a:pt x="87" y="4"/>
                    </a:cubicBezTo>
                    <a:cubicBezTo>
                      <a:pt x="87" y="5"/>
                      <a:pt x="87" y="6"/>
                      <a:pt x="88" y="7"/>
                    </a:cubicBezTo>
                    <a:cubicBezTo>
                      <a:pt x="90" y="7"/>
                      <a:pt x="92" y="7"/>
                      <a:pt x="93" y="6"/>
                    </a:cubicBezTo>
                    <a:cubicBezTo>
                      <a:pt x="95" y="5"/>
                      <a:pt x="97" y="4"/>
                      <a:pt x="99" y="3"/>
                    </a:cubicBezTo>
                    <a:cubicBezTo>
                      <a:pt x="102" y="2"/>
                      <a:pt x="103" y="2"/>
                      <a:pt x="104" y="5"/>
                    </a:cubicBezTo>
                    <a:cubicBezTo>
                      <a:pt x="105" y="8"/>
                      <a:pt x="104" y="11"/>
                      <a:pt x="101" y="13"/>
                    </a:cubicBezTo>
                    <a:cubicBezTo>
                      <a:pt x="98" y="15"/>
                      <a:pt x="94" y="17"/>
                      <a:pt x="90" y="19"/>
                    </a:cubicBezTo>
                    <a:cubicBezTo>
                      <a:pt x="88" y="20"/>
                      <a:pt x="85" y="22"/>
                      <a:pt x="83" y="23"/>
                    </a:cubicBezTo>
                    <a:cubicBezTo>
                      <a:pt x="81" y="25"/>
                      <a:pt x="79" y="27"/>
                      <a:pt x="81" y="30"/>
                    </a:cubicBezTo>
                    <a:cubicBezTo>
                      <a:pt x="82" y="32"/>
                      <a:pt x="85" y="31"/>
                      <a:pt x="87" y="31"/>
                    </a:cubicBezTo>
                    <a:cubicBezTo>
                      <a:pt x="89" y="30"/>
                      <a:pt x="91" y="29"/>
                      <a:pt x="93" y="28"/>
                    </a:cubicBezTo>
                    <a:cubicBezTo>
                      <a:pt x="94" y="27"/>
                      <a:pt x="95" y="26"/>
                      <a:pt x="96" y="25"/>
                    </a:cubicBezTo>
                    <a:cubicBezTo>
                      <a:pt x="98" y="24"/>
                      <a:pt x="99" y="24"/>
                      <a:pt x="100" y="27"/>
                    </a:cubicBezTo>
                    <a:cubicBezTo>
                      <a:pt x="102" y="31"/>
                      <a:pt x="105" y="32"/>
                      <a:pt x="108" y="30"/>
                    </a:cubicBezTo>
                    <a:cubicBezTo>
                      <a:pt x="110" y="29"/>
                      <a:pt x="111" y="27"/>
                      <a:pt x="113" y="26"/>
                    </a:cubicBezTo>
                    <a:cubicBezTo>
                      <a:pt x="116" y="25"/>
                      <a:pt x="118" y="26"/>
                      <a:pt x="118" y="29"/>
                    </a:cubicBezTo>
                    <a:cubicBezTo>
                      <a:pt x="119" y="33"/>
                      <a:pt x="120" y="34"/>
                      <a:pt x="124" y="33"/>
                    </a:cubicBezTo>
                    <a:cubicBezTo>
                      <a:pt x="126" y="33"/>
                      <a:pt x="128" y="33"/>
                      <a:pt x="130" y="32"/>
                    </a:cubicBezTo>
                    <a:cubicBezTo>
                      <a:pt x="130" y="33"/>
                      <a:pt x="131" y="33"/>
                      <a:pt x="131" y="33"/>
                    </a:cubicBezTo>
                    <a:cubicBezTo>
                      <a:pt x="130" y="34"/>
                      <a:pt x="130" y="36"/>
                      <a:pt x="128" y="37"/>
                    </a:cubicBezTo>
                    <a:cubicBezTo>
                      <a:pt x="127" y="39"/>
                      <a:pt x="124" y="40"/>
                      <a:pt x="122" y="41"/>
                    </a:cubicBezTo>
                    <a:cubicBezTo>
                      <a:pt x="119" y="42"/>
                      <a:pt x="116" y="43"/>
                      <a:pt x="116" y="43"/>
                    </a:cubicBezTo>
                    <a:cubicBezTo>
                      <a:pt x="116" y="43"/>
                      <a:pt x="120" y="45"/>
                      <a:pt x="118" y="46"/>
                    </a:cubicBezTo>
                    <a:cubicBezTo>
                      <a:pt x="114" y="47"/>
                      <a:pt x="108" y="53"/>
                      <a:pt x="117" y="50"/>
                    </a:cubicBezTo>
                    <a:cubicBezTo>
                      <a:pt x="118" y="50"/>
                      <a:pt x="120" y="50"/>
                      <a:pt x="122" y="49"/>
                    </a:cubicBezTo>
                    <a:cubicBezTo>
                      <a:pt x="120" y="54"/>
                      <a:pt x="116" y="56"/>
                      <a:pt x="113" y="58"/>
                    </a:cubicBezTo>
                    <a:cubicBezTo>
                      <a:pt x="102" y="64"/>
                      <a:pt x="101" y="79"/>
                      <a:pt x="107" y="86"/>
                    </a:cubicBezTo>
                    <a:cubicBezTo>
                      <a:pt x="108" y="88"/>
                      <a:pt x="109" y="89"/>
                      <a:pt x="110" y="91"/>
                    </a:cubicBezTo>
                    <a:cubicBezTo>
                      <a:pt x="111" y="93"/>
                      <a:pt x="111" y="96"/>
                      <a:pt x="109" y="97"/>
                    </a:cubicBezTo>
                    <a:cubicBezTo>
                      <a:pt x="108" y="98"/>
                      <a:pt x="105" y="97"/>
                      <a:pt x="104" y="97"/>
                    </a:cubicBezTo>
                    <a:cubicBezTo>
                      <a:pt x="101" y="94"/>
                      <a:pt x="98" y="92"/>
                      <a:pt x="96" y="89"/>
                    </a:cubicBezTo>
                    <a:cubicBezTo>
                      <a:pt x="93" y="85"/>
                      <a:pt x="91" y="81"/>
                      <a:pt x="88" y="77"/>
                    </a:cubicBezTo>
                    <a:cubicBezTo>
                      <a:pt x="78" y="66"/>
                      <a:pt x="66" y="68"/>
                      <a:pt x="57" y="77"/>
                    </a:cubicBezTo>
                    <a:cubicBezTo>
                      <a:pt x="54" y="79"/>
                      <a:pt x="55" y="81"/>
                      <a:pt x="57" y="83"/>
                    </a:cubicBezTo>
                    <a:cubicBezTo>
                      <a:pt x="58" y="83"/>
                      <a:pt x="59" y="84"/>
                      <a:pt x="60" y="84"/>
                    </a:cubicBezTo>
                    <a:cubicBezTo>
                      <a:pt x="65" y="86"/>
                      <a:pt x="69" y="88"/>
                      <a:pt x="73" y="89"/>
                    </a:cubicBezTo>
                    <a:cubicBezTo>
                      <a:pt x="74" y="90"/>
                      <a:pt x="75" y="90"/>
                      <a:pt x="76" y="91"/>
                    </a:cubicBezTo>
                    <a:cubicBezTo>
                      <a:pt x="77" y="92"/>
                      <a:pt x="77" y="93"/>
                      <a:pt x="75" y="94"/>
                    </a:cubicBezTo>
                    <a:cubicBezTo>
                      <a:pt x="74" y="95"/>
                      <a:pt x="72" y="95"/>
                      <a:pt x="71" y="95"/>
                    </a:cubicBezTo>
                    <a:cubicBezTo>
                      <a:pt x="68" y="96"/>
                      <a:pt x="65" y="96"/>
                      <a:pt x="63" y="97"/>
                    </a:cubicBezTo>
                    <a:cubicBezTo>
                      <a:pt x="61" y="98"/>
                      <a:pt x="59" y="100"/>
                      <a:pt x="59" y="101"/>
                    </a:cubicBezTo>
                    <a:cubicBezTo>
                      <a:pt x="59" y="102"/>
                      <a:pt x="61" y="104"/>
                      <a:pt x="62" y="105"/>
                    </a:cubicBezTo>
                    <a:cubicBezTo>
                      <a:pt x="63" y="106"/>
                      <a:pt x="64" y="106"/>
                      <a:pt x="65" y="107"/>
                    </a:cubicBezTo>
                    <a:cubicBezTo>
                      <a:pt x="67" y="108"/>
                      <a:pt x="69" y="109"/>
                      <a:pt x="70" y="110"/>
                    </a:cubicBezTo>
                    <a:cubicBezTo>
                      <a:pt x="72" y="113"/>
                      <a:pt x="74" y="113"/>
                      <a:pt x="76" y="112"/>
                    </a:cubicBezTo>
                    <a:cubicBezTo>
                      <a:pt x="79" y="110"/>
                      <a:pt x="81" y="109"/>
                      <a:pt x="84" y="107"/>
                    </a:cubicBezTo>
                    <a:cubicBezTo>
                      <a:pt x="87" y="105"/>
                      <a:pt x="87" y="105"/>
                      <a:pt x="89" y="108"/>
                    </a:cubicBezTo>
                    <a:cubicBezTo>
                      <a:pt x="91" y="112"/>
                      <a:pt x="94" y="115"/>
                      <a:pt x="99" y="114"/>
                    </a:cubicBezTo>
                    <a:cubicBezTo>
                      <a:pt x="102" y="114"/>
                      <a:pt x="106" y="112"/>
                      <a:pt x="109" y="111"/>
                    </a:cubicBezTo>
                    <a:cubicBezTo>
                      <a:pt x="111" y="110"/>
                      <a:pt x="113" y="109"/>
                      <a:pt x="116" y="109"/>
                    </a:cubicBezTo>
                    <a:cubicBezTo>
                      <a:pt x="121" y="108"/>
                      <a:pt x="124" y="112"/>
                      <a:pt x="124" y="118"/>
                    </a:cubicBezTo>
                    <a:cubicBezTo>
                      <a:pt x="125" y="124"/>
                      <a:pt x="122" y="128"/>
                      <a:pt x="118" y="131"/>
                    </a:cubicBezTo>
                    <a:cubicBezTo>
                      <a:pt x="114" y="135"/>
                      <a:pt x="112" y="139"/>
                      <a:pt x="114" y="145"/>
                    </a:cubicBezTo>
                    <a:cubicBezTo>
                      <a:pt x="116" y="150"/>
                      <a:pt x="114" y="155"/>
                      <a:pt x="109" y="159"/>
                    </a:cubicBezTo>
                    <a:cubicBezTo>
                      <a:pt x="106" y="162"/>
                      <a:pt x="103" y="164"/>
                      <a:pt x="99" y="167"/>
                    </a:cubicBezTo>
                    <a:cubicBezTo>
                      <a:pt x="95" y="169"/>
                      <a:pt x="89" y="184"/>
                      <a:pt x="90" y="189"/>
                    </a:cubicBezTo>
                    <a:cubicBezTo>
                      <a:pt x="90" y="190"/>
                      <a:pt x="91" y="191"/>
                      <a:pt x="90" y="192"/>
                    </a:cubicBezTo>
                    <a:cubicBezTo>
                      <a:pt x="90" y="197"/>
                      <a:pt x="87" y="196"/>
                      <a:pt x="82" y="197"/>
                    </a:cubicBezTo>
                    <a:cubicBezTo>
                      <a:pt x="79" y="198"/>
                      <a:pt x="80" y="192"/>
                      <a:pt x="79" y="189"/>
                    </a:cubicBezTo>
                    <a:cubicBezTo>
                      <a:pt x="78" y="186"/>
                      <a:pt x="78" y="183"/>
                      <a:pt x="79" y="181"/>
                    </a:cubicBezTo>
                    <a:cubicBezTo>
                      <a:pt x="79" y="178"/>
                      <a:pt x="81" y="176"/>
                      <a:pt x="81" y="173"/>
                    </a:cubicBezTo>
                    <a:cubicBezTo>
                      <a:pt x="83" y="168"/>
                      <a:pt x="82" y="163"/>
                      <a:pt x="78" y="159"/>
                    </a:cubicBezTo>
                    <a:cubicBezTo>
                      <a:pt x="76" y="158"/>
                      <a:pt x="74" y="156"/>
                      <a:pt x="73" y="154"/>
                    </a:cubicBezTo>
                    <a:cubicBezTo>
                      <a:pt x="66" y="148"/>
                      <a:pt x="63" y="141"/>
                      <a:pt x="63" y="132"/>
                    </a:cubicBezTo>
                    <a:cubicBezTo>
                      <a:pt x="63" y="128"/>
                      <a:pt x="65" y="126"/>
                      <a:pt x="69" y="126"/>
                    </a:cubicBezTo>
                    <a:cubicBezTo>
                      <a:pt x="70" y="126"/>
                      <a:pt x="71" y="125"/>
                      <a:pt x="72" y="125"/>
                    </a:cubicBezTo>
                    <a:cubicBezTo>
                      <a:pt x="71" y="122"/>
                      <a:pt x="70" y="120"/>
                      <a:pt x="66" y="120"/>
                    </a:cubicBezTo>
                    <a:cubicBezTo>
                      <a:pt x="63" y="120"/>
                      <a:pt x="61" y="118"/>
                      <a:pt x="60" y="115"/>
                    </a:cubicBezTo>
                    <a:cubicBezTo>
                      <a:pt x="59" y="114"/>
                      <a:pt x="59" y="112"/>
                      <a:pt x="59" y="111"/>
                    </a:cubicBezTo>
                    <a:cubicBezTo>
                      <a:pt x="57" y="108"/>
                      <a:pt x="57" y="104"/>
                      <a:pt x="55" y="102"/>
                    </a:cubicBezTo>
                    <a:cubicBezTo>
                      <a:pt x="53" y="99"/>
                      <a:pt x="52" y="97"/>
                      <a:pt x="52" y="94"/>
                    </a:cubicBezTo>
                    <a:cubicBezTo>
                      <a:pt x="52" y="92"/>
                      <a:pt x="51" y="91"/>
                      <a:pt x="50" y="89"/>
                    </a:cubicBezTo>
                    <a:cubicBezTo>
                      <a:pt x="47" y="87"/>
                      <a:pt x="45" y="84"/>
                      <a:pt x="42" y="82"/>
                    </a:cubicBezTo>
                    <a:cubicBezTo>
                      <a:pt x="41" y="81"/>
                      <a:pt x="40" y="80"/>
                      <a:pt x="38" y="78"/>
                    </a:cubicBezTo>
                    <a:cubicBezTo>
                      <a:pt x="38" y="81"/>
                      <a:pt x="38" y="83"/>
                      <a:pt x="38" y="84"/>
                    </a:cubicBezTo>
                    <a:cubicBezTo>
                      <a:pt x="38" y="86"/>
                      <a:pt x="38" y="89"/>
                      <a:pt x="37" y="91"/>
                    </a:cubicBezTo>
                    <a:cubicBezTo>
                      <a:pt x="37" y="92"/>
                      <a:pt x="35" y="94"/>
                      <a:pt x="34" y="94"/>
                    </a:cubicBezTo>
                    <a:cubicBezTo>
                      <a:pt x="33" y="94"/>
                      <a:pt x="31" y="92"/>
                      <a:pt x="30" y="91"/>
                    </a:cubicBezTo>
                    <a:cubicBezTo>
                      <a:pt x="30" y="89"/>
                      <a:pt x="30" y="86"/>
                      <a:pt x="30" y="84"/>
                    </a:cubicBezTo>
                    <a:cubicBezTo>
                      <a:pt x="32" y="73"/>
                      <a:pt x="33" y="62"/>
                      <a:pt x="32" y="52"/>
                    </a:cubicBezTo>
                    <a:cubicBezTo>
                      <a:pt x="32" y="48"/>
                      <a:pt x="31" y="44"/>
                      <a:pt x="30" y="39"/>
                    </a:cubicBezTo>
                    <a:cubicBezTo>
                      <a:pt x="10" y="64"/>
                      <a:pt x="0" y="108"/>
                      <a:pt x="20" y="148"/>
                    </a:cubicBezTo>
                    <a:cubicBezTo>
                      <a:pt x="42" y="190"/>
                      <a:pt x="89" y="211"/>
                      <a:pt x="135" y="199"/>
                    </a:cubicBezTo>
                    <a:cubicBezTo>
                      <a:pt x="147" y="196"/>
                      <a:pt x="158" y="191"/>
                      <a:pt x="167" y="185"/>
                    </a:cubicBezTo>
                    <a:cubicBezTo>
                      <a:pt x="162" y="183"/>
                      <a:pt x="155" y="180"/>
                      <a:pt x="154" y="161"/>
                    </a:cubicBezTo>
                    <a:cubicBezTo>
                      <a:pt x="153" y="133"/>
                      <a:pt x="157" y="127"/>
                      <a:pt x="160" y="127"/>
                    </a:cubicBezTo>
                    <a:cubicBezTo>
                      <a:pt x="162" y="127"/>
                      <a:pt x="164" y="126"/>
                      <a:pt x="172" y="134"/>
                    </a:cubicBezTo>
                    <a:cubicBezTo>
                      <a:pt x="179" y="143"/>
                      <a:pt x="183" y="139"/>
                      <a:pt x="184" y="133"/>
                    </a:cubicBezTo>
                    <a:cubicBezTo>
                      <a:pt x="184" y="127"/>
                      <a:pt x="190" y="118"/>
                      <a:pt x="193" y="127"/>
                    </a:cubicBezTo>
                    <a:cubicBezTo>
                      <a:pt x="194" y="133"/>
                      <a:pt x="198" y="141"/>
                      <a:pt x="201" y="146"/>
                    </a:cubicBezTo>
                    <a:cubicBezTo>
                      <a:pt x="207" y="135"/>
                      <a:pt x="210" y="123"/>
                      <a:pt x="211" y="111"/>
                    </a:cubicBezTo>
                    <a:cubicBezTo>
                      <a:pt x="209" y="110"/>
                      <a:pt x="208" y="110"/>
                      <a:pt x="206" y="109"/>
                    </a:cubicBezTo>
                    <a:cubicBezTo>
                      <a:pt x="200" y="106"/>
                      <a:pt x="196" y="101"/>
                      <a:pt x="196" y="9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6435" tIns="48218" rIns="96435" bIns="48218"/>
              <a:lstStyle/>
              <a:p>
                <a:pPr defTabSz="685165">
                  <a:lnSpc>
                    <a:spcPct val="150000"/>
                  </a:lnSpc>
                  <a:defRPr/>
                </a:pPr>
                <a:endParaRPr lang="id-ID" sz="600" dirty="0"/>
              </a:p>
            </p:txBody>
          </p:sp>
          <p:sp>
            <p:nvSpPr>
              <p:cNvPr id="8" name="Freeform 35"/>
              <p:cNvSpPr>
                <a:spLocks noEditPoints="1"/>
              </p:cNvSpPr>
              <p:nvPr/>
            </p:nvSpPr>
            <p:spPr bwMode="auto">
              <a:xfrm>
                <a:off x="7275513" y="5302250"/>
                <a:ext cx="1012825" cy="1012825"/>
              </a:xfrm>
              <a:custGeom>
                <a:avLst/>
                <a:gdLst>
                  <a:gd name="T0" fmla="*/ 176 w 352"/>
                  <a:gd name="T1" fmla="*/ 0 h 352"/>
                  <a:gd name="T2" fmla="*/ 0 w 352"/>
                  <a:gd name="T3" fmla="*/ 176 h 352"/>
                  <a:gd name="T4" fmla="*/ 176 w 352"/>
                  <a:gd name="T5" fmla="*/ 352 h 352"/>
                  <a:gd name="T6" fmla="*/ 352 w 352"/>
                  <a:gd name="T7" fmla="*/ 176 h 352"/>
                  <a:gd name="T8" fmla="*/ 176 w 352"/>
                  <a:gd name="T9" fmla="*/ 0 h 352"/>
                  <a:gd name="T10" fmla="*/ 258 w 352"/>
                  <a:gd name="T11" fmla="*/ 261 h 352"/>
                  <a:gd name="T12" fmla="*/ 188 w 352"/>
                  <a:gd name="T13" fmla="*/ 294 h 352"/>
                  <a:gd name="T14" fmla="*/ 96 w 352"/>
                  <a:gd name="T15" fmla="*/ 263 h 352"/>
                  <a:gd name="T16" fmla="*/ 59 w 352"/>
                  <a:gd name="T17" fmla="*/ 189 h 352"/>
                  <a:gd name="T18" fmla="*/ 157 w 352"/>
                  <a:gd name="T19" fmla="*/ 60 h 352"/>
                  <a:gd name="T20" fmla="*/ 175 w 352"/>
                  <a:gd name="T21" fmla="*/ 58 h 352"/>
                  <a:gd name="T22" fmla="*/ 176 w 352"/>
                  <a:gd name="T23" fmla="*/ 58 h 352"/>
                  <a:gd name="T24" fmla="*/ 196 w 352"/>
                  <a:gd name="T25" fmla="*/ 60 h 352"/>
                  <a:gd name="T26" fmla="*/ 272 w 352"/>
                  <a:gd name="T27" fmla="*/ 108 h 352"/>
                  <a:gd name="T28" fmla="*/ 293 w 352"/>
                  <a:gd name="T29" fmla="*/ 162 h 352"/>
                  <a:gd name="T30" fmla="*/ 258 w 352"/>
                  <a:gd name="T31" fmla="*/ 261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2" h="352">
                    <a:moveTo>
                      <a:pt x="176" y="0"/>
                    </a:moveTo>
                    <a:cubicBezTo>
                      <a:pt x="79" y="0"/>
                      <a:pt x="0" y="79"/>
                      <a:pt x="0" y="176"/>
                    </a:cubicBezTo>
                    <a:cubicBezTo>
                      <a:pt x="0" y="273"/>
                      <a:pt x="79" y="352"/>
                      <a:pt x="176" y="352"/>
                    </a:cubicBezTo>
                    <a:cubicBezTo>
                      <a:pt x="273" y="352"/>
                      <a:pt x="352" y="273"/>
                      <a:pt x="352" y="176"/>
                    </a:cubicBezTo>
                    <a:cubicBezTo>
                      <a:pt x="352" y="79"/>
                      <a:pt x="273" y="0"/>
                      <a:pt x="176" y="0"/>
                    </a:cubicBezTo>
                    <a:close/>
                    <a:moveTo>
                      <a:pt x="258" y="261"/>
                    </a:moveTo>
                    <a:cubicBezTo>
                      <a:pt x="238" y="280"/>
                      <a:pt x="215" y="291"/>
                      <a:pt x="188" y="294"/>
                    </a:cubicBezTo>
                    <a:cubicBezTo>
                      <a:pt x="153" y="297"/>
                      <a:pt x="122" y="287"/>
                      <a:pt x="96" y="263"/>
                    </a:cubicBezTo>
                    <a:cubicBezTo>
                      <a:pt x="75" y="243"/>
                      <a:pt x="62" y="218"/>
                      <a:pt x="59" y="189"/>
                    </a:cubicBezTo>
                    <a:cubicBezTo>
                      <a:pt x="52" y="127"/>
                      <a:pt x="96" y="69"/>
                      <a:pt x="157" y="60"/>
                    </a:cubicBezTo>
                    <a:cubicBezTo>
                      <a:pt x="163" y="59"/>
                      <a:pt x="169" y="59"/>
                      <a:pt x="175" y="58"/>
                    </a:cubicBezTo>
                    <a:cubicBezTo>
                      <a:pt x="176" y="58"/>
                      <a:pt x="176" y="58"/>
                      <a:pt x="176" y="58"/>
                    </a:cubicBezTo>
                    <a:cubicBezTo>
                      <a:pt x="183" y="59"/>
                      <a:pt x="189" y="59"/>
                      <a:pt x="196" y="60"/>
                    </a:cubicBezTo>
                    <a:cubicBezTo>
                      <a:pt x="227" y="66"/>
                      <a:pt x="253" y="82"/>
                      <a:pt x="272" y="108"/>
                    </a:cubicBezTo>
                    <a:cubicBezTo>
                      <a:pt x="283" y="124"/>
                      <a:pt x="291" y="142"/>
                      <a:pt x="293" y="162"/>
                    </a:cubicBezTo>
                    <a:cubicBezTo>
                      <a:pt x="297" y="200"/>
                      <a:pt x="286" y="234"/>
                      <a:pt x="258" y="26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6435" tIns="48218" rIns="96435" bIns="48218"/>
              <a:lstStyle/>
              <a:p>
                <a:pPr defTabSz="685165">
                  <a:lnSpc>
                    <a:spcPct val="150000"/>
                  </a:lnSpc>
                  <a:defRPr/>
                </a:pPr>
                <a:endParaRPr lang="id-ID" sz="600" dirty="0"/>
              </a:p>
            </p:txBody>
          </p:sp>
        </p:grp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7124653" y="2008885"/>
              <a:ext cx="1605766" cy="5247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4290" tIns="32145" rIns="64290" bIns="32145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完成客户端的灰度及热更新系统的构建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5" name="组合 26"/>
          <p:cNvGrpSpPr/>
          <p:nvPr/>
        </p:nvGrpSpPr>
        <p:grpSpPr bwMode="auto">
          <a:xfrm>
            <a:off x="6421132" y="3205164"/>
            <a:ext cx="2146182" cy="839788"/>
            <a:chOff x="6597339" y="3205806"/>
            <a:chExt cx="2145995" cy="839379"/>
          </a:xfrm>
        </p:grpSpPr>
        <p:grpSp>
          <p:nvGrpSpPr>
            <p:cNvPr id="9" name="Group 92"/>
            <p:cNvGrpSpPr>
              <a:grpSpLocks noChangeAspect="1"/>
            </p:cNvGrpSpPr>
            <p:nvPr/>
          </p:nvGrpSpPr>
          <p:grpSpPr>
            <a:xfrm>
              <a:off x="6597339" y="3205806"/>
              <a:ext cx="432000" cy="432833"/>
              <a:chOff x="4427538" y="3192463"/>
              <a:chExt cx="823913" cy="825500"/>
            </a:xfrm>
            <a:solidFill>
              <a:schemeClr val="accent1"/>
            </a:solidFill>
          </p:grpSpPr>
          <p:sp>
            <p:nvSpPr>
              <p:cNvPr id="10" name="Oval 23"/>
              <p:cNvSpPr>
                <a:spLocks noChangeArrowheads="1"/>
              </p:cNvSpPr>
              <p:nvPr/>
            </p:nvSpPr>
            <p:spPr bwMode="auto">
              <a:xfrm>
                <a:off x="4813301" y="3825875"/>
                <a:ext cx="57150" cy="57150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6435" tIns="48218" rIns="96435" bIns="48218"/>
              <a:lstStyle/>
              <a:p>
                <a:pPr defTabSz="685165">
                  <a:lnSpc>
                    <a:spcPct val="150000"/>
                  </a:lnSpc>
                  <a:defRPr/>
                </a:pPr>
                <a:endParaRPr lang="id-ID" sz="600" dirty="0"/>
              </a:p>
            </p:txBody>
          </p:sp>
          <p:sp>
            <p:nvSpPr>
              <p:cNvPr id="11" name="Rectangle 24"/>
              <p:cNvSpPr>
                <a:spLocks noChangeArrowheads="1"/>
              </p:cNvSpPr>
              <p:nvPr/>
            </p:nvSpPr>
            <p:spPr bwMode="auto">
              <a:xfrm>
                <a:off x="4784726" y="3352800"/>
                <a:ext cx="115888" cy="15875"/>
              </a:xfrm>
              <a:prstGeom prst="rect">
                <a:avLst/>
              </a:pr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6435" tIns="48218" rIns="96435" bIns="48218"/>
              <a:lstStyle/>
              <a:p>
                <a:pPr defTabSz="685165">
                  <a:lnSpc>
                    <a:spcPct val="150000"/>
                  </a:lnSpc>
                  <a:defRPr/>
                </a:pPr>
                <a:endParaRPr lang="id-ID" sz="600" dirty="0"/>
              </a:p>
            </p:txBody>
          </p:sp>
          <p:sp>
            <p:nvSpPr>
              <p:cNvPr id="12" name="Freeform 25"/>
              <p:cNvSpPr>
                <a:spLocks noEditPoints="1"/>
              </p:cNvSpPr>
              <p:nvPr/>
            </p:nvSpPr>
            <p:spPr bwMode="auto">
              <a:xfrm>
                <a:off x="4427538" y="3192463"/>
                <a:ext cx="823913" cy="825500"/>
              </a:xfrm>
              <a:custGeom>
                <a:avLst/>
                <a:gdLst>
                  <a:gd name="T0" fmla="*/ 143 w 286"/>
                  <a:gd name="T1" fmla="*/ 0 h 287"/>
                  <a:gd name="T2" fmla="*/ 0 w 286"/>
                  <a:gd name="T3" fmla="*/ 143 h 287"/>
                  <a:gd name="T4" fmla="*/ 143 w 286"/>
                  <a:gd name="T5" fmla="*/ 287 h 287"/>
                  <a:gd name="T6" fmla="*/ 286 w 286"/>
                  <a:gd name="T7" fmla="*/ 143 h 287"/>
                  <a:gd name="T8" fmla="*/ 143 w 286"/>
                  <a:gd name="T9" fmla="*/ 0 h 287"/>
                  <a:gd name="T10" fmla="*/ 201 w 286"/>
                  <a:gd name="T11" fmla="*/ 234 h 287"/>
                  <a:gd name="T12" fmla="*/ 187 w 286"/>
                  <a:gd name="T13" fmla="*/ 248 h 287"/>
                  <a:gd name="T14" fmla="*/ 101 w 286"/>
                  <a:gd name="T15" fmla="*/ 248 h 287"/>
                  <a:gd name="T16" fmla="*/ 87 w 286"/>
                  <a:gd name="T17" fmla="*/ 234 h 287"/>
                  <a:gd name="T18" fmla="*/ 87 w 286"/>
                  <a:gd name="T19" fmla="*/ 60 h 287"/>
                  <a:gd name="T20" fmla="*/ 101 w 286"/>
                  <a:gd name="T21" fmla="*/ 46 h 287"/>
                  <a:gd name="T22" fmla="*/ 187 w 286"/>
                  <a:gd name="T23" fmla="*/ 46 h 287"/>
                  <a:gd name="T24" fmla="*/ 201 w 286"/>
                  <a:gd name="T25" fmla="*/ 60 h 287"/>
                  <a:gd name="T26" fmla="*/ 201 w 286"/>
                  <a:gd name="T27" fmla="*/ 23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6" h="287">
                    <a:moveTo>
                      <a:pt x="143" y="0"/>
                    </a:moveTo>
                    <a:cubicBezTo>
                      <a:pt x="64" y="0"/>
                      <a:pt x="0" y="64"/>
                      <a:pt x="0" y="143"/>
                    </a:cubicBezTo>
                    <a:cubicBezTo>
                      <a:pt x="0" y="222"/>
                      <a:pt x="64" y="287"/>
                      <a:pt x="143" y="287"/>
                    </a:cubicBezTo>
                    <a:cubicBezTo>
                      <a:pt x="222" y="287"/>
                      <a:pt x="286" y="222"/>
                      <a:pt x="286" y="143"/>
                    </a:cubicBezTo>
                    <a:cubicBezTo>
                      <a:pt x="286" y="64"/>
                      <a:pt x="222" y="0"/>
                      <a:pt x="143" y="0"/>
                    </a:cubicBezTo>
                    <a:close/>
                    <a:moveTo>
                      <a:pt x="201" y="234"/>
                    </a:moveTo>
                    <a:cubicBezTo>
                      <a:pt x="201" y="242"/>
                      <a:pt x="195" y="248"/>
                      <a:pt x="187" y="248"/>
                    </a:cubicBezTo>
                    <a:cubicBezTo>
                      <a:pt x="101" y="248"/>
                      <a:pt x="101" y="248"/>
                      <a:pt x="101" y="248"/>
                    </a:cubicBezTo>
                    <a:cubicBezTo>
                      <a:pt x="93" y="248"/>
                      <a:pt x="87" y="242"/>
                      <a:pt x="87" y="234"/>
                    </a:cubicBezTo>
                    <a:cubicBezTo>
                      <a:pt x="87" y="60"/>
                      <a:pt x="87" y="60"/>
                      <a:pt x="87" y="60"/>
                    </a:cubicBezTo>
                    <a:cubicBezTo>
                      <a:pt x="87" y="52"/>
                      <a:pt x="93" y="46"/>
                      <a:pt x="101" y="46"/>
                    </a:cubicBezTo>
                    <a:cubicBezTo>
                      <a:pt x="187" y="46"/>
                      <a:pt x="187" y="46"/>
                      <a:pt x="187" y="46"/>
                    </a:cubicBezTo>
                    <a:cubicBezTo>
                      <a:pt x="195" y="46"/>
                      <a:pt x="201" y="52"/>
                      <a:pt x="201" y="60"/>
                    </a:cubicBezTo>
                    <a:lnTo>
                      <a:pt x="201" y="23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6435" tIns="48218" rIns="96435" bIns="48218"/>
              <a:lstStyle/>
              <a:p>
                <a:pPr defTabSz="685165">
                  <a:lnSpc>
                    <a:spcPct val="150000"/>
                  </a:lnSpc>
                  <a:defRPr/>
                </a:pPr>
                <a:endParaRPr lang="id-ID" sz="600" dirty="0"/>
              </a:p>
            </p:txBody>
          </p:sp>
          <p:sp>
            <p:nvSpPr>
              <p:cNvPr id="13" name="Oval 26"/>
              <p:cNvSpPr>
                <a:spLocks noChangeArrowheads="1"/>
              </p:cNvSpPr>
              <p:nvPr/>
            </p:nvSpPr>
            <p:spPr bwMode="auto">
              <a:xfrm>
                <a:off x="4926013" y="3351213"/>
                <a:ext cx="22225" cy="19050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6435" tIns="48218" rIns="96435" bIns="48218"/>
              <a:lstStyle/>
              <a:p>
                <a:pPr defTabSz="685165">
                  <a:lnSpc>
                    <a:spcPct val="150000"/>
                  </a:lnSpc>
                  <a:defRPr/>
                </a:pPr>
                <a:endParaRPr lang="id-ID" sz="600" dirty="0"/>
              </a:p>
            </p:txBody>
          </p:sp>
          <p:sp>
            <p:nvSpPr>
              <p:cNvPr id="14" name="Rectangle 27"/>
              <p:cNvSpPr>
                <a:spLocks noChangeArrowheads="1"/>
              </p:cNvSpPr>
              <p:nvPr/>
            </p:nvSpPr>
            <p:spPr bwMode="auto">
              <a:xfrm>
                <a:off x="4710113" y="3397250"/>
                <a:ext cx="265113" cy="40005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6435" tIns="48218" rIns="96435" bIns="48218"/>
              <a:lstStyle/>
              <a:p>
                <a:pPr defTabSz="685165">
                  <a:lnSpc>
                    <a:spcPct val="150000"/>
                  </a:lnSpc>
                  <a:defRPr/>
                </a:pPr>
                <a:endParaRPr lang="id-ID" sz="600" dirty="0"/>
              </a:p>
            </p:txBody>
          </p:sp>
        </p:grp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7137012" y="3289903"/>
              <a:ext cx="1606322" cy="7552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4290" tIns="32145" rIns="64290" bIns="32145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统一内部系统的认证及管理（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Jenkins</a:t>
              </a: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Wiki</a:t>
              </a: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Jira</a:t>
              </a: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Wifi</a:t>
              </a: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）</a:t>
              </a:r>
              <a:endPara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17" name="组合 27"/>
          <p:cNvGrpSpPr/>
          <p:nvPr/>
        </p:nvGrpSpPr>
        <p:grpSpPr bwMode="auto">
          <a:xfrm>
            <a:off x="641896" y="1979613"/>
            <a:ext cx="2200154" cy="563244"/>
            <a:chOff x="189578" y="1980213"/>
            <a:chExt cx="2200182" cy="563274"/>
          </a:xfrm>
        </p:grpSpPr>
        <p:sp>
          <p:nvSpPr>
            <p:cNvPr id="34831" name="Freeform 31"/>
            <p:cNvSpPr>
              <a:spLocks noChangeAspect="1" noEditPoints="1"/>
            </p:cNvSpPr>
            <p:nvPr/>
          </p:nvSpPr>
          <p:spPr bwMode="auto">
            <a:xfrm>
              <a:off x="1957760" y="1980213"/>
              <a:ext cx="432000" cy="432851"/>
            </a:xfrm>
            <a:custGeom>
              <a:avLst/>
              <a:gdLst>
                <a:gd name="T0" fmla="*/ 216000 w 280"/>
                <a:gd name="T1" fmla="*/ 0 h 280"/>
                <a:gd name="T2" fmla="*/ 0 w 280"/>
                <a:gd name="T3" fmla="*/ 216426 h 280"/>
                <a:gd name="T4" fmla="*/ 216000 w 280"/>
                <a:gd name="T5" fmla="*/ 432851 h 280"/>
                <a:gd name="T6" fmla="*/ 432000 w 280"/>
                <a:gd name="T7" fmla="*/ 216426 h 280"/>
                <a:gd name="T8" fmla="*/ 216000 w 280"/>
                <a:gd name="T9" fmla="*/ 0 h 280"/>
                <a:gd name="T10" fmla="*/ 285429 w 280"/>
                <a:gd name="T11" fmla="*/ 106667 h 280"/>
                <a:gd name="T12" fmla="*/ 325543 w 280"/>
                <a:gd name="T13" fmla="*/ 146860 h 280"/>
                <a:gd name="T14" fmla="*/ 285429 w 280"/>
                <a:gd name="T15" fmla="*/ 188599 h 280"/>
                <a:gd name="T16" fmla="*/ 268457 w 280"/>
                <a:gd name="T17" fmla="*/ 183962 h 280"/>
                <a:gd name="T18" fmla="*/ 243771 w 280"/>
                <a:gd name="T19" fmla="*/ 146860 h 280"/>
                <a:gd name="T20" fmla="*/ 285429 w 280"/>
                <a:gd name="T21" fmla="*/ 106667 h 280"/>
                <a:gd name="T22" fmla="*/ 217543 w 280"/>
                <a:gd name="T23" fmla="*/ 148406 h 280"/>
                <a:gd name="T24" fmla="*/ 257657 w 280"/>
                <a:gd name="T25" fmla="*/ 190145 h 280"/>
                <a:gd name="T26" fmla="*/ 217543 w 280"/>
                <a:gd name="T27" fmla="*/ 230339 h 280"/>
                <a:gd name="T28" fmla="*/ 177429 w 280"/>
                <a:gd name="T29" fmla="*/ 190145 h 280"/>
                <a:gd name="T30" fmla="*/ 217543 w 280"/>
                <a:gd name="T31" fmla="*/ 148406 h 280"/>
                <a:gd name="T32" fmla="*/ 146571 w 280"/>
                <a:gd name="T33" fmla="*/ 106667 h 280"/>
                <a:gd name="T34" fmla="*/ 186686 w 280"/>
                <a:gd name="T35" fmla="*/ 146860 h 280"/>
                <a:gd name="T36" fmla="*/ 186686 w 280"/>
                <a:gd name="T37" fmla="*/ 149952 h 280"/>
                <a:gd name="T38" fmla="*/ 168171 w 280"/>
                <a:gd name="T39" fmla="*/ 182416 h 280"/>
                <a:gd name="T40" fmla="*/ 146571 w 280"/>
                <a:gd name="T41" fmla="*/ 188599 h 280"/>
                <a:gd name="T42" fmla="*/ 104914 w 280"/>
                <a:gd name="T43" fmla="*/ 146860 h 280"/>
                <a:gd name="T44" fmla="*/ 146571 w 280"/>
                <a:gd name="T45" fmla="*/ 106667 h 280"/>
                <a:gd name="T46" fmla="*/ 138857 w 280"/>
                <a:gd name="T47" fmla="*/ 298358 h 280"/>
                <a:gd name="T48" fmla="*/ 80229 w 280"/>
                <a:gd name="T49" fmla="*/ 287537 h 280"/>
                <a:gd name="T50" fmla="*/ 77143 w 280"/>
                <a:gd name="T51" fmla="*/ 285991 h 280"/>
                <a:gd name="T52" fmla="*/ 77143 w 280"/>
                <a:gd name="T53" fmla="*/ 285991 h 280"/>
                <a:gd name="T54" fmla="*/ 77143 w 280"/>
                <a:gd name="T55" fmla="*/ 242706 h 280"/>
                <a:gd name="T56" fmla="*/ 129600 w 280"/>
                <a:gd name="T57" fmla="*/ 191691 h 280"/>
                <a:gd name="T58" fmla="*/ 163543 w 280"/>
                <a:gd name="T59" fmla="*/ 191691 h 280"/>
                <a:gd name="T60" fmla="*/ 166629 w 280"/>
                <a:gd name="T61" fmla="*/ 191691 h 280"/>
                <a:gd name="T62" fmla="*/ 182057 w 280"/>
                <a:gd name="T63" fmla="*/ 225701 h 280"/>
                <a:gd name="T64" fmla="*/ 138857 w 280"/>
                <a:gd name="T65" fmla="*/ 285991 h 280"/>
                <a:gd name="T66" fmla="*/ 138857 w 280"/>
                <a:gd name="T67" fmla="*/ 298358 h 280"/>
                <a:gd name="T68" fmla="*/ 286971 w 280"/>
                <a:gd name="T69" fmla="*/ 327730 h 280"/>
                <a:gd name="T70" fmla="*/ 286971 w 280"/>
                <a:gd name="T71" fmla="*/ 327730 h 280"/>
                <a:gd name="T72" fmla="*/ 283886 w 280"/>
                <a:gd name="T73" fmla="*/ 329276 h 280"/>
                <a:gd name="T74" fmla="*/ 222171 w 280"/>
                <a:gd name="T75" fmla="*/ 340097 h 280"/>
                <a:gd name="T76" fmla="*/ 151200 w 280"/>
                <a:gd name="T77" fmla="*/ 329276 h 280"/>
                <a:gd name="T78" fmla="*/ 148114 w 280"/>
                <a:gd name="T79" fmla="*/ 327730 h 280"/>
                <a:gd name="T80" fmla="*/ 148114 w 280"/>
                <a:gd name="T81" fmla="*/ 327730 h 280"/>
                <a:gd name="T82" fmla="*/ 148114 w 280"/>
                <a:gd name="T83" fmla="*/ 285991 h 280"/>
                <a:gd name="T84" fmla="*/ 200571 w 280"/>
                <a:gd name="T85" fmla="*/ 233430 h 280"/>
                <a:gd name="T86" fmla="*/ 234514 w 280"/>
                <a:gd name="T87" fmla="*/ 233430 h 280"/>
                <a:gd name="T88" fmla="*/ 286971 w 280"/>
                <a:gd name="T89" fmla="*/ 285991 h 280"/>
                <a:gd name="T90" fmla="*/ 286971 w 280"/>
                <a:gd name="T91" fmla="*/ 327730 h 280"/>
                <a:gd name="T92" fmla="*/ 354857 w 280"/>
                <a:gd name="T93" fmla="*/ 285991 h 280"/>
                <a:gd name="T94" fmla="*/ 354857 w 280"/>
                <a:gd name="T95" fmla="*/ 285991 h 280"/>
                <a:gd name="T96" fmla="*/ 351771 w 280"/>
                <a:gd name="T97" fmla="*/ 287537 h 280"/>
                <a:gd name="T98" fmla="*/ 296229 w 280"/>
                <a:gd name="T99" fmla="*/ 298358 h 280"/>
                <a:gd name="T100" fmla="*/ 296229 w 280"/>
                <a:gd name="T101" fmla="*/ 285991 h 280"/>
                <a:gd name="T102" fmla="*/ 253029 w 280"/>
                <a:gd name="T103" fmla="*/ 225701 h 280"/>
                <a:gd name="T104" fmla="*/ 268457 w 280"/>
                <a:gd name="T105" fmla="*/ 191691 h 280"/>
                <a:gd name="T106" fmla="*/ 302400 w 280"/>
                <a:gd name="T107" fmla="*/ 191691 h 280"/>
                <a:gd name="T108" fmla="*/ 354857 w 280"/>
                <a:gd name="T109" fmla="*/ 242706 h 280"/>
                <a:gd name="T110" fmla="*/ 354857 w 280"/>
                <a:gd name="T111" fmla="*/ 285991 h 28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80" h="280">
                  <a:moveTo>
                    <a:pt x="140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  <a:close/>
                  <a:moveTo>
                    <a:pt x="185" y="69"/>
                  </a:moveTo>
                  <a:cubicBezTo>
                    <a:pt x="199" y="69"/>
                    <a:pt x="211" y="81"/>
                    <a:pt x="211" y="95"/>
                  </a:cubicBezTo>
                  <a:cubicBezTo>
                    <a:pt x="211" y="110"/>
                    <a:pt x="199" y="122"/>
                    <a:pt x="185" y="122"/>
                  </a:cubicBezTo>
                  <a:cubicBezTo>
                    <a:pt x="181" y="122"/>
                    <a:pt x="177" y="121"/>
                    <a:pt x="174" y="119"/>
                  </a:cubicBezTo>
                  <a:cubicBezTo>
                    <a:pt x="173" y="109"/>
                    <a:pt x="167" y="100"/>
                    <a:pt x="158" y="95"/>
                  </a:cubicBezTo>
                  <a:cubicBezTo>
                    <a:pt x="159" y="81"/>
                    <a:pt x="170" y="69"/>
                    <a:pt x="185" y="69"/>
                  </a:cubicBezTo>
                  <a:close/>
                  <a:moveTo>
                    <a:pt x="141" y="96"/>
                  </a:moveTo>
                  <a:cubicBezTo>
                    <a:pt x="156" y="96"/>
                    <a:pt x="167" y="108"/>
                    <a:pt x="167" y="123"/>
                  </a:cubicBezTo>
                  <a:cubicBezTo>
                    <a:pt x="167" y="137"/>
                    <a:pt x="156" y="149"/>
                    <a:pt x="141" y="149"/>
                  </a:cubicBezTo>
                  <a:cubicBezTo>
                    <a:pt x="127" y="149"/>
                    <a:pt x="115" y="137"/>
                    <a:pt x="115" y="123"/>
                  </a:cubicBezTo>
                  <a:cubicBezTo>
                    <a:pt x="115" y="108"/>
                    <a:pt x="127" y="96"/>
                    <a:pt x="141" y="96"/>
                  </a:cubicBezTo>
                  <a:close/>
                  <a:moveTo>
                    <a:pt x="95" y="69"/>
                  </a:moveTo>
                  <a:cubicBezTo>
                    <a:pt x="109" y="69"/>
                    <a:pt x="121" y="81"/>
                    <a:pt x="121" y="95"/>
                  </a:cubicBezTo>
                  <a:cubicBezTo>
                    <a:pt x="121" y="96"/>
                    <a:pt x="121" y="96"/>
                    <a:pt x="121" y="97"/>
                  </a:cubicBezTo>
                  <a:cubicBezTo>
                    <a:pt x="115" y="102"/>
                    <a:pt x="110" y="109"/>
                    <a:pt x="109" y="118"/>
                  </a:cubicBezTo>
                  <a:cubicBezTo>
                    <a:pt x="105" y="120"/>
                    <a:pt x="100" y="122"/>
                    <a:pt x="95" y="122"/>
                  </a:cubicBezTo>
                  <a:cubicBezTo>
                    <a:pt x="80" y="122"/>
                    <a:pt x="68" y="110"/>
                    <a:pt x="68" y="95"/>
                  </a:cubicBezTo>
                  <a:cubicBezTo>
                    <a:pt x="68" y="81"/>
                    <a:pt x="80" y="69"/>
                    <a:pt x="95" y="69"/>
                  </a:cubicBezTo>
                  <a:close/>
                  <a:moveTo>
                    <a:pt x="90" y="193"/>
                  </a:moveTo>
                  <a:cubicBezTo>
                    <a:pt x="79" y="192"/>
                    <a:pt x="66" y="190"/>
                    <a:pt x="52" y="186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0" y="139"/>
                    <a:pt x="65" y="124"/>
                    <a:pt x="84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4"/>
                    <a:pt x="108" y="124"/>
                    <a:pt x="108" y="124"/>
                  </a:cubicBezTo>
                  <a:cubicBezTo>
                    <a:pt x="109" y="132"/>
                    <a:pt x="113" y="140"/>
                    <a:pt x="118" y="146"/>
                  </a:cubicBezTo>
                  <a:cubicBezTo>
                    <a:pt x="102" y="151"/>
                    <a:pt x="90" y="166"/>
                    <a:pt x="90" y="185"/>
                  </a:cubicBezTo>
                  <a:lnTo>
                    <a:pt x="90" y="193"/>
                  </a:lnTo>
                  <a:close/>
                  <a:moveTo>
                    <a:pt x="186" y="212"/>
                  </a:moveTo>
                  <a:cubicBezTo>
                    <a:pt x="186" y="212"/>
                    <a:pt x="186" y="212"/>
                    <a:pt x="186" y="212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3"/>
                    <a:pt x="169" y="220"/>
                    <a:pt x="144" y="220"/>
                  </a:cubicBezTo>
                  <a:cubicBezTo>
                    <a:pt x="131" y="220"/>
                    <a:pt x="116" y="218"/>
                    <a:pt x="98" y="213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6" y="166"/>
                    <a:pt x="111" y="151"/>
                    <a:pt x="130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71" y="151"/>
                    <a:pt x="186" y="166"/>
                    <a:pt x="186" y="185"/>
                  </a:cubicBezTo>
                  <a:lnTo>
                    <a:pt x="186" y="212"/>
                  </a:lnTo>
                  <a:close/>
                  <a:moveTo>
                    <a:pt x="230" y="185"/>
                  </a:moveTo>
                  <a:cubicBezTo>
                    <a:pt x="230" y="185"/>
                    <a:pt x="230" y="185"/>
                    <a:pt x="230" y="185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7" y="186"/>
                    <a:pt x="214" y="192"/>
                    <a:pt x="192" y="193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66"/>
                    <a:pt x="180" y="151"/>
                    <a:pt x="164" y="146"/>
                  </a:cubicBezTo>
                  <a:cubicBezTo>
                    <a:pt x="170" y="140"/>
                    <a:pt x="173" y="132"/>
                    <a:pt x="174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215" y="124"/>
                    <a:pt x="230" y="139"/>
                    <a:pt x="230" y="157"/>
                  </a:cubicBezTo>
                  <a:lnTo>
                    <a:pt x="230" y="1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6435" tIns="48218" rIns="96435" bIns="48218"/>
            <a:lstStyle/>
            <a:p>
              <a:endParaRPr lang="zh-CN" altLang="en-US"/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189578" y="2018314"/>
              <a:ext cx="1677498" cy="525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4290" tIns="32145" rIns="64290" bIns="32145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统一的工单系统方便流程化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平台化的内部系统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18" name="组合 28"/>
          <p:cNvGrpSpPr/>
          <p:nvPr/>
        </p:nvGrpSpPr>
        <p:grpSpPr bwMode="auto">
          <a:xfrm>
            <a:off x="641896" y="3201990"/>
            <a:ext cx="2200154" cy="825500"/>
            <a:chOff x="189578" y="3201419"/>
            <a:chExt cx="2200182" cy="826419"/>
          </a:xfrm>
        </p:grpSpPr>
        <p:sp>
          <p:nvSpPr>
            <p:cNvPr id="34829" name="Freeform 45"/>
            <p:cNvSpPr>
              <a:spLocks noChangeAspect="1" noEditPoints="1"/>
            </p:cNvSpPr>
            <p:nvPr/>
          </p:nvSpPr>
          <p:spPr bwMode="auto">
            <a:xfrm>
              <a:off x="1957760" y="3201419"/>
              <a:ext cx="432000" cy="432698"/>
            </a:xfrm>
            <a:custGeom>
              <a:avLst/>
              <a:gdLst>
                <a:gd name="T0" fmla="*/ 0 w 342"/>
                <a:gd name="T1" fmla="*/ 216349 h 342"/>
                <a:gd name="T2" fmla="*/ 432000 w 342"/>
                <a:gd name="T3" fmla="*/ 216349 h 342"/>
                <a:gd name="T4" fmla="*/ 60632 w 342"/>
                <a:gd name="T5" fmla="*/ 177128 h 342"/>
                <a:gd name="T6" fmla="*/ 136421 w 342"/>
                <a:gd name="T7" fmla="*/ 207493 h 342"/>
                <a:gd name="T8" fmla="*/ 60632 w 342"/>
                <a:gd name="T9" fmla="*/ 177128 h 342"/>
                <a:gd name="T10" fmla="*/ 137684 w 342"/>
                <a:gd name="T11" fmla="*/ 216349 h 342"/>
                <a:gd name="T12" fmla="*/ 83368 w 342"/>
                <a:gd name="T13" fmla="*/ 264427 h 342"/>
                <a:gd name="T14" fmla="*/ 120000 w 342"/>
                <a:gd name="T15" fmla="*/ 358051 h 342"/>
                <a:gd name="T16" fmla="*/ 120000 w 342"/>
                <a:gd name="T17" fmla="*/ 309974 h 342"/>
                <a:gd name="T18" fmla="*/ 120000 w 342"/>
                <a:gd name="T19" fmla="*/ 358051 h 342"/>
                <a:gd name="T20" fmla="*/ 84632 w 342"/>
                <a:gd name="T21" fmla="*/ 273283 h 342"/>
                <a:gd name="T22" fmla="*/ 144000 w 342"/>
                <a:gd name="T23" fmla="*/ 302383 h 342"/>
                <a:gd name="T24" fmla="*/ 213474 w 342"/>
                <a:gd name="T25" fmla="*/ 302383 h 342"/>
                <a:gd name="T26" fmla="*/ 151579 w 342"/>
                <a:gd name="T27" fmla="*/ 273283 h 342"/>
                <a:gd name="T28" fmla="*/ 213474 w 342"/>
                <a:gd name="T29" fmla="*/ 302383 h 342"/>
                <a:gd name="T30" fmla="*/ 150316 w 342"/>
                <a:gd name="T31" fmla="*/ 264427 h 342"/>
                <a:gd name="T32" fmla="*/ 221053 w 342"/>
                <a:gd name="T33" fmla="*/ 216349 h 342"/>
                <a:gd name="T34" fmla="*/ 146526 w 342"/>
                <a:gd name="T35" fmla="*/ 207493 h 342"/>
                <a:gd name="T36" fmla="*/ 223579 w 342"/>
                <a:gd name="T37" fmla="*/ 177128 h 342"/>
                <a:gd name="T38" fmla="*/ 146526 w 342"/>
                <a:gd name="T39" fmla="*/ 207493 h 342"/>
                <a:gd name="T40" fmla="*/ 223579 w 342"/>
                <a:gd name="T41" fmla="*/ 334012 h 342"/>
                <a:gd name="T42" fmla="*/ 271579 w 342"/>
                <a:gd name="T43" fmla="*/ 334012 h 342"/>
                <a:gd name="T44" fmla="*/ 274105 w 342"/>
                <a:gd name="T45" fmla="*/ 302383 h 342"/>
                <a:gd name="T46" fmla="*/ 224842 w 342"/>
                <a:gd name="T47" fmla="*/ 273283 h 342"/>
                <a:gd name="T48" fmla="*/ 274105 w 342"/>
                <a:gd name="T49" fmla="*/ 302383 h 342"/>
                <a:gd name="T50" fmla="*/ 226105 w 342"/>
                <a:gd name="T51" fmla="*/ 264427 h 342"/>
                <a:gd name="T52" fmla="*/ 296842 w 342"/>
                <a:gd name="T53" fmla="*/ 216349 h 342"/>
                <a:gd name="T54" fmla="*/ 357474 w 342"/>
                <a:gd name="T55" fmla="*/ 159415 h 342"/>
                <a:gd name="T56" fmla="*/ 304421 w 342"/>
                <a:gd name="T57" fmla="*/ 188515 h 342"/>
                <a:gd name="T58" fmla="*/ 229895 w 342"/>
                <a:gd name="T59" fmla="*/ 207493 h 342"/>
                <a:gd name="T60" fmla="*/ 277895 w 342"/>
                <a:gd name="T61" fmla="*/ 177128 h 342"/>
                <a:gd name="T62" fmla="*/ 318316 w 342"/>
                <a:gd name="T63" fmla="*/ 135376 h 342"/>
                <a:gd name="T64" fmla="*/ 328421 w 342"/>
                <a:gd name="T65" fmla="*/ 130315 h 342"/>
                <a:gd name="T66" fmla="*/ 357474 w 342"/>
                <a:gd name="T67" fmla="*/ 159415 h 34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42" h="342">
                  <a:moveTo>
                    <a:pt x="171" y="0"/>
                  </a:moveTo>
                  <a:cubicBezTo>
                    <a:pt x="76" y="0"/>
                    <a:pt x="0" y="77"/>
                    <a:pt x="0" y="171"/>
                  </a:cubicBezTo>
                  <a:cubicBezTo>
                    <a:pt x="0" y="266"/>
                    <a:pt x="76" y="342"/>
                    <a:pt x="171" y="342"/>
                  </a:cubicBezTo>
                  <a:cubicBezTo>
                    <a:pt x="265" y="342"/>
                    <a:pt x="342" y="266"/>
                    <a:pt x="342" y="171"/>
                  </a:cubicBezTo>
                  <a:cubicBezTo>
                    <a:pt x="342" y="77"/>
                    <a:pt x="265" y="0"/>
                    <a:pt x="171" y="0"/>
                  </a:cubicBezTo>
                  <a:close/>
                  <a:moveTo>
                    <a:pt x="48" y="140"/>
                  </a:moveTo>
                  <a:cubicBezTo>
                    <a:pt x="106" y="140"/>
                    <a:pt x="106" y="140"/>
                    <a:pt x="106" y="140"/>
                  </a:cubicBezTo>
                  <a:cubicBezTo>
                    <a:pt x="108" y="164"/>
                    <a:pt x="108" y="164"/>
                    <a:pt x="108" y="164"/>
                  </a:cubicBezTo>
                  <a:cubicBezTo>
                    <a:pt x="54" y="164"/>
                    <a:pt x="54" y="164"/>
                    <a:pt x="54" y="164"/>
                  </a:cubicBezTo>
                  <a:lnTo>
                    <a:pt x="48" y="140"/>
                  </a:lnTo>
                  <a:close/>
                  <a:moveTo>
                    <a:pt x="56" y="171"/>
                  </a:moveTo>
                  <a:cubicBezTo>
                    <a:pt x="109" y="171"/>
                    <a:pt x="109" y="171"/>
                    <a:pt x="109" y="171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66" y="209"/>
                    <a:pt x="66" y="209"/>
                    <a:pt x="66" y="209"/>
                  </a:cubicBezTo>
                  <a:lnTo>
                    <a:pt x="56" y="171"/>
                  </a:lnTo>
                  <a:close/>
                  <a:moveTo>
                    <a:pt x="95" y="283"/>
                  </a:moveTo>
                  <a:cubicBezTo>
                    <a:pt x="85" y="283"/>
                    <a:pt x="76" y="275"/>
                    <a:pt x="76" y="264"/>
                  </a:cubicBezTo>
                  <a:cubicBezTo>
                    <a:pt x="76" y="254"/>
                    <a:pt x="85" y="245"/>
                    <a:pt x="95" y="245"/>
                  </a:cubicBezTo>
                  <a:cubicBezTo>
                    <a:pt x="106" y="245"/>
                    <a:pt x="114" y="254"/>
                    <a:pt x="114" y="264"/>
                  </a:cubicBezTo>
                  <a:cubicBezTo>
                    <a:pt x="114" y="275"/>
                    <a:pt x="106" y="283"/>
                    <a:pt x="95" y="283"/>
                  </a:cubicBezTo>
                  <a:close/>
                  <a:moveTo>
                    <a:pt x="73" y="239"/>
                  </a:moveTo>
                  <a:cubicBezTo>
                    <a:pt x="67" y="216"/>
                    <a:pt x="67" y="216"/>
                    <a:pt x="67" y="216"/>
                  </a:cubicBezTo>
                  <a:cubicBezTo>
                    <a:pt x="113" y="216"/>
                    <a:pt x="113" y="216"/>
                    <a:pt x="113" y="216"/>
                  </a:cubicBezTo>
                  <a:cubicBezTo>
                    <a:pt x="114" y="239"/>
                    <a:pt x="114" y="239"/>
                    <a:pt x="114" y="239"/>
                  </a:cubicBezTo>
                  <a:lnTo>
                    <a:pt x="73" y="239"/>
                  </a:lnTo>
                  <a:close/>
                  <a:moveTo>
                    <a:pt x="169" y="239"/>
                  </a:moveTo>
                  <a:cubicBezTo>
                    <a:pt x="122" y="239"/>
                    <a:pt x="122" y="239"/>
                    <a:pt x="122" y="239"/>
                  </a:cubicBezTo>
                  <a:cubicBezTo>
                    <a:pt x="120" y="216"/>
                    <a:pt x="120" y="216"/>
                    <a:pt x="120" y="216"/>
                  </a:cubicBezTo>
                  <a:cubicBezTo>
                    <a:pt x="171" y="216"/>
                    <a:pt x="171" y="216"/>
                    <a:pt x="171" y="216"/>
                  </a:cubicBezTo>
                  <a:lnTo>
                    <a:pt x="169" y="239"/>
                  </a:lnTo>
                  <a:close/>
                  <a:moveTo>
                    <a:pt x="171" y="209"/>
                  </a:moveTo>
                  <a:cubicBezTo>
                    <a:pt x="119" y="209"/>
                    <a:pt x="119" y="209"/>
                    <a:pt x="119" y="209"/>
                  </a:cubicBezTo>
                  <a:cubicBezTo>
                    <a:pt x="116" y="171"/>
                    <a:pt x="116" y="171"/>
                    <a:pt x="116" y="171"/>
                  </a:cubicBezTo>
                  <a:cubicBezTo>
                    <a:pt x="175" y="171"/>
                    <a:pt x="175" y="171"/>
                    <a:pt x="175" y="171"/>
                  </a:cubicBezTo>
                  <a:lnTo>
                    <a:pt x="171" y="209"/>
                  </a:lnTo>
                  <a:close/>
                  <a:moveTo>
                    <a:pt x="116" y="164"/>
                  </a:moveTo>
                  <a:cubicBezTo>
                    <a:pt x="114" y="140"/>
                    <a:pt x="114" y="140"/>
                    <a:pt x="114" y="140"/>
                  </a:cubicBezTo>
                  <a:cubicBezTo>
                    <a:pt x="177" y="140"/>
                    <a:pt x="177" y="140"/>
                    <a:pt x="177" y="140"/>
                  </a:cubicBezTo>
                  <a:cubicBezTo>
                    <a:pt x="175" y="164"/>
                    <a:pt x="175" y="164"/>
                    <a:pt x="175" y="164"/>
                  </a:cubicBezTo>
                  <a:lnTo>
                    <a:pt x="116" y="164"/>
                  </a:lnTo>
                  <a:close/>
                  <a:moveTo>
                    <a:pt x="196" y="283"/>
                  </a:moveTo>
                  <a:cubicBezTo>
                    <a:pt x="185" y="283"/>
                    <a:pt x="177" y="275"/>
                    <a:pt x="177" y="264"/>
                  </a:cubicBezTo>
                  <a:cubicBezTo>
                    <a:pt x="177" y="254"/>
                    <a:pt x="185" y="245"/>
                    <a:pt x="196" y="245"/>
                  </a:cubicBezTo>
                  <a:cubicBezTo>
                    <a:pt x="206" y="245"/>
                    <a:pt x="215" y="254"/>
                    <a:pt x="215" y="264"/>
                  </a:cubicBezTo>
                  <a:cubicBezTo>
                    <a:pt x="215" y="275"/>
                    <a:pt x="206" y="283"/>
                    <a:pt x="196" y="283"/>
                  </a:cubicBezTo>
                  <a:close/>
                  <a:moveTo>
                    <a:pt x="217" y="239"/>
                  </a:moveTo>
                  <a:cubicBezTo>
                    <a:pt x="176" y="239"/>
                    <a:pt x="176" y="239"/>
                    <a:pt x="176" y="239"/>
                  </a:cubicBezTo>
                  <a:cubicBezTo>
                    <a:pt x="178" y="216"/>
                    <a:pt x="178" y="216"/>
                    <a:pt x="178" y="216"/>
                  </a:cubicBezTo>
                  <a:cubicBezTo>
                    <a:pt x="223" y="216"/>
                    <a:pt x="223" y="216"/>
                    <a:pt x="223" y="216"/>
                  </a:cubicBezTo>
                  <a:lnTo>
                    <a:pt x="217" y="239"/>
                  </a:lnTo>
                  <a:close/>
                  <a:moveTo>
                    <a:pt x="225" y="209"/>
                  </a:moveTo>
                  <a:cubicBezTo>
                    <a:pt x="179" y="209"/>
                    <a:pt x="179" y="209"/>
                    <a:pt x="179" y="209"/>
                  </a:cubicBezTo>
                  <a:cubicBezTo>
                    <a:pt x="182" y="171"/>
                    <a:pt x="182" y="171"/>
                    <a:pt x="182" y="171"/>
                  </a:cubicBezTo>
                  <a:cubicBezTo>
                    <a:pt x="235" y="171"/>
                    <a:pt x="235" y="171"/>
                    <a:pt x="235" y="171"/>
                  </a:cubicBezTo>
                  <a:lnTo>
                    <a:pt x="225" y="209"/>
                  </a:lnTo>
                  <a:close/>
                  <a:moveTo>
                    <a:pt x="283" y="126"/>
                  </a:moveTo>
                  <a:cubicBezTo>
                    <a:pt x="264" y="126"/>
                    <a:pt x="264" y="126"/>
                    <a:pt x="264" y="126"/>
                  </a:cubicBezTo>
                  <a:cubicBezTo>
                    <a:pt x="256" y="133"/>
                    <a:pt x="249" y="141"/>
                    <a:pt x="241" y="149"/>
                  </a:cubicBezTo>
                  <a:cubicBezTo>
                    <a:pt x="237" y="164"/>
                    <a:pt x="237" y="164"/>
                    <a:pt x="237" y="164"/>
                  </a:cubicBezTo>
                  <a:cubicBezTo>
                    <a:pt x="182" y="164"/>
                    <a:pt x="182" y="164"/>
                    <a:pt x="182" y="164"/>
                  </a:cubicBezTo>
                  <a:cubicBezTo>
                    <a:pt x="184" y="140"/>
                    <a:pt x="184" y="140"/>
                    <a:pt x="184" y="140"/>
                  </a:cubicBezTo>
                  <a:cubicBezTo>
                    <a:pt x="220" y="140"/>
                    <a:pt x="220" y="140"/>
                    <a:pt x="220" y="140"/>
                  </a:cubicBezTo>
                  <a:cubicBezTo>
                    <a:pt x="221" y="139"/>
                    <a:pt x="221" y="138"/>
                    <a:pt x="222" y="137"/>
                  </a:cubicBezTo>
                  <a:cubicBezTo>
                    <a:pt x="232" y="127"/>
                    <a:pt x="242" y="117"/>
                    <a:pt x="252" y="107"/>
                  </a:cubicBezTo>
                  <a:cubicBezTo>
                    <a:pt x="252" y="107"/>
                    <a:pt x="253" y="106"/>
                    <a:pt x="254" y="105"/>
                  </a:cubicBezTo>
                  <a:cubicBezTo>
                    <a:pt x="256" y="104"/>
                    <a:pt x="258" y="103"/>
                    <a:pt x="260" y="103"/>
                  </a:cubicBezTo>
                  <a:cubicBezTo>
                    <a:pt x="283" y="103"/>
                    <a:pt x="283" y="103"/>
                    <a:pt x="283" y="103"/>
                  </a:cubicBezTo>
                  <a:cubicBezTo>
                    <a:pt x="297" y="103"/>
                    <a:pt x="297" y="126"/>
                    <a:pt x="283" y="1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6435" tIns="48218" rIns="96435" bIns="48218"/>
            <a:lstStyle/>
            <a:p>
              <a:endParaRPr lang="zh-CN" altLang="en-US"/>
            </a:p>
          </p:txBody>
        </p: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189578" y="3271347"/>
              <a:ext cx="1606482" cy="7564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4290" tIns="32145" rIns="64290" bIns="32145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完成前后端分离的新运营后台及其他类似的平台、可以快速应用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完成公司内部系统一体化</a:t>
            </a:r>
            <a:br>
              <a:rPr lang="zh-CN" altLang="en-US"/>
            </a:b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60700" y="1336040"/>
            <a:ext cx="3021330" cy="3020060"/>
            <a:chOff x="4820" y="2104"/>
            <a:chExt cx="4758" cy="4756"/>
          </a:xfrm>
        </p:grpSpPr>
        <p:grpSp>
          <p:nvGrpSpPr>
            <p:cNvPr id="22" name="组合 2"/>
            <p:cNvGrpSpPr/>
            <p:nvPr/>
          </p:nvGrpSpPr>
          <p:grpSpPr>
            <a:xfrm>
              <a:off x="4820" y="2104"/>
              <a:ext cx="4758" cy="4757"/>
              <a:chOff x="1063124" y="1429779"/>
              <a:chExt cx="4513613" cy="4513613"/>
            </a:xfrm>
          </p:grpSpPr>
          <p:sp>
            <p:nvSpPr>
              <p:cNvPr id="25" name="Freeform 8"/>
              <p:cNvSpPr/>
              <p:nvPr/>
            </p:nvSpPr>
            <p:spPr>
              <a:xfrm>
                <a:off x="2067860" y="2434515"/>
                <a:ext cx="2504140" cy="2504140"/>
              </a:xfrm>
              <a:custGeom>
                <a:avLst/>
                <a:gdLst>
                  <a:gd name="connsiteX0" fmla="*/ 0 w 2504140"/>
                  <a:gd name="connsiteY0" fmla="*/ 1252070 h 2504140"/>
                  <a:gd name="connsiteX1" fmla="*/ 1252070 w 2504140"/>
                  <a:gd name="connsiteY1" fmla="*/ 0 h 2504140"/>
                  <a:gd name="connsiteX2" fmla="*/ 2504140 w 2504140"/>
                  <a:gd name="connsiteY2" fmla="*/ 1252070 h 2504140"/>
                  <a:gd name="connsiteX3" fmla="*/ 1252070 w 2504140"/>
                  <a:gd name="connsiteY3" fmla="*/ 2504140 h 2504140"/>
                  <a:gd name="connsiteX4" fmla="*/ 0 w 2504140"/>
                  <a:gd name="connsiteY4" fmla="*/ 1252070 h 2504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04140" h="2504140">
                    <a:moveTo>
                      <a:pt x="0" y="1252070"/>
                    </a:moveTo>
                    <a:cubicBezTo>
                      <a:pt x="0" y="560571"/>
                      <a:pt x="560571" y="0"/>
                      <a:pt x="1252070" y="0"/>
                    </a:cubicBezTo>
                    <a:cubicBezTo>
                      <a:pt x="1943569" y="0"/>
                      <a:pt x="2504140" y="560571"/>
                      <a:pt x="2504140" y="1252070"/>
                    </a:cubicBezTo>
                    <a:cubicBezTo>
                      <a:pt x="2504140" y="1943569"/>
                      <a:pt x="1943569" y="2504140"/>
                      <a:pt x="1252070" y="2504140"/>
                    </a:cubicBezTo>
                    <a:cubicBezTo>
                      <a:pt x="560571" y="2504140"/>
                      <a:pt x="0" y="1943569"/>
                      <a:pt x="0" y="125207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75"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437843" tIns="437843" rIns="437843" bIns="437843" numCol="1" spcCol="1270" anchor="ctr" anchorCtr="0">
                <a:noAutofit/>
              </a:bodyPr>
              <a:p>
                <a:pPr algn="ctr" defTabSz="1866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4100" dirty="0"/>
              </a:p>
            </p:txBody>
          </p:sp>
          <p:sp>
            <p:nvSpPr>
              <p:cNvPr id="26" name="Freeform 9"/>
              <p:cNvSpPr/>
              <p:nvPr/>
            </p:nvSpPr>
            <p:spPr>
              <a:xfrm>
                <a:off x="2693895" y="1429779"/>
                <a:ext cx="1252070" cy="1252070"/>
              </a:xfrm>
              <a:custGeom>
                <a:avLst/>
                <a:gdLst>
                  <a:gd name="connsiteX0" fmla="*/ 0 w 1252070"/>
                  <a:gd name="connsiteY0" fmla="*/ 626035 h 1252070"/>
                  <a:gd name="connsiteX1" fmla="*/ 626035 w 1252070"/>
                  <a:gd name="connsiteY1" fmla="*/ 0 h 1252070"/>
                  <a:gd name="connsiteX2" fmla="*/ 1252070 w 1252070"/>
                  <a:gd name="connsiteY2" fmla="*/ 626035 h 1252070"/>
                  <a:gd name="connsiteX3" fmla="*/ 626035 w 1252070"/>
                  <a:gd name="connsiteY3" fmla="*/ 1252070 h 1252070"/>
                  <a:gd name="connsiteX4" fmla="*/ 0 w 1252070"/>
                  <a:gd name="connsiteY4" fmla="*/ 626035 h 125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2070" h="1252070">
                    <a:moveTo>
                      <a:pt x="0" y="626035"/>
                    </a:moveTo>
                    <a:cubicBezTo>
                      <a:pt x="0" y="280285"/>
                      <a:pt x="280285" y="0"/>
                      <a:pt x="626035" y="0"/>
                    </a:cubicBezTo>
                    <a:cubicBezTo>
                      <a:pt x="971785" y="0"/>
                      <a:pt x="1252070" y="280285"/>
                      <a:pt x="1252070" y="626035"/>
                    </a:cubicBezTo>
                    <a:cubicBezTo>
                      <a:pt x="1252070" y="971785"/>
                      <a:pt x="971785" y="1252070"/>
                      <a:pt x="626035" y="1252070"/>
                    </a:cubicBezTo>
                    <a:cubicBezTo>
                      <a:pt x="280285" y="1252070"/>
                      <a:pt x="0" y="971785"/>
                      <a:pt x="0" y="6260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75"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218921" tIns="218921" rIns="218921" bIns="218921" numCol="1" spcCol="1270" anchor="ctr" anchorCtr="0">
                <a:noAutofit/>
              </a:bodyPr>
              <a:p>
                <a:pPr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dirty="0">
                    <a:solidFill>
                      <a:schemeClr val="bg1"/>
                    </a:solidFill>
                  </a:rPr>
                  <a:t>中台内网系统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Freeform 10"/>
              <p:cNvSpPr/>
              <p:nvPr/>
            </p:nvSpPr>
            <p:spPr>
              <a:xfrm>
                <a:off x="4324667" y="3060550"/>
                <a:ext cx="1252070" cy="1252070"/>
              </a:xfrm>
              <a:custGeom>
                <a:avLst/>
                <a:gdLst>
                  <a:gd name="connsiteX0" fmla="*/ 0 w 1252070"/>
                  <a:gd name="connsiteY0" fmla="*/ 626035 h 1252070"/>
                  <a:gd name="connsiteX1" fmla="*/ 626035 w 1252070"/>
                  <a:gd name="connsiteY1" fmla="*/ 0 h 1252070"/>
                  <a:gd name="connsiteX2" fmla="*/ 1252070 w 1252070"/>
                  <a:gd name="connsiteY2" fmla="*/ 626035 h 1252070"/>
                  <a:gd name="connsiteX3" fmla="*/ 626035 w 1252070"/>
                  <a:gd name="connsiteY3" fmla="*/ 1252070 h 1252070"/>
                  <a:gd name="connsiteX4" fmla="*/ 0 w 1252070"/>
                  <a:gd name="connsiteY4" fmla="*/ 626035 h 125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2070" h="1252070">
                    <a:moveTo>
                      <a:pt x="0" y="626035"/>
                    </a:moveTo>
                    <a:cubicBezTo>
                      <a:pt x="0" y="280285"/>
                      <a:pt x="280285" y="0"/>
                      <a:pt x="626035" y="0"/>
                    </a:cubicBezTo>
                    <a:cubicBezTo>
                      <a:pt x="971785" y="0"/>
                      <a:pt x="1252070" y="280285"/>
                      <a:pt x="1252070" y="626035"/>
                    </a:cubicBezTo>
                    <a:cubicBezTo>
                      <a:pt x="1252070" y="971785"/>
                      <a:pt x="971785" y="1252070"/>
                      <a:pt x="626035" y="1252070"/>
                    </a:cubicBezTo>
                    <a:cubicBezTo>
                      <a:pt x="280285" y="1252070"/>
                      <a:pt x="0" y="971785"/>
                      <a:pt x="0" y="6260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175"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218921" tIns="218921" rIns="218921" bIns="218921" numCol="1" spcCol="1270" anchor="ctr" anchorCtr="0">
                <a:noAutofit/>
              </a:bodyPr>
              <a:p>
                <a:pPr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dirty="0">
                    <a:solidFill>
                      <a:schemeClr val="bg1"/>
                    </a:solidFill>
                  </a:rPr>
                  <a:t>灰度热更新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Freeform 11"/>
              <p:cNvSpPr/>
              <p:nvPr/>
            </p:nvSpPr>
            <p:spPr>
              <a:xfrm>
                <a:off x="2693895" y="4691322"/>
                <a:ext cx="1252070" cy="1252070"/>
              </a:xfrm>
              <a:custGeom>
                <a:avLst/>
                <a:gdLst>
                  <a:gd name="connsiteX0" fmla="*/ 0 w 1252070"/>
                  <a:gd name="connsiteY0" fmla="*/ 626035 h 1252070"/>
                  <a:gd name="connsiteX1" fmla="*/ 626035 w 1252070"/>
                  <a:gd name="connsiteY1" fmla="*/ 0 h 1252070"/>
                  <a:gd name="connsiteX2" fmla="*/ 1252070 w 1252070"/>
                  <a:gd name="connsiteY2" fmla="*/ 626035 h 1252070"/>
                  <a:gd name="connsiteX3" fmla="*/ 626035 w 1252070"/>
                  <a:gd name="connsiteY3" fmla="*/ 1252070 h 1252070"/>
                  <a:gd name="connsiteX4" fmla="*/ 0 w 1252070"/>
                  <a:gd name="connsiteY4" fmla="*/ 626035 h 125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2070" h="1252070">
                    <a:moveTo>
                      <a:pt x="0" y="626035"/>
                    </a:moveTo>
                    <a:cubicBezTo>
                      <a:pt x="0" y="280285"/>
                      <a:pt x="280285" y="0"/>
                      <a:pt x="626035" y="0"/>
                    </a:cubicBezTo>
                    <a:cubicBezTo>
                      <a:pt x="971785" y="0"/>
                      <a:pt x="1252070" y="280285"/>
                      <a:pt x="1252070" y="626035"/>
                    </a:cubicBezTo>
                    <a:cubicBezTo>
                      <a:pt x="1252070" y="971785"/>
                      <a:pt x="971785" y="1252070"/>
                      <a:pt x="626035" y="1252070"/>
                    </a:cubicBezTo>
                    <a:cubicBezTo>
                      <a:pt x="280285" y="1252070"/>
                      <a:pt x="0" y="971785"/>
                      <a:pt x="0" y="62603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175"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218921" tIns="218921" rIns="218921" bIns="218921" numCol="1" spcCol="1270" anchor="ctr" anchorCtr="0">
                <a:noAutofit/>
              </a:bodyPr>
              <a:p>
                <a:pPr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400" dirty="0">
                    <a:solidFill>
                      <a:schemeClr val="bg1"/>
                    </a:solidFill>
                  </a:rPr>
                  <a:t>IT</a:t>
                </a:r>
                <a:r>
                  <a:rPr lang="zh-CN" altLang="en-US" sz="1400" dirty="0">
                    <a:solidFill>
                      <a:schemeClr val="bg1"/>
                    </a:solidFill>
                  </a:rPr>
                  <a:t>服务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Freeform 12"/>
              <p:cNvSpPr/>
              <p:nvPr/>
            </p:nvSpPr>
            <p:spPr>
              <a:xfrm>
                <a:off x="1063124" y="3060550"/>
                <a:ext cx="1252070" cy="1252070"/>
              </a:xfrm>
              <a:custGeom>
                <a:avLst/>
                <a:gdLst>
                  <a:gd name="connsiteX0" fmla="*/ 0 w 1252070"/>
                  <a:gd name="connsiteY0" fmla="*/ 626035 h 1252070"/>
                  <a:gd name="connsiteX1" fmla="*/ 626035 w 1252070"/>
                  <a:gd name="connsiteY1" fmla="*/ 0 h 1252070"/>
                  <a:gd name="connsiteX2" fmla="*/ 1252070 w 1252070"/>
                  <a:gd name="connsiteY2" fmla="*/ 626035 h 1252070"/>
                  <a:gd name="connsiteX3" fmla="*/ 626035 w 1252070"/>
                  <a:gd name="connsiteY3" fmla="*/ 1252070 h 1252070"/>
                  <a:gd name="connsiteX4" fmla="*/ 0 w 1252070"/>
                  <a:gd name="connsiteY4" fmla="*/ 626035 h 125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2070" h="1252070">
                    <a:moveTo>
                      <a:pt x="0" y="626035"/>
                    </a:moveTo>
                    <a:cubicBezTo>
                      <a:pt x="0" y="280285"/>
                      <a:pt x="280285" y="0"/>
                      <a:pt x="626035" y="0"/>
                    </a:cubicBezTo>
                    <a:cubicBezTo>
                      <a:pt x="971785" y="0"/>
                      <a:pt x="1252070" y="280285"/>
                      <a:pt x="1252070" y="626035"/>
                    </a:cubicBezTo>
                    <a:cubicBezTo>
                      <a:pt x="1252070" y="971785"/>
                      <a:pt x="971785" y="1252070"/>
                      <a:pt x="626035" y="1252070"/>
                    </a:cubicBezTo>
                    <a:cubicBezTo>
                      <a:pt x="280285" y="1252070"/>
                      <a:pt x="0" y="971785"/>
                      <a:pt x="0" y="62603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175"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218921" tIns="218921" rIns="218921" bIns="218921" numCol="1" spcCol="1270" anchor="ctr" anchorCtr="0">
                <a:noAutofit/>
              </a:bodyPr>
              <a:p>
                <a:pPr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dirty="0">
                    <a:solidFill>
                      <a:schemeClr val="bg1"/>
                    </a:solidFill>
                  </a:rPr>
                  <a:t>新运营后台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78"/>
              <p:cNvSpPr txBox="1"/>
              <p:nvPr/>
            </p:nvSpPr>
            <p:spPr>
              <a:xfrm>
                <a:off x="2335762" y="3040254"/>
                <a:ext cx="1968335" cy="297014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p>
                <a:pPr algn="ctr"/>
                <a:endParaRPr lang="en-US" sz="7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6404" y="4053"/>
              <a:ext cx="1834" cy="101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p>
              <a:r>
                <a:rPr lang="zh-CN" altLang="en-US" dirty="0">
                  <a:solidFill>
                    <a:schemeClr val="bg1"/>
                  </a:solidFill>
                  <a:effectLst/>
                </a:rPr>
                <a:t>LDAP</a:t>
              </a:r>
              <a:endParaRPr lang="zh-CN" altLang="en-US" dirty="0">
                <a:solidFill>
                  <a:schemeClr val="bg1"/>
                </a:solidFill>
                <a:effectLst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effectLst/>
                </a:rPr>
                <a:t>后台网关</a:t>
              </a:r>
              <a:endParaRPr lang="zh-CN" altLang="en-US" dirty="0">
                <a:solidFill>
                  <a:schemeClr val="bg1"/>
                </a:solidFill>
                <a:effectLst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k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26" name="TextBox 48"/>
          <p:cNvSpPr txBox="1"/>
          <p:nvPr/>
        </p:nvSpPr>
        <p:spPr>
          <a:xfrm>
            <a:off x="4180409" y="2024662"/>
            <a:ext cx="2816312" cy="476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工作感悟</a:t>
            </a:r>
            <a:endParaRPr lang="zh-CN" altLang="en-US" sz="3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2497324" y="1571912"/>
            <a:ext cx="1561914" cy="1575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800" cap="all" spc="213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04</a:t>
            </a:r>
            <a:endParaRPr lang="zh-CN" altLang="en-US" sz="9800" cap="all" spc="213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>
          <a:xfrm>
            <a:off x="1631043" y="1545000"/>
            <a:ext cx="2257033" cy="778192"/>
            <a:chOff x="2174724" y="2060000"/>
            <a:chExt cx="3009377" cy="1037589"/>
          </a:xfrm>
        </p:grpSpPr>
        <p:sp>
          <p:nvSpPr>
            <p:cNvPr id="10" name="矩形 9"/>
            <p:cNvSpPr/>
            <p:nvPr/>
          </p:nvSpPr>
          <p:spPr>
            <a:xfrm>
              <a:off x="4266186" y="2060000"/>
              <a:ext cx="917915" cy="7844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2174724" y="2060000"/>
              <a:ext cx="2161884" cy="1037589"/>
            </a:xfrm>
            <a:custGeom>
              <a:avLst/>
              <a:gdLst>
                <a:gd name="T0" fmla="*/ 486 w 486"/>
                <a:gd name="T1" fmla="*/ 0 h 349"/>
                <a:gd name="T2" fmla="*/ 30 w 486"/>
                <a:gd name="T3" fmla="*/ 0 h 349"/>
                <a:gd name="T4" fmla="*/ 0 w 486"/>
                <a:gd name="T5" fmla="*/ 30 h 349"/>
                <a:gd name="T6" fmla="*/ 0 w 486"/>
                <a:gd name="T7" fmla="*/ 197 h 349"/>
                <a:gd name="T8" fmla="*/ 21 w 486"/>
                <a:gd name="T9" fmla="*/ 247 h 349"/>
                <a:gd name="T10" fmla="*/ 123 w 486"/>
                <a:gd name="T11" fmla="*/ 349 h 349"/>
                <a:gd name="T12" fmla="*/ 116 w 486"/>
                <a:gd name="T13" fmla="*/ 281 h 349"/>
                <a:gd name="T14" fmla="*/ 116 w 486"/>
                <a:gd name="T15" fmla="*/ 279 h 349"/>
                <a:gd name="T16" fmla="*/ 132 w 486"/>
                <a:gd name="T17" fmla="*/ 263 h 349"/>
                <a:gd name="T18" fmla="*/ 486 w 486"/>
                <a:gd name="T19" fmla="*/ 263 h 349"/>
                <a:gd name="T20" fmla="*/ 486 w 486"/>
                <a:gd name="T21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6" h="349">
                  <a:moveTo>
                    <a:pt x="486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13"/>
                    <a:pt x="10" y="236"/>
                    <a:pt x="21" y="247"/>
                  </a:cubicBezTo>
                  <a:cubicBezTo>
                    <a:pt x="123" y="349"/>
                    <a:pt x="123" y="349"/>
                    <a:pt x="123" y="349"/>
                  </a:cubicBezTo>
                  <a:cubicBezTo>
                    <a:pt x="116" y="281"/>
                    <a:pt x="116" y="281"/>
                    <a:pt x="116" y="281"/>
                  </a:cubicBezTo>
                  <a:cubicBezTo>
                    <a:pt x="116" y="280"/>
                    <a:pt x="116" y="280"/>
                    <a:pt x="116" y="279"/>
                  </a:cubicBezTo>
                  <a:cubicBezTo>
                    <a:pt x="116" y="270"/>
                    <a:pt x="123" y="263"/>
                    <a:pt x="132" y="263"/>
                  </a:cubicBezTo>
                  <a:cubicBezTo>
                    <a:pt x="486" y="263"/>
                    <a:pt x="486" y="263"/>
                    <a:pt x="486" y="263"/>
                  </a:cubicBezTo>
                  <a:cubicBezTo>
                    <a:pt x="486" y="0"/>
                    <a:pt x="486" y="0"/>
                    <a:pt x="486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" name="组合 11"/>
            <p:cNvGrpSpPr/>
            <p:nvPr/>
          </p:nvGrpSpPr>
          <p:grpSpPr>
            <a:xfrm>
              <a:off x="4659778" y="2229073"/>
              <a:ext cx="201152" cy="472325"/>
              <a:chOff x="3997325" y="2735263"/>
              <a:chExt cx="250825" cy="588962"/>
            </a:xfrm>
          </p:grpSpPr>
          <p:sp>
            <p:nvSpPr>
              <p:cNvPr id="14" name="Freeform 10"/>
              <p:cNvSpPr/>
              <p:nvPr/>
            </p:nvSpPr>
            <p:spPr bwMode="auto">
              <a:xfrm>
                <a:off x="4100513" y="2735263"/>
                <a:ext cx="111125" cy="111125"/>
              </a:xfrm>
              <a:custGeom>
                <a:avLst/>
                <a:gdLst>
                  <a:gd name="T0" fmla="*/ 15 w 30"/>
                  <a:gd name="T1" fmla="*/ 0 h 30"/>
                  <a:gd name="T2" fmla="*/ 0 w 30"/>
                  <a:gd name="T3" fmla="*/ 15 h 30"/>
                  <a:gd name="T4" fmla="*/ 15 w 30"/>
                  <a:gd name="T5" fmla="*/ 30 h 30"/>
                  <a:gd name="T6" fmla="*/ 30 w 30"/>
                  <a:gd name="T7" fmla="*/ 15 h 30"/>
                  <a:gd name="T8" fmla="*/ 15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6" y="30"/>
                      <a:pt x="15" y="30"/>
                    </a:cubicBezTo>
                    <a:cubicBezTo>
                      <a:pt x="23" y="30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1"/>
              <p:cNvSpPr/>
              <p:nvPr/>
            </p:nvSpPr>
            <p:spPr bwMode="auto">
              <a:xfrm>
                <a:off x="3997325" y="2979738"/>
                <a:ext cx="250825" cy="344487"/>
              </a:xfrm>
              <a:custGeom>
                <a:avLst/>
                <a:gdLst>
                  <a:gd name="T0" fmla="*/ 67 w 68"/>
                  <a:gd name="T1" fmla="*/ 60 h 93"/>
                  <a:gd name="T2" fmla="*/ 60 w 68"/>
                  <a:gd name="T3" fmla="*/ 73 h 93"/>
                  <a:gd name="T4" fmla="*/ 47 w 68"/>
                  <a:gd name="T5" fmla="*/ 82 h 93"/>
                  <a:gd name="T6" fmla="*/ 38 w 68"/>
                  <a:gd name="T7" fmla="*/ 73 h 93"/>
                  <a:gd name="T8" fmla="*/ 39 w 68"/>
                  <a:gd name="T9" fmla="*/ 67 h 93"/>
                  <a:gd name="T10" fmla="*/ 44 w 68"/>
                  <a:gd name="T11" fmla="*/ 50 h 93"/>
                  <a:gd name="T12" fmla="*/ 55 w 68"/>
                  <a:gd name="T13" fmla="*/ 0 h 93"/>
                  <a:gd name="T14" fmla="*/ 32 w 68"/>
                  <a:gd name="T15" fmla="*/ 0 h 93"/>
                  <a:gd name="T16" fmla="*/ 6 w 68"/>
                  <a:gd name="T17" fmla="*/ 14 h 93"/>
                  <a:gd name="T18" fmla="*/ 0 w 68"/>
                  <a:gd name="T19" fmla="*/ 25 h 93"/>
                  <a:gd name="T20" fmla="*/ 2 w 68"/>
                  <a:gd name="T21" fmla="*/ 26 h 93"/>
                  <a:gd name="T22" fmla="*/ 8 w 68"/>
                  <a:gd name="T23" fmla="*/ 15 h 93"/>
                  <a:gd name="T24" fmla="*/ 16 w 68"/>
                  <a:gd name="T25" fmla="*/ 6 h 93"/>
                  <a:gd name="T26" fmla="*/ 19 w 68"/>
                  <a:gd name="T27" fmla="*/ 12 h 93"/>
                  <a:gd name="T28" fmla="*/ 19 w 68"/>
                  <a:gd name="T29" fmla="*/ 19 h 93"/>
                  <a:gd name="T30" fmla="*/ 14 w 68"/>
                  <a:gd name="T31" fmla="*/ 46 h 93"/>
                  <a:gd name="T32" fmla="*/ 11 w 68"/>
                  <a:gd name="T33" fmla="*/ 70 h 93"/>
                  <a:gd name="T34" fmla="*/ 34 w 68"/>
                  <a:gd name="T35" fmla="*/ 93 h 93"/>
                  <a:gd name="T36" fmla="*/ 60 w 68"/>
                  <a:gd name="T37" fmla="*/ 78 h 93"/>
                  <a:gd name="T38" fmla="*/ 68 w 68"/>
                  <a:gd name="T39" fmla="*/ 61 h 93"/>
                  <a:gd name="T40" fmla="*/ 67 w 68"/>
                  <a:gd name="T41" fmla="*/ 6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3">
                    <a:moveTo>
                      <a:pt x="67" y="60"/>
                    </a:moveTo>
                    <a:cubicBezTo>
                      <a:pt x="60" y="73"/>
                      <a:pt x="60" y="73"/>
                      <a:pt x="60" y="73"/>
                    </a:cubicBezTo>
                    <a:cubicBezTo>
                      <a:pt x="57" y="79"/>
                      <a:pt x="51" y="82"/>
                      <a:pt x="47" y="82"/>
                    </a:cubicBezTo>
                    <a:cubicBezTo>
                      <a:pt x="42" y="82"/>
                      <a:pt x="38" y="79"/>
                      <a:pt x="38" y="73"/>
                    </a:cubicBezTo>
                    <a:cubicBezTo>
                      <a:pt x="38" y="71"/>
                      <a:pt x="38" y="69"/>
                      <a:pt x="39" y="67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6" y="42"/>
                      <a:pt x="54" y="10"/>
                      <a:pt x="55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2" y="0"/>
                      <a:pt x="12" y="2"/>
                      <a:pt x="6" y="1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1" y="9"/>
                      <a:pt x="14" y="6"/>
                      <a:pt x="16" y="6"/>
                    </a:cubicBezTo>
                    <a:cubicBezTo>
                      <a:pt x="18" y="6"/>
                      <a:pt x="19" y="8"/>
                      <a:pt x="19" y="12"/>
                    </a:cubicBezTo>
                    <a:cubicBezTo>
                      <a:pt x="19" y="14"/>
                      <a:pt x="19" y="16"/>
                      <a:pt x="19" y="19"/>
                    </a:cubicBezTo>
                    <a:cubicBezTo>
                      <a:pt x="14" y="46"/>
                      <a:pt x="14" y="46"/>
                      <a:pt x="14" y="46"/>
                    </a:cubicBezTo>
                    <a:cubicBezTo>
                      <a:pt x="13" y="52"/>
                      <a:pt x="11" y="62"/>
                      <a:pt x="11" y="70"/>
                    </a:cubicBezTo>
                    <a:cubicBezTo>
                      <a:pt x="11" y="85"/>
                      <a:pt x="22" y="93"/>
                      <a:pt x="34" y="93"/>
                    </a:cubicBezTo>
                    <a:cubicBezTo>
                      <a:pt x="44" y="93"/>
                      <a:pt x="54" y="88"/>
                      <a:pt x="60" y="78"/>
                    </a:cubicBezTo>
                    <a:cubicBezTo>
                      <a:pt x="68" y="61"/>
                      <a:pt x="68" y="61"/>
                      <a:pt x="68" y="61"/>
                    </a:cubicBezTo>
                    <a:lnTo>
                      <a:pt x="67" y="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3" name="党"/>
            <p:cNvSpPr txBox="1"/>
            <p:nvPr/>
          </p:nvSpPr>
          <p:spPr>
            <a:xfrm>
              <a:off x="2362231" y="2132745"/>
              <a:ext cx="2094585" cy="613833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团队协作</a:t>
              </a:r>
              <a:endParaRPr lang="zh-CN" altLang="en-US" sz="2400" b="1" dirty="0" smtClean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4" name="组合 15"/>
          <p:cNvGrpSpPr/>
          <p:nvPr/>
        </p:nvGrpSpPr>
        <p:grpSpPr>
          <a:xfrm>
            <a:off x="5101500" y="1545000"/>
            <a:ext cx="2257033" cy="778192"/>
            <a:chOff x="6801999" y="2060000"/>
            <a:chExt cx="3009377" cy="1037589"/>
          </a:xfrm>
        </p:grpSpPr>
        <p:sp>
          <p:nvSpPr>
            <p:cNvPr id="17" name="矩形 16"/>
            <p:cNvSpPr/>
            <p:nvPr/>
          </p:nvSpPr>
          <p:spPr>
            <a:xfrm>
              <a:off x="8893461" y="2060000"/>
              <a:ext cx="917915" cy="7844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6801999" y="2060000"/>
              <a:ext cx="2161884" cy="1037589"/>
            </a:xfrm>
            <a:custGeom>
              <a:avLst/>
              <a:gdLst>
                <a:gd name="T0" fmla="*/ 486 w 486"/>
                <a:gd name="T1" fmla="*/ 0 h 349"/>
                <a:gd name="T2" fmla="*/ 30 w 486"/>
                <a:gd name="T3" fmla="*/ 0 h 349"/>
                <a:gd name="T4" fmla="*/ 0 w 486"/>
                <a:gd name="T5" fmla="*/ 30 h 349"/>
                <a:gd name="T6" fmla="*/ 0 w 486"/>
                <a:gd name="T7" fmla="*/ 197 h 349"/>
                <a:gd name="T8" fmla="*/ 21 w 486"/>
                <a:gd name="T9" fmla="*/ 247 h 349"/>
                <a:gd name="T10" fmla="*/ 123 w 486"/>
                <a:gd name="T11" fmla="*/ 349 h 349"/>
                <a:gd name="T12" fmla="*/ 116 w 486"/>
                <a:gd name="T13" fmla="*/ 281 h 349"/>
                <a:gd name="T14" fmla="*/ 116 w 486"/>
                <a:gd name="T15" fmla="*/ 279 h 349"/>
                <a:gd name="T16" fmla="*/ 132 w 486"/>
                <a:gd name="T17" fmla="*/ 263 h 349"/>
                <a:gd name="T18" fmla="*/ 486 w 486"/>
                <a:gd name="T19" fmla="*/ 263 h 349"/>
                <a:gd name="T20" fmla="*/ 486 w 486"/>
                <a:gd name="T21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6" h="349">
                  <a:moveTo>
                    <a:pt x="486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13"/>
                    <a:pt x="10" y="236"/>
                    <a:pt x="21" y="247"/>
                  </a:cubicBezTo>
                  <a:cubicBezTo>
                    <a:pt x="123" y="349"/>
                    <a:pt x="123" y="349"/>
                    <a:pt x="123" y="349"/>
                  </a:cubicBezTo>
                  <a:cubicBezTo>
                    <a:pt x="116" y="281"/>
                    <a:pt x="116" y="281"/>
                    <a:pt x="116" y="281"/>
                  </a:cubicBezTo>
                  <a:cubicBezTo>
                    <a:pt x="116" y="280"/>
                    <a:pt x="116" y="280"/>
                    <a:pt x="116" y="279"/>
                  </a:cubicBezTo>
                  <a:cubicBezTo>
                    <a:pt x="116" y="270"/>
                    <a:pt x="123" y="263"/>
                    <a:pt x="132" y="263"/>
                  </a:cubicBezTo>
                  <a:cubicBezTo>
                    <a:pt x="486" y="263"/>
                    <a:pt x="486" y="263"/>
                    <a:pt x="486" y="263"/>
                  </a:cubicBezTo>
                  <a:cubicBezTo>
                    <a:pt x="486" y="0"/>
                    <a:pt x="486" y="0"/>
                    <a:pt x="48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9188320" y="2254333"/>
              <a:ext cx="435405" cy="427767"/>
            </a:xfrm>
            <a:custGeom>
              <a:avLst/>
              <a:gdLst>
                <a:gd name="T0" fmla="*/ 134 w 147"/>
                <a:gd name="T1" fmla="*/ 73 h 144"/>
                <a:gd name="T2" fmla="*/ 146 w 147"/>
                <a:gd name="T3" fmla="*/ 66 h 144"/>
                <a:gd name="T4" fmla="*/ 141 w 147"/>
                <a:gd name="T5" fmla="*/ 51 h 144"/>
                <a:gd name="T6" fmla="*/ 125 w 147"/>
                <a:gd name="T7" fmla="*/ 49 h 144"/>
                <a:gd name="T8" fmla="*/ 120 w 147"/>
                <a:gd name="T9" fmla="*/ 34 h 144"/>
                <a:gd name="T10" fmla="*/ 126 w 147"/>
                <a:gd name="T11" fmla="*/ 21 h 144"/>
                <a:gd name="T12" fmla="*/ 111 w 147"/>
                <a:gd name="T13" fmla="*/ 13 h 144"/>
                <a:gd name="T14" fmla="*/ 98 w 147"/>
                <a:gd name="T15" fmla="*/ 21 h 144"/>
                <a:gd name="T16" fmla="*/ 85 w 147"/>
                <a:gd name="T17" fmla="*/ 13 h 144"/>
                <a:gd name="T18" fmla="*/ 80 w 147"/>
                <a:gd name="T19" fmla="*/ 0 h 144"/>
                <a:gd name="T20" fmla="*/ 64 w 147"/>
                <a:gd name="T21" fmla="*/ 3 h 144"/>
                <a:gd name="T22" fmla="*/ 60 w 147"/>
                <a:gd name="T23" fmla="*/ 17 h 144"/>
                <a:gd name="T24" fmla="*/ 44 w 147"/>
                <a:gd name="T25" fmla="*/ 20 h 144"/>
                <a:gd name="T26" fmla="*/ 32 w 147"/>
                <a:gd name="T27" fmla="*/ 12 h 144"/>
                <a:gd name="T28" fmla="*/ 21 w 147"/>
                <a:gd name="T29" fmla="*/ 25 h 144"/>
                <a:gd name="T30" fmla="*/ 27 w 147"/>
                <a:gd name="T31" fmla="*/ 39 h 144"/>
                <a:gd name="T32" fmla="*/ 17 w 147"/>
                <a:gd name="T33" fmla="*/ 51 h 144"/>
                <a:gd name="T34" fmla="*/ 3 w 147"/>
                <a:gd name="T35" fmla="*/ 53 h 144"/>
                <a:gd name="T36" fmla="*/ 3 w 147"/>
                <a:gd name="T37" fmla="*/ 70 h 144"/>
                <a:gd name="T38" fmla="*/ 17 w 147"/>
                <a:gd name="T39" fmla="*/ 77 h 144"/>
                <a:gd name="T40" fmla="*/ 17 w 147"/>
                <a:gd name="T41" fmla="*/ 92 h 144"/>
                <a:gd name="T42" fmla="*/ 7 w 147"/>
                <a:gd name="T43" fmla="*/ 103 h 144"/>
                <a:gd name="T44" fmla="*/ 18 w 147"/>
                <a:gd name="T45" fmla="*/ 116 h 144"/>
                <a:gd name="T46" fmla="*/ 33 w 147"/>
                <a:gd name="T47" fmla="*/ 112 h 144"/>
                <a:gd name="T48" fmla="*/ 43 w 147"/>
                <a:gd name="T49" fmla="*/ 124 h 144"/>
                <a:gd name="T50" fmla="*/ 42 w 147"/>
                <a:gd name="T51" fmla="*/ 139 h 144"/>
                <a:gd name="T52" fmla="*/ 59 w 147"/>
                <a:gd name="T53" fmla="*/ 141 h 144"/>
                <a:gd name="T54" fmla="*/ 68 w 147"/>
                <a:gd name="T55" fmla="*/ 129 h 144"/>
                <a:gd name="T56" fmla="*/ 79 w 147"/>
                <a:gd name="T57" fmla="*/ 129 h 144"/>
                <a:gd name="T58" fmla="*/ 88 w 147"/>
                <a:gd name="T59" fmla="*/ 141 h 144"/>
                <a:gd name="T60" fmla="*/ 104 w 147"/>
                <a:gd name="T61" fmla="*/ 139 h 144"/>
                <a:gd name="T62" fmla="*/ 104 w 147"/>
                <a:gd name="T63" fmla="*/ 124 h 144"/>
                <a:gd name="T64" fmla="*/ 114 w 147"/>
                <a:gd name="T65" fmla="*/ 112 h 144"/>
                <a:gd name="T66" fmla="*/ 129 w 147"/>
                <a:gd name="T67" fmla="*/ 116 h 144"/>
                <a:gd name="T68" fmla="*/ 140 w 147"/>
                <a:gd name="T69" fmla="*/ 103 h 144"/>
                <a:gd name="T70" fmla="*/ 130 w 147"/>
                <a:gd name="T71" fmla="*/ 93 h 144"/>
                <a:gd name="T72" fmla="*/ 130 w 147"/>
                <a:gd name="T73" fmla="*/ 77 h 144"/>
                <a:gd name="T74" fmla="*/ 40 w 147"/>
                <a:gd name="T75" fmla="*/ 72 h 144"/>
                <a:gd name="T76" fmla="*/ 107 w 147"/>
                <a:gd name="T77" fmla="*/ 7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7" h="144">
                  <a:moveTo>
                    <a:pt x="130" y="77"/>
                  </a:moveTo>
                  <a:cubicBezTo>
                    <a:pt x="130" y="75"/>
                    <a:pt x="132" y="73"/>
                    <a:pt x="134" y="73"/>
                  </a:cubicBezTo>
                  <a:cubicBezTo>
                    <a:pt x="144" y="70"/>
                    <a:pt x="144" y="70"/>
                    <a:pt x="144" y="70"/>
                  </a:cubicBezTo>
                  <a:cubicBezTo>
                    <a:pt x="146" y="70"/>
                    <a:pt x="147" y="68"/>
                    <a:pt x="146" y="66"/>
                  </a:cubicBezTo>
                  <a:cubicBezTo>
                    <a:pt x="144" y="54"/>
                    <a:pt x="144" y="54"/>
                    <a:pt x="144" y="54"/>
                  </a:cubicBezTo>
                  <a:cubicBezTo>
                    <a:pt x="144" y="52"/>
                    <a:pt x="142" y="51"/>
                    <a:pt x="141" y="51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28" y="52"/>
                    <a:pt x="126" y="51"/>
                    <a:pt x="125" y="4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38"/>
                    <a:pt x="119" y="36"/>
                    <a:pt x="120" y="34"/>
                  </a:cubicBezTo>
                  <a:cubicBezTo>
                    <a:pt x="126" y="26"/>
                    <a:pt x="126" y="26"/>
                    <a:pt x="126" y="26"/>
                  </a:cubicBezTo>
                  <a:cubicBezTo>
                    <a:pt x="127" y="24"/>
                    <a:pt x="127" y="22"/>
                    <a:pt x="126" y="21"/>
                  </a:cubicBezTo>
                  <a:cubicBezTo>
                    <a:pt x="116" y="13"/>
                    <a:pt x="116" y="13"/>
                    <a:pt x="116" y="13"/>
                  </a:cubicBezTo>
                  <a:cubicBezTo>
                    <a:pt x="114" y="11"/>
                    <a:pt x="112" y="12"/>
                    <a:pt x="111" y="13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2" y="22"/>
                    <a:pt x="100" y="22"/>
                    <a:pt x="98" y="21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86" y="17"/>
                    <a:pt x="85" y="15"/>
                    <a:pt x="85" y="1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1"/>
                    <a:pt x="82" y="0"/>
                    <a:pt x="80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6" y="0"/>
                    <a:pt x="64" y="1"/>
                    <a:pt x="64" y="3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3" y="15"/>
                    <a:pt x="61" y="17"/>
                    <a:pt x="60" y="17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8" y="22"/>
                    <a:pt x="45" y="21"/>
                    <a:pt x="44" y="20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5" y="11"/>
                    <a:pt x="33" y="11"/>
                    <a:pt x="32" y="12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2"/>
                    <a:pt x="20" y="24"/>
                    <a:pt x="21" y="25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8" y="35"/>
                    <a:pt x="28" y="38"/>
                    <a:pt x="27" y="3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1" y="50"/>
                    <a:pt x="19" y="52"/>
                    <a:pt x="17" y="51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5" y="50"/>
                    <a:pt x="3" y="51"/>
                    <a:pt x="3" y="53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0" y="68"/>
                    <a:pt x="2" y="70"/>
                    <a:pt x="3" y="70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5" y="73"/>
                    <a:pt x="17" y="75"/>
                    <a:pt x="17" y="77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9"/>
                    <a:pt x="18" y="91"/>
                    <a:pt x="17" y="92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7" y="99"/>
                    <a:pt x="6" y="102"/>
                    <a:pt x="7" y="103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5" y="116"/>
                    <a:pt x="17" y="116"/>
                    <a:pt x="18" y="116"/>
                  </a:cubicBezTo>
                  <a:cubicBezTo>
                    <a:pt x="28" y="111"/>
                    <a:pt x="28" y="111"/>
                    <a:pt x="28" y="111"/>
                  </a:cubicBezTo>
                  <a:cubicBezTo>
                    <a:pt x="29" y="110"/>
                    <a:pt x="32" y="111"/>
                    <a:pt x="33" y="112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3" y="120"/>
                    <a:pt x="44" y="122"/>
                    <a:pt x="43" y="124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0" y="136"/>
                    <a:pt x="41" y="138"/>
                    <a:pt x="42" y="139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6" y="144"/>
                    <a:pt x="58" y="143"/>
                    <a:pt x="59" y="141"/>
                  </a:cubicBezTo>
                  <a:cubicBezTo>
                    <a:pt x="63" y="132"/>
                    <a:pt x="63" y="132"/>
                    <a:pt x="63" y="132"/>
                  </a:cubicBezTo>
                  <a:cubicBezTo>
                    <a:pt x="64" y="130"/>
                    <a:pt x="66" y="129"/>
                    <a:pt x="68" y="129"/>
                  </a:cubicBezTo>
                  <a:cubicBezTo>
                    <a:pt x="68" y="129"/>
                    <a:pt x="70" y="129"/>
                    <a:pt x="73" y="129"/>
                  </a:cubicBezTo>
                  <a:cubicBezTo>
                    <a:pt x="76" y="129"/>
                    <a:pt x="79" y="129"/>
                    <a:pt x="79" y="129"/>
                  </a:cubicBezTo>
                  <a:cubicBezTo>
                    <a:pt x="81" y="129"/>
                    <a:pt x="83" y="130"/>
                    <a:pt x="83" y="132"/>
                  </a:cubicBezTo>
                  <a:cubicBezTo>
                    <a:pt x="88" y="141"/>
                    <a:pt x="88" y="141"/>
                    <a:pt x="88" y="141"/>
                  </a:cubicBezTo>
                  <a:cubicBezTo>
                    <a:pt x="89" y="143"/>
                    <a:pt x="91" y="144"/>
                    <a:pt x="92" y="143"/>
                  </a:cubicBezTo>
                  <a:cubicBezTo>
                    <a:pt x="104" y="139"/>
                    <a:pt x="104" y="139"/>
                    <a:pt x="104" y="139"/>
                  </a:cubicBezTo>
                  <a:cubicBezTo>
                    <a:pt x="106" y="138"/>
                    <a:pt x="107" y="136"/>
                    <a:pt x="107" y="135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3" y="123"/>
                    <a:pt x="104" y="120"/>
                    <a:pt x="106" y="119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5" y="111"/>
                    <a:pt x="118" y="111"/>
                    <a:pt x="119" y="111"/>
                  </a:cubicBezTo>
                  <a:cubicBezTo>
                    <a:pt x="129" y="116"/>
                    <a:pt x="129" y="116"/>
                    <a:pt x="129" y="116"/>
                  </a:cubicBezTo>
                  <a:cubicBezTo>
                    <a:pt x="130" y="117"/>
                    <a:pt x="132" y="116"/>
                    <a:pt x="133" y="11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1" y="102"/>
                    <a:pt x="140" y="100"/>
                    <a:pt x="139" y="99"/>
                  </a:cubicBezTo>
                  <a:cubicBezTo>
                    <a:pt x="130" y="93"/>
                    <a:pt x="130" y="93"/>
                    <a:pt x="130" y="93"/>
                  </a:cubicBezTo>
                  <a:cubicBezTo>
                    <a:pt x="129" y="92"/>
                    <a:pt x="128" y="90"/>
                    <a:pt x="128" y="88"/>
                  </a:cubicBezTo>
                  <a:lnTo>
                    <a:pt x="130" y="77"/>
                  </a:lnTo>
                  <a:close/>
                  <a:moveTo>
                    <a:pt x="73" y="106"/>
                  </a:moveTo>
                  <a:cubicBezTo>
                    <a:pt x="55" y="106"/>
                    <a:pt x="40" y="91"/>
                    <a:pt x="40" y="72"/>
                  </a:cubicBezTo>
                  <a:cubicBezTo>
                    <a:pt x="40" y="54"/>
                    <a:pt x="55" y="39"/>
                    <a:pt x="74" y="39"/>
                  </a:cubicBezTo>
                  <a:cubicBezTo>
                    <a:pt x="92" y="39"/>
                    <a:pt x="107" y="54"/>
                    <a:pt x="107" y="73"/>
                  </a:cubicBezTo>
                  <a:cubicBezTo>
                    <a:pt x="107" y="91"/>
                    <a:pt x="92" y="106"/>
                    <a:pt x="73" y="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党"/>
            <p:cNvSpPr txBox="1"/>
            <p:nvPr/>
          </p:nvSpPr>
          <p:spPr>
            <a:xfrm>
              <a:off x="6969442" y="2132745"/>
              <a:ext cx="2094585" cy="613833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技术规划</a:t>
              </a:r>
              <a:endParaRPr lang="zh-CN" altLang="en-US" sz="2400" b="1" dirty="0" smtClean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5" name="组合 20"/>
          <p:cNvGrpSpPr/>
          <p:nvPr/>
        </p:nvGrpSpPr>
        <p:grpSpPr>
          <a:xfrm>
            <a:off x="3354433" y="3354957"/>
            <a:ext cx="2257033" cy="778192"/>
            <a:chOff x="2174724" y="4392842"/>
            <a:chExt cx="3009377" cy="1037589"/>
          </a:xfrm>
        </p:grpSpPr>
        <p:sp>
          <p:nvSpPr>
            <p:cNvPr id="22" name="矩形 21"/>
            <p:cNvSpPr/>
            <p:nvPr/>
          </p:nvSpPr>
          <p:spPr>
            <a:xfrm>
              <a:off x="4266186" y="4392842"/>
              <a:ext cx="917915" cy="7844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2174724" y="4392842"/>
              <a:ext cx="2161884" cy="1037589"/>
            </a:xfrm>
            <a:custGeom>
              <a:avLst/>
              <a:gdLst>
                <a:gd name="T0" fmla="*/ 486 w 486"/>
                <a:gd name="T1" fmla="*/ 0 h 349"/>
                <a:gd name="T2" fmla="*/ 30 w 486"/>
                <a:gd name="T3" fmla="*/ 0 h 349"/>
                <a:gd name="T4" fmla="*/ 0 w 486"/>
                <a:gd name="T5" fmla="*/ 30 h 349"/>
                <a:gd name="T6" fmla="*/ 0 w 486"/>
                <a:gd name="T7" fmla="*/ 197 h 349"/>
                <a:gd name="T8" fmla="*/ 21 w 486"/>
                <a:gd name="T9" fmla="*/ 247 h 349"/>
                <a:gd name="T10" fmla="*/ 123 w 486"/>
                <a:gd name="T11" fmla="*/ 349 h 349"/>
                <a:gd name="T12" fmla="*/ 116 w 486"/>
                <a:gd name="T13" fmla="*/ 281 h 349"/>
                <a:gd name="T14" fmla="*/ 116 w 486"/>
                <a:gd name="T15" fmla="*/ 279 h 349"/>
                <a:gd name="T16" fmla="*/ 132 w 486"/>
                <a:gd name="T17" fmla="*/ 263 h 349"/>
                <a:gd name="T18" fmla="*/ 486 w 486"/>
                <a:gd name="T19" fmla="*/ 263 h 349"/>
                <a:gd name="T20" fmla="*/ 486 w 486"/>
                <a:gd name="T21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6" h="349">
                  <a:moveTo>
                    <a:pt x="486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13"/>
                    <a:pt x="10" y="236"/>
                    <a:pt x="21" y="247"/>
                  </a:cubicBezTo>
                  <a:cubicBezTo>
                    <a:pt x="123" y="349"/>
                    <a:pt x="123" y="349"/>
                    <a:pt x="123" y="349"/>
                  </a:cubicBezTo>
                  <a:cubicBezTo>
                    <a:pt x="116" y="281"/>
                    <a:pt x="116" y="281"/>
                    <a:pt x="116" y="281"/>
                  </a:cubicBezTo>
                  <a:cubicBezTo>
                    <a:pt x="116" y="280"/>
                    <a:pt x="116" y="280"/>
                    <a:pt x="116" y="279"/>
                  </a:cubicBezTo>
                  <a:cubicBezTo>
                    <a:pt x="116" y="270"/>
                    <a:pt x="123" y="263"/>
                    <a:pt x="132" y="263"/>
                  </a:cubicBezTo>
                  <a:cubicBezTo>
                    <a:pt x="486" y="263"/>
                    <a:pt x="486" y="263"/>
                    <a:pt x="486" y="263"/>
                  </a:cubicBezTo>
                  <a:cubicBezTo>
                    <a:pt x="486" y="0"/>
                    <a:pt x="486" y="0"/>
                    <a:pt x="486" y="0"/>
                  </a:cubicBezTo>
                </a:path>
              </a:pathLst>
            </a:cu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4522918" y="4586034"/>
              <a:ext cx="474872" cy="418855"/>
            </a:xfrm>
            <a:custGeom>
              <a:avLst/>
              <a:gdLst>
                <a:gd name="T0" fmla="*/ 83 w 160"/>
                <a:gd name="T1" fmla="*/ 40 h 141"/>
                <a:gd name="T2" fmla="*/ 78 w 160"/>
                <a:gd name="T3" fmla="*/ 40 h 141"/>
                <a:gd name="T4" fmla="*/ 34 w 160"/>
                <a:gd name="T5" fmla="*/ 84 h 141"/>
                <a:gd name="T6" fmla="*/ 31 w 160"/>
                <a:gd name="T7" fmla="*/ 90 h 141"/>
                <a:gd name="T8" fmla="*/ 31 w 160"/>
                <a:gd name="T9" fmla="*/ 138 h 141"/>
                <a:gd name="T10" fmla="*/ 35 w 160"/>
                <a:gd name="T11" fmla="*/ 141 h 141"/>
                <a:gd name="T12" fmla="*/ 60 w 160"/>
                <a:gd name="T13" fmla="*/ 141 h 141"/>
                <a:gd name="T14" fmla="*/ 64 w 160"/>
                <a:gd name="T15" fmla="*/ 138 h 141"/>
                <a:gd name="T16" fmla="*/ 64 w 160"/>
                <a:gd name="T17" fmla="*/ 104 h 141"/>
                <a:gd name="T18" fmla="*/ 68 w 160"/>
                <a:gd name="T19" fmla="*/ 100 h 141"/>
                <a:gd name="T20" fmla="*/ 93 w 160"/>
                <a:gd name="T21" fmla="*/ 100 h 141"/>
                <a:gd name="T22" fmla="*/ 97 w 160"/>
                <a:gd name="T23" fmla="*/ 104 h 141"/>
                <a:gd name="T24" fmla="*/ 97 w 160"/>
                <a:gd name="T25" fmla="*/ 138 h 141"/>
                <a:gd name="T26" fmla="*/ 101 w 160"/>
                <a:gd name="T27" fmla="*/ 141 h 141"/>
                <a:gd name="T28" fmla="*/ 124 w 160"/>
                <a:gd name="T29" fmla="*/ 141 h 141"/>
                <a:gd name="T30" fmla="*/ 128 w 160"/>
                <a:gd name="T31" fmla="*/ 138 h 141"/>
                <a:gd name="T32" fmla="*/ 128 w 160"/>
                <a:gd name="T33" fmla="*/ 88 h 141"/>
                <a:gd name="T34" fmla="*/ 125 w 160"/>
                <a:gd name="T35" fmla="*/ 82 h 141"/>
                <a:gd name="T36" fmla="*/ 83 w 160"/>
                <a:gd name="T37" fmla="*/ 40 h 141"/>
                <a:gd name="T38" fmla="*/ 159 w 160"/>
                <a:gd name="T39" fmla="*/ 77 h 141"/>
                <a:gd name="T40" fmla="*/ 128 w 160"/>
                <a:gd name="T41" fmla="*/ 46 h 141"/>
                <a:gd name="T42" fmla="*/ 128 w 160"/>
                <a:gd name="T43" fmla="*/ 12 h 141"/>
                <a:gd name="T44" fmla="*/ 124 w 160"/>
                <a:gd name="T45" fmla="*/ 8 h 141"/>
                <a:gd name="T46" fmla="*/ 110 w 160"/>
                <a:gd name="T47" fmla="*/ 8 h 141"/>
                <a:gd name="T48" fmla="*/ 107 w 160"/>
                <a:gd name="T49" fmla="*/ 12 h 141"/>
                <a:gd name="T50" fmla="*/ 107 w 160"/>
                <a:gd name="T51" fmla="*/ 25 h 141"/>
                <a:gd name="T52" fmla="*/ 96 w 160"/>
                <a:gd name="T53" fmla="*/ 15 h 141"/>
                <a:gd name="T54" fmla="*/ 91 w 160"/>
                <a:gd name="T55" fmla="*/ 10 h 141"/>
                <a:gd name="T56" fmla="*/ 83 w 160"/>
                <a:gd name="T57" fmla="*/ 1 h 141"/>
                <a:gd name="T58" fmla="*/ 78 w 160"/>
                <a:gd name="T59" fmla="*/ 1 h 141"/>
                <a:gd name="T60" fmla="*/ 69 w 160"/>
                <a:gd name="T61" fmla="*/ 10 h 141"/>
                <a:gd name="T62" fmla="*/ 64 w 160"/>
                <a:gd name="T63" fmla="*/ 15 h 141"/>
                <a:gd name="T64" fmla="*/ 2 w 160"/>
                <a:gd name="T65" fmla="*/ 77 h 141"/>
                <a:gd name="T66" fmla="*/ 2 w 160"/>
                <a:gd name="T67" fmla="*/ 83 h 141"/>
                <a:gd name="T68" fmla="*/ 10 w 160"/>
                <a:gd name="T69" fmla="*/ 91 h 141"/>
                <a:gd name="T70" fmla="*/ 15 w 160"/>
                <a:gd name="T71" fmla="*/ 91 h 141"/>
                <a:gd name="T72" fmla="*/ 78 w 160"/>
                <a:gd name="T73" fmla="*/ 29 h 141"/>
                <a:gd name="T74" fmla="*/ 83 w 160"/>
                <a:gd name="T75" fmla="*/ 29 h 141"/>
                <a:gd name="T76" fmla="*/ 145 w 160"/>
                <a:gd name="T77" fmla="*/ 91 h 141"/>
                <a:gd name="T78" fmla="*/ 151 w 160"/>
                <a:gd name="T79" fmla="*/ 91 h 141"/>
                <a:gd name="T80" fmla="*/ 159 w 160"/>
                <a:gd name="T81" fmla="*/ 83 h 141"/>
                <a:gd name="T82" fmla="*/ 159 w 160"/>
                <a:gd name="T83" fmla="*/ 7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0" h="141">
                  <a:moveTo>
                    <a:pt x="83" y="40"/>
                  </a:moveTo>
                  <a:cubicBezTo>
                    <a:pt x="82" y="38"/>
                    <a:pt x="79" y="38"/>
                    <a:pt x="78" y="4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3" y="85"/>
                    <a:pt x="31" y="88"/>
                    <a:pt x="31" y="90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40"/>
                    <a:pt x="33" y="141"/>
                    <a:pt x="35" y="141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62" y="141"/>
                    <a:pt x="64" y="140"/>
                    <a:pt x="64" y="138"/>
                  </a:cubicBezTo>
                  <a:cubicBezTo>
                    <a:pt x="64" y="104"/>
                    <a:pt x="64" y="104"/>
                    <a:pt x="64" y="104"/>
                  </a:cubicBezTo>
                  <a:cubicBezTo>
                    <a:pt x="64" y="102"/>
                    <a:pt x="66" y="100"/>
                    <a:pt x="68" y="100"/>
                  </a:cubicBezTo>
                  <a:cubicBezTo>
                    <a:pt x="93" y="100"/>
                    <a:pt x="93" y="100"/>
                    <a:pt x="93" y="100"/>
                  </a:cubicBezTo>
                  <a:cubicBezTo>
                    <a:pt x="95" y="100"/>
                    <a:pt x="97" y="102"/>
                    <a:pt x="97" y="104"/>
                  </a:cubicBezTo>
                  <a:cubicBezTo>
                    <a:pt x="97" y="138"/>
                    <a:pt x="97" y="138"/>
                    <a:pt x="97" y="138"/>
                  </a:cubicBezTo>
                  <a:cubicBezTo>
                    <a:pt x="97" y="140"/>
                    <a:pt x="99" y="141"/>
                    <a:pt x="101" y="141"/>
                  </a:cubicBezTo>
                  <a:cubicBezTo>
                    <a:pt x="124" y="141"/>
                    <a:pt x="124" y="141"/>
                    <a:pt x="124" y="141"/>
                  </a:cubicBezTo>
                  <a:cubicBezTo>
                    <a:pt x="126" y="141"/>
                    <a:pt x="128" y="140"/>
                    <a:pt x="128" y="138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28" y="86"/>
                    <a:pt x="127" y="83"/>
                    <a:pt x="125" y="82"/>
                  </a:cubicBezTo>
                  <a:lnTo>
                    <a:pt x="83" y="40"/>
                  </a:lnTo>
                  <a:close/>
                  <a:moveTo>
                    <a:pt x="159" y="77"/>
                  </a:moveTo>
                  <a:cubicBezTo>
                    <a:pt x="128" y="46"/>
                    <a:pt x="128" y="46"/>
                    <a:pt x="128" y="46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9"/>
                    <a:pt x="126" y="8"/>
                    <a:pt x="124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7" y="9"/>
                    <a:pt x="107" y="12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5" y="14"/>
                    <a:pt x="93" y="11"/>
                    <a:pt x="91" y="1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1" y="0"/>
                    <a:pt x="79" y="0"/>
                    <a:pt x="78" y="1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8" y="11"/>
                    <a:pt x="66" y="14"/>
                    <a:pt x="64" y="15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0" y="79"/>
                    <a:pt x="0" y="81"/>
                    <a:pt x="2" y="83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11" y="92"/>
                    <a:pt x="14" y="92"/>
                    <a:pt x="15" y="91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79" y="27"/>
                    <a:pt x="81" y="27"/>
                    <a:pt x="83" y="29"/>
                  </a:cubicBezTo>
                  <a:cubicBezTo>
                    <a:pt x="145" y="91"/>
                    <a:pt x="145" y="91"/>
                    <a:pt x="145" y="91"/>
                  </a:cubicBezTo>
                  <a:cubicBezTo>
                    <a:pt x="147" y="92"/>
                    <a:pt x="149" y="92"/>
                    <a:pt x="151" y="91"/>
                  </a:cubicBezTo>
                  <a:cubicBezTo>
                    <a:pt x="159" y="83"/>
                    <a:pt x="159" y="83"/>
                    <a:pt x="159" y="83"/>
                  </a:cubicBezTo>
                  <a:cubicBezTo>
                    <a:pt x="160" y="81"/>
                    <a:pt x="160" y="79"/>
                    <a:pt x="1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党"/>
            <p:cNvSpPr txBox="1"/>
            <p:nvPr/>
          </p:nvSpPr>
          <p:spPr>
            <a:xfrm>
              <a:off x="2362601" y="4489405"/>
              <a:ext cx="2094585" cy="613833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监控报警</a:t>
              </a:r>
              <a:endParaRPr lang="zh-CN" altLang="en-US" sz="2400" b="1" dirty="0" smtClean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37" name="矩形 6"/>
          <p:cNvSpPr>
            <a:spLocks noChangeArrowheads="1"/>
          </p:cNvSpPr>
          <p:nvPr/>
        </p:nvSpPr>
        <p:spPr bwMode="auto">
          <a:xfrm>
            <a:off x="1631044" y="2350195"/>
            <a:ext cx="2678426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合适的人，放在适合的岗位上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根据业务发展做调整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跨团队合作的重要性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6"/>
          <p:cNvSpPr>
            <a:spLocks noChangeArrowheads="1"/>
          </p:cNvSpPr>
          <p:nvPr/>
        </p:nvSpPr>
        <p:spPr bwMode="auto">
          <a:xfrm>
            <a:off x="3354434" y="4221090"/>
            <a:ext cx="2678426" cy="473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多维度监控，早发现早解决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Argus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覆盖面和报警策略需要加强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6"/>
          <p:cNvSpPr>
            <a:spLocks noChangeArrowheads="1"/>
          </p:cNvSpPr>
          <p:nvPr/>
        </p:nvSpPr>
        <p:spPr bwMode="auto">
          <a:xfrm>
            <a:off x="5006098" y="2350195"/>
            <a:ext cx="2678426" cy="473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技术规划需要更有前瞻性、连续性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长期有耐心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收获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不足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2450" y="1133475"/>
            <a:ext cx="572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panose="020B0604020202090204" pitchFamily="34" charset="0"/>
              <a:buChar char="•"/>
            </a:pPr>
            <a:r>
              <a:rPr lang="zh-CN" altLang="en-US"/>
              <a:t>前期基础服务迭代困难估计不足</a:t>
            </a:r>
            <a:endParaRPr lang="zh-CN" altLang="en-US"/>
          </a:p>
          <a:p>
            <a:pPr marL="285750" lvl="0" indent="-285750">
              <a:buFont typeface="Arial" panose="020B0604020202090204" pitchFamily="34" charset="0"/>
              <a:buChar char="•"/>
            </a:pPr>
            <a:r>
              <a:rPr lang="zh-CN" altLang="en-US"/>
              <a:t>后期一线同学的成长诉求关注不够</a:t>
            </a:r>
            <a:endParaRPr lang="zh-CN" altLang="en-US"/>
          </a:p>
          <a:p>
            <a:pPr marL="285750" lvl="0" indent="-285750">
              <a:buFont typeface="Arial" panose="020B0604020202090204" pitchFamily="34" charset="0"/>
              <a:buChar char="•"/>
            </a:pPr>
            <a:r>
              <a:rPr lang="zh-CN" altLang="en-US"/>
              <a:t>团队部分目标拆解不清晰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k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26" name="TextBox 48"/>
          <p:cNvSpPr txBox="1"/>
          <p:nvPr/>
        </p:nvSpPr>
        <p:spPr>
          <a:xfrm>
            <a:off x="4271214" y="2024662"/>
            <a:ext cx="2816312" cy="476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规划</a:t>
            </a:r>
            <a:endParaRPr lang="zh-CN" altLang="en-US" sz="3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2497324" y="1571912"/>
            <a:ext cx="1561914" cy="157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800" cap="all" spc="213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05</a:t>
            </a:r>
            <a:endParaRPr lang="zh-CN" altLang="en-US" sz="9800" cap="all" spc="213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24507" y="1188065"/>
            <a:ext cx="3094725" cy="3058003"/>
            <a:chOff x="3024507" y="1188065"/>
            <a:chExt cx="3094725" cy="3058003"/>
          </a:xfrm>
        </p:grpSpPr>
        <p:sp>
          <p:nvSpPr>
            <p:cNvPr id="4" name="Freeform: Shape 104"/>
            <p:cNvSpPr/>
            <p:nvPr/>
          </p:nvSpPr>
          <p:spPr bwMode="auto">
            <a:xfrm>
              <a:off x="4398271" y="1880790"/>
              <a:ext cx="1720961" cy="774516"/>
            </a:xfrm>
            <a:custGeom>
              <a:avLst/>
              <a:gdLst/>
              <a:ahLst/>
              <a:cxnLst>
                <a:cxn ang="0">
                  <a:pos x="621" y="54"/>
                </a:cxn>
                <a:cxn ang="0">
                  <a:pos x="346" y="54"/>
                </a:cxn>
                <a:cxn ang="0">
                  <a:pos x="255" y="91"/>
                </a:cxn>
                <a:cxn ang="0">
                  <a:pos x="0" y="346"/>
                </a:cxn>
                <a:cxn ang="0">
                  <a:pos x="91" y="309"/>
                </a:cxn>
                <a:cxn ang="0">
                  <a:pos x="621" y="309"/>
                </a:cxn>
                <a:cxn ang="0">
                  <a:pos x="621" y="351"/>
                </a:cxn>
                <a:cxn ang="0">
                  <a:pos x="636" y="358"/>
                </a:cxn>
                <a:cxn ang="0">
                  <a:pos x="797" y="196"/>
                </a:cxn>
                <a:cxn ang="0">
                  <a:pos x="797" y="166"/>
                </a:cxn>
                <a:cxn ang="0">
                  <a:pos x="636" y="5"/>
                </a:cxn>
                <a:cxn ang="0">
                  <a:pos x="621" y="11"/>
                </a:cxn>
                <a:cxn ang="0">
                  <a:pos x="621" y="54"/>
                </a:cxn>
              </a:cxnLst>
              <a:rect l="0" t="0" r="r" b="b"/>
              <a:pathLst>
                <a:path w="805" h="363">
                  <a:moveTo>
                    <a:pt x="621" y="54"/>
                  </a:moveTo>
                  <a:cubicBezTo>
                    <a:pt x="346" y="54"/>
                    <a:pt x="346" y="54"/>
                    <a:pt x="346" y="54"/>
                  </a:cubicBezTo>
                  <a:cubicBezTo>
                    <a:pt x="310" y="54"/>
                    <a:pt x="279" y="68"/>
                    <a:pt x="255" y="91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23" y="323"/>
                    <a:pt x="55" y="309"/>
                    <a:pt x="91" y="309"/>
                  </a:cubicBezTo>
                  <a:cubicBezTo>
                    <a:pt x="621" y="309"/>
                    <a:pt x="621" y="309"/>
                    <a:pt x="621" y="309"/>
                  </a:cubicBezTo>
                  <a:cubicBezTo>
                    <a:pt x="621" y="351"/>
                    <a:pt x="621" y="351"/>
                    <a:pt x="621" y="351"/>
                  </a:cubicBezTo>
                  <a:cubicBezTo>
                    <a:pt x="621" y="359"/>
                    <a:pt x="630" y="363"/>
                    <a:pt x="636" y="358"/>
                  </a:cubicBezTo>
                  <a:cubicBezTo>
                    <a:pt x="797" y="196"/>
                    <a:pt x="797" y="196"/>
                    <a:pt x="797" y="196"/>
                  </a:cubicBezTo>
                  <a:cubicBezTo>
                    <a:pt x="805" y="188"/>
                    <a:pt x="805" y="175"/>
                    <a:pt x="797" y="166"/>
                  </a:cubicBezTo>
                  <a:cubicBezTo>
                    <a:pt x="636" y="5"/>
                    <a:pt x="636" y="5"/>
                    <a:pt x="636" y="5"/>
                  </a:cubicBezTo>
                  <a:cubicBezTo>
                    <a:pt x="630" y="0"/>
                    <a:pt x="621" y="3"/>
                    <a:pt x="621" y="11"/>
                  </a:cubicBezTo>
                  <a:lnTo>
                    <a:pt x="621" y="54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" name="Freeform: Shape 107"/>
            <p:cNvSpPr/>
            <p:nvPr/>
          </p:nvSpPr>
          <p:spPr bwMode="auto">
            <a:xfrm>
              <a:off x="3959268" y="1188065"/>
              <a:ext cx="839616" cy="1747669"/>
            </a:xfrm>
            <a:custGeom>
              <a:avLst/>
              <a:gdLst/>
              <a:ahLst/>
              <a:cxnLst>
                <a:cxn ang="0">
                  <a:pos x="95" y="138"/>
                </a:cxn>
                <a:cxn ang="0">
                  <a:pos x="10" y="400"/>
                </a:cxn>
                <a:cxn ang="0">
                  <a:pos x="18" y="497"/>
                </a:cxn>
                <a:cxn ang="0">
                  <a:pos x="182" y="818"/>
                </a:cxn>
                <a:cxn ang="0">
                  <a:pos x="174" y="721"/>
                </a:cxn>
                <a:cxn ang="0">
                  <a:pos x="338" y="217"/>
                </a:cxn>
                <a:cxn ang="0">
                  <a:pos x="379" y="230"/>
                </a:cxn>
                <a:cxn ang="0">
                  <a:pos x="389" y="218"/>
                </a:cxn>
                <a:cxn ang="0">
                  <a:pos x="286" y="14"/>
                </a:cxn>
                <a:cxn ang="0">
                  <a:pos x="257" y="5"/>
                </a:cxn>
                <a:cxn ang="0">
                  <a:pos x="54" y="109"/>
                </a:cxn>
                <a:cxn ang="0">
                  <a:pos x="55" y="125"/>
                </a:cxn>
                <a:cxn ang="0">
                  <a:pos x="95" y="138"/>
                </a:cxn>
              </a:cxnLst>
              <a:rect l="0" t="0" r="r" b="b"/>
              <a:pathLst>
                <a:path w="393" h="818">
                  <a:moveTo>
                    <a:pt x="95" y="138"/>
                  </a:moveTo>
                  <a:cubicBezTo>
                    <a:pt x="10" y="400"/>
                    <a:pt x="10" y="400"/>
                    <a:pt x="10" y="400"/>
                  </a:cubicBezTo>
                  <a:cubicBezTo>
                    <a:pt x="0" y="433"/>
                    <a:pt x="3" y="468"/>
                    <a:pt x="18" y="497"/>
                  </a:cubicBezTo>
                  <a:cubicBezTo>
                    <a:pt x="182" y="818"/>
                    <a:pt x="182" y="818"/>
                    <a:pt x="182" y="818"/>
                  </a:cubicBezTo>
                  <a:cubicBezTo>
                    <a:pt x="167" y="789"/>
                    <a:pt x="163" y="755"/>
                    <a:pt x="174" y="721"/>
                  </a:cubicBezTo>
                  <a:cubicBezTo>
                    <a:pt x="338" y="217"/>
                    <a:pt x="338" y="217"/>
                    <a:pt x="338" y="217"/>
                  </a:cubicBezTo>
                  <a:cubicBezTo>
                    <a:pt x="379" y="230"/>
                    <a:pt x="379" y="230"/>
                    <a:pt x="379" y="230"/>
                  </a:cubicBezTo>
                  <a:cubicBezTo>
                    <a:pt x="386" y="232"/>
                    <a:pt x="393" y="225"/>
                    <a:pt x="389" y="218"/>
                  </a:cubicBezTo>
                  <a:cubicBezTo>
                    <a:pt x="286" y="14"/>
                    <a:pt x="286" y="14"/>
                    <a:pt x="286" y="14"/>
                  </a:cubicBezTo>
                  <a:cubicBezTo>
                    <a:pt x="280" y="4"/>
                    <a:pt x="267" y="0"/>
                    <a:pt x="257" y="5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47" y="112"/>
                    <a:pt x="48" y="122"/>
                    <a:pt x="55" y="125"/>
                  </a:cubicBezTo>
                  <a:lnTo>
                    <a:pt x="95" y="13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Freeform: Shape 110"/>
            <p:cNvSpPr/>
            <p:nvPr/>
          </p:nvSpPr>
          <p:spPr bwMode="auto">
            <a:xfrm>
              <a:off x="3024507" y="2263040"/>
              <a:ext cx="1607455" cy="951452"/>
            </a:xfrm>
            <a:custGeom>
              <a:avLst/>
              <a:gdLst/>
              <a:ahLst/>
              <a:cxnLst>
                <a:cxn ang="0">
                  <a:pos x="79" y="255"/>
                </a:cxn>
                <a:cxn ang="0">
                  <a:pos x="301" y="417"/>
                </a:cxn>
                <a:cxn ang="0">
                  <a:pos x="396" y="440"/>
                </a:cxn>
                <a:cxn ang="0">
                  <a:pos x="752" y="383"/>
                </a:cxn>
                <a:cxn ang="0">
                  <a:pos x="658" y="361"/>
                </a:cxn>
                <a:cxn ang="0">
                  <a:pos x="229" y="49"/>
                </a:cxn>
                <a:cxn ang="0">
                  <a:pos x="254" y="15"/>
                </a:cxn>
                <a:cxn ang="0">
                  <a:pos x="245" y="1"/>
                </a:cxn>
                <a:cxn ang="0">
                  <a:pos x="20" y="36"/>
                </a:cxn>
                <a:cxn ang="0">
                  <a:pos x="2" y="61"/>
                </a:cxn>
                <a:cxn ang="0">
                  <a:pos x="38" y="286"/>
                </a:cxn>
                <a:cxn ang="0">
                  <a:pos x="54" y="290"/>
                </a:cxn>
                <a:cxn ang="0">
                  <a:pos x="79" y="255"/>
                </a:cxn>
              </a:cxnLst>
              <a:rect l="0" t="0" r="r" b="b"/>
              <a:pathLst>
                <a:path w="752" h="445">
                  <a:moveTo>
                    <a:pt x="79" y="255"/>
                  </a:moveTo>
                  <a:cubicBezTo>
                    <a:pt x="301" y="417"/>
                    <a:pt x="301" y="417"/>
                    <a:pt x="301" y="417"/>
                  </a:cubicBezTo>
                  <a:cubicBezTo>
                    <a:pt x="330" y="438"/>
                    <a:pt x="364" y="445"/>
                    <a:pt x="396" y="440"/>
                  </a:cubicBezTo>
                  <a:cubicBezTo>
                    <a:pt x="752" y="383"/>
                    <a:pt x="752" y="383"/>
                    <a:pt x="752" y="383"/>
                  </a:cubicBezTo>
                  <a:cubicBezTo>
                    <a:pt x="720" y="389"/>
                    <a:pt x="686" y="381"/>
                    <a:pt x="658" y="361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54" y="15"/>
                    <a:pt x="254" y="15"/>
                    <a:pt x="254" y="15"/>
                  </a:cubicBezTo>
                  <a:cubicBezTo>
                    <a:pt x="258" y="8"/>
                    <a:pt x="253" y="0"/>
                    <a:pt x="245" y="1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8" y="38"/>
                    <a:pt x="0" y="49"/>
                    <a:pt x="2" y="61"/>
                  </a:cubicBezTo>
                  <a:cubicBezTo>
                    <a:pt x="38" y="286"/>
                    <a:pt x="38" y="286"/>
                    <a:pt x="38" y="286"/>
                  </a:cubicBezTo>
                  <a:cubicBezTo>
                    <a:pt x="39" y="294"/>
                    <a:pt x="49" y="296"/>
                    <a:pt x="54" y="290"/>
                  </a:cubicBezTo>
                  <a:lnTo>
                    <a:pt x="79" y="25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Freeform: Shape 113"/>
            <p:cNvSpPr/>
            <p:nvPr/>
          </p:nvSpPr>
          <p:spPr bwMode="auto">
            <a:xfrm>
              <a:off x="3667155" y="2855612"/>
              <a:ext cx="1195158" cy="1390456"/>
            </a:xfrm>
            <a:custGeom>
              <a:avLst/>
              <a:gdLst/>
              <a:ahLst/>
              <a:cxnLst>
                <a:cxn ang="0">
                  <a:pos x="228" y="602"/>
                </a:cxn>
                <a:cxn ang="0">
                  <a:pos x="451" y="440"/>
                </a:cxn>
                <a:cxn ang="0">
                  <a:pos x="502" y="357"/>
                </a:cxn>
                <a:cxn ang="0">
                  <a:pos x="559" y="0"/>
                </a:cxn>
                <a:cxn ang="0">
                  <a:pos x="507" y="84"/>
                </a:cxn>
                <a:cxn ang="0">
                  <a:pos x="79" y="395"/>
                </a:cxn>
                <a:cxn ang="0">
                  <a:pos x="54" y="361"/>
                </a:cxn>
                <a:cxn ang="0">
                  <a:pos x="38" y="365"/>
                </a:cxn>
                <a:cxn ang="0">
                  <a:pos x="2" y="590"/>
                </a:cxn>
                <a:cxn ang="0">
                  <a:pos x="20" y="614"/>
                </a:cxn>
                <a:cxn ang="0">
                  <a:pos x="245" y="650"/>
                </a:cxn>
                <a:cxn ang="0">
                  <a:pos x="253" y="636"/>
                </a:cxn>
                <a:cxn ang="0">
                  <a:pos x="228" y="602"/>
                </a:cxn>
              </a:cxnLst>
              <a:rect l="0" t="0" r="r" b="b"/>
              <a:pathLst>
                <a:path w="559" h="651">
                  <a:moveTo>
                    <a:pt x="228" y="602"/>
                  </a:moveTo>
                  <a:cubicBezTo>
                    <a:pt x="451" y="440"/>
                    <a:pt x="451" y="440"/>
                    <a:pt x="451" y="440"/>
                  </a:cubicBezTo>
                  <a:cubicBezTo>
                    <a:pt x="480" y="419"/>
                    <a:pt x="497" y="389"/>
                    <a:pt x="502" y="357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53" y="33"/>
                    <a:pt x="536" y="63"/>
                    <a:pt x="507" y="84"/>
                  </a:cubicBezTo>
                  <a:cubicBezTo>
                    <a:pt x="79" y="395"/>
                    <a:pt x="79" y="395"/>
                    <a:pt x="79" y="395"/>
                  </a:cubicBezTo>
                  <a:cubicBezTo>
                    <a:pt x="54" y="361"/>
                    <a:pt x="54" y="361"/>
                    <a:pt x="54" y="361"/>
                  </a:cubicBezTo>
                  <a:cubicBezTo>
                    <a:pt x="49" y="355"/>
                    <a:pt x="39" y="357"/>
                    <a:pt x="38" y="365"/>
                  </a:cubicBezTo>
                  <a:cubicBezTo>
                    <a:pt x="2" y="590"/>
                    <a:pt x="2" y="590"/>
                    <a:pt x="2" y="590"/>
                  </a:cubicBezTo>
                  <a:cubicBezTo>
                    <a:pt x="0" y="602"/>
                    <a:pt x="8" y="613"/>
                    <a:pt x="20" y="614"/>
                  </a:cubicBezTo>
                  <a:cubicBezTo>
                    <a:pt x="245" y="650"/>
                    <a:pt x="245" y="650"/>
                    <a:pt x="245" y="650"/>
                  </a:cubicBezTo>
                  <a:cubicBezTo>
                    <a:pt x="253" y="651"/>
                    <a:pt x="258" y="642"/>
                    <a:pt x="253" y="636"/>
                  </a:cubicBezTo>
                  <a:lnTo>
                    <a:pt x="228" y="602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Freeform: Shape 116"/>
            <p:cNvSpPr/>
            <p:nvPr/>
          </p:nvSpPr>
          <p:spPr bwMode="auto">
            <a:xfrm>
              <a:off x="4713753" y="2570175"/>
              <a:ext cx="1123382" cy="1532340"/>
            </a:xfrm>
            <a:custGeom>
              <a:avLst/>
              <a:gdLst/>
              <a:ahLst/>
              <a:cxnLst>
                <a:cxn ang="0">
                  <a:pos x="470" y="500"/>
                </a:cxn>
                <a:cxn ang="0">
                  <a:pos x="385" y="238"/>
                </a:cxn>
                <a:cxn ang="0">
                  <a:pos x="322" y="164"/>
                </a:cxn>
                <a:cxn ang="0">
                  <a:pos x="0" y="0"/>
                </a:cxn>
                <a:cxn ang="0">
                  <a:pos x="64" y="74"/>
                </a:cxn>
                <a:cxn ang="0">
                  <a:pos x="228" y="578"/>
                </a:cxn>
                <a:cxn ang="0">
                  <a:pos x="187" y="592"/>
                </a:cxn>
                <a:cxn ang="0">
                  <a:pos x="186" y="608"/>
                </a:cxn>
                <a:cxn ang="0">
                  <a:pos x="389" y="711"/>
                </a:cxn>
                <a:cxn ang="0">
                  <a:pos x="418" y="702"/>
                </a:cxn>
                <a:cxn ang="0">
                  <a:pos x="521" y="499"/>
                </a:cxn>
                <a:cxn ang="0">
                  <a:pos x="511" y="486"/>
                </a:cxn>
                <a:cxn ang="0">
                  <a:pos x="470" y="500"/>
                </a:cxn>
              </a:cxnLst>
              <a:rect l="0" t="0" r="r" b="b"/>
              <a:pathLst>
                <a:path w="525" h="717">
                  <a:moveTo>
                    <a:pt x="470" y="500"/>
                  </a:moveTo>
                  <a:cubicBezTo>
                    <a:pt x="385" y="238"/>
                    <a:pt x="385" y="238"/>
                    <a:pt x="385" y="238"/>
                  </a:cubicBezTo>
                  <a:cubicBezTo>
                    <a:pt x="374" y="204"/>
                    <a:pt x="351" y="178"/>
                    <a:pt x="322" y="16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15"/>
                    <a:pt x="53" y="41"/>
                    <a:pt x="64" y="74"/>
                  </a:cubicBezTo>
                  <a:cubicBezTo>
                    <a:pt x="228" y="578"/>
                    <a:pt x="228" y="578"/>
                    <a:pt x="228" y="578"/>
                  </a:cubicBezTo>
                  <a:cubicBezTo>
                    <a:pt x="187" y="592"/>
                    <a:pt x="187" y="592"/>
                    <a:pt x="187" y="592"/>
                  </a:cubicBezTo>
                  <a:cubicBezTo>
                    <a:pt x="180" y="594"/>
                    <a:pt x="179" y="604"/>
                    <a:pt x="186" y="608"/>
                  </a:cubicBezTo>
                  <a:cubicBezTo>
                    <a:pt x="389" y="711"/>
                    <a:pt x="389" y="711"/>
                    <a:pt x="389" y="711"/>
                  </a:cubicBezTo>
                  <a:cubicBezTo>
                    <a:pt x="400" y="717"/>
                    <a:pt x="412" y="712"/>
                    <a:pt x="418" y="702"/>
                  </a:cubicBezTo>
                  <a:cubicBezTo>
                    <a:pt x="521" y="499"/>
                    <a:pt x="521" y="499"/>
                    <a:pt x="521" y="499"/>
                  </a:cubicBezTo>
                  <a:cubicBezTo>
                    <a:pt x="525" y="492"/>
                    <a:pt x="518" y="484"/>
                    <a:pt x="511" y="486"/>
                  </a:cubicBezTo>
                  <a:lnTo>
                    <a:pt x="470" y="50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3" name="Group 118"/>
            <p:cNvGrpSpPr/>
            <p:nvPr/>
          </p:nvGrpSpPr>
          <p:grpSpPr>
            <a:xfrm>
              <a:off x="4318149" y="2540129"/>
              <a:ext cx="545834" cy="545833"/>
              <a:chOff x="4330700" y="2847975"/>
              <a:chExt cx="519113" cy="519113"/>
            </a:xfrm>
          </p:grpSpPr>
          <p:sp>
            <p:nvSpPr>
              <p:cNvPr id="30" name="Oval 119"/>
              <p:cNvSpPr/>
              <p:nvPr/>
            </p:nvSpPr>
            <p:spPr bwMode="auto">
              <a:xfrm>
                <a:off x="4330700" y="2847975"/>
                <a:ext cx="519113" cy="5191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Freeform: Shape 120"/>
              <p:cNvSpPr/>
              <p:nvPr/>
            </p:nvSpPr>
            <p:spPr bwMode="auto">
              <a:xfrm>
                <a:off x="4378325" y="2894013"/>
                <a:ext cx="427038" cy="428625"/>
              </a:xfrm>
              <a:custGeom>
                <a:avLst/>
                <a:gdLst/>
                <a:ahLst/>
                <a:cxnLst>
                  <a:cxn ang="0">
                    <a:pos x="37" y="173"/>
                  </a:cxn>
                  <a:cxn ang="0">
                    <a:pos x="37" y="38"/>
                  </a:cxn>
                  <a:cxn ang="0">
                    <a:pos x="172" y="38"/>
                  </a:cxn>
                  <a:cxn ang="0">
                    <a:pos x="172" y="173"/>
                  </a:cxn>
                  <a:cxn ang="0">
                    <a:pos x="37" y="173"/>
                  </a:cxn>
                </a:cxnLst>
                <a:rect l="0" t="0" r="r" b="b"/>
                <a:pathLst>
                  <a:path w="210" h="211">
                    <a:moveTo>
                      <a:pt x="37" y="173"/>
                    </a:moveTo>
                    <a:cubicBezTo>
                      <a:pt x="0" y="136"/>
                      <a:pt x="0" y="75"/>
                      <a:pt x="37" y="38"/>
                    </a:cubicBezTo>
                    <a:cubicBezTo>
                      <a:pt x="74" y="0"/>
                      <a:pt x="135" y="0"/>
                      <a:pt x="172" y="38"/>
                    </a:cubicBezTo>
                    <a:cubicBezTo>
                      <a:pt x="210" y="75"/>
                      <a:pt x="210" y="136"/>
                      <a:pt x="172" y="173"/>
                    </a:cubicBezTo>
                    <a:cubicBezTo>
                      <a:pt x="135" y="211"/>
                      <a:pt x="74" y="211"/>
                      <a:pt x="37" y="1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</p:grpSp>
      <p:grpSp>
        <p:nvGrpSpPr>
          <p:cNvPr id="9" name="Group 26"/>
          <p:cNvGrpSpPr/>
          <p:nvPr/>
        </p:nvGrpSpPr>
        <p:grpSpPr>
          <a:xfrm>
            <a:off x="4798884" y="1030882"/>
            <a:ext cx="2159677" cy="649603"/>
            <a:chOff x="8601584" y="1451933"/>
            <a:chExt cx="2196245" cy="866137"/>
          </a:xfrm>
        </p:grpSpPr>
        <p:sp>
          <p:nvSpPr>
            <p:cNvPr id="28" name="TextBox 27"/>
            <p:cNvSpPr txBox="1"/>
            <p:nvPr/>
          </p:nvSpPr>
          <p:spPr bwMode="auto">
            <a:xfrm>
              <a:off x="8601584" y="1451933"/>
              <a:ext cx="2196244" cy="309958"/>
            </a:xfrm>
            <a:prstGeom prst="rect">
              <a:avLst/>
            </a:prstGeom>
            <a:noFill/>
          </p:spPr>
          <p:txBody>
            <a:bodyPr wrap="none" lIns="360000" tIns="0" rIns="360000" bIns="0" anchor="ctr" anchorCtr="0">
              <a:normAutofit/>
            </a:bodyPr>
            <a:lstStyle/>
            <a:p>
              <a:pPr algn="l" latinLnBrk="0"/>
              <a:r>
                <a:rPr lang="zh-CN" altLang="en-US" sz="1400">
                  <a:solidFill>
                    <a:schemeClr val="accent2">
                      <a:lumMod val="100000"/>
                    </a:schemeClr>
                  </a:solidFill>
                  <a:effectLst/>
                </a:rPr>
                <a:t>团队建设</a:t>
              </a:r>
              <a:endParaRPr lang="zh-CN" altLang="en-US" sz="1400">
                <a:solidFill>
                  <a:schemeClr val="accent2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8601585" y="1761891"/>
              <a:ext cx="2196244" cy="556179"/>
            </a:xfrm>
            <a:prstGeom prst="rect">
              <a:avLst/>
            </a:prstGeom>
            <a:noFill/>
          </p:spPr>
          <p:txBody>
            <a:bodyPr wrap="square" lIns="360000" tIns="0" rIns="360000" bIns="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继续对潜力同学的能力培养</a:t>
              </a:r>
              <a:endParaRPr lang="zh-CN" altLang="en-US" sz="10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grpSp>
        <p:nvGrpSpPr>
          <p:cNvPr id="15" name="Group 29"/>
          <p:cNvGrpSpPr/>
          <p:nvPr/>
        </p:nvGrpSpPr>
        <p:grpSpPr>
          <a:xfrm>
            <a:off x="839614" y="2263736"/>
            <a:ext cx="2184893" cy="649603"/>
            <a:chOff x="1415480" y="1669738"/>
            <a:chExt cx="2913191" cy="866137"/>
          </a:xfrm>
        </p:grpSpPr>
        <p:sp>
          <p:nvSpPr>
            <p:cNvPr id="26" name="TextBox 30"/>
            <p:cNvSpPr txBox="1"/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</p:spPr>
          <p:txBody>
            <a:bodyPr wrap="none" lIns="360000" tIns="0" rIns="360000" bIns="0" anchor="ctr" anchorCtr="0">
              <a:normAutofit/>
            </a:bodyPr>
            <a:lstStyle/>
            <a:p>
              <a:pPr algn="r" latinLnBrk="0"/>
              <a:r>
                <a:rPr lang="zh-CN" altLang="en-US" sz="1400">
                  <a:solidFill>
                    <a:schemeClr val="accent1">
                      <a:lumMod val="100000"/>
                    </a:schemeClr>
                  </a:solidFill>
                  <a:effectLst/>
                </a:rPr>
                <a:t>快报云</a:t>
              </a:r>
              <a:endParaRPr lang="zh-CN" altLang="en-US" sz="1400">
                <a:solidFill>
                  <a:schemeClr val="accent1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27" name="TextBox 31"/>
            <p:cNvSpPr txBox="1"/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</p:spPr>
          <p:txBody>
            <a:bodyPr wrap="square" lIns="360000" tIns="0" rIns="360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/>
                  </a:solidFill>
                  <a:effectLst/>
                </a:rPr>
                <a:t>完成建设以</a:t>
              </a:r>
              <a:r>
                <a:rPr lang="en-US" altLang="zh-CN" sz="1000" b="0" dirty="0">
                  <a:solidFill>
                    <a:schemeClr val="tx1"/>
                  </a:solidFill>
                  <a:effectLst/>
                </a:rPr>
                <a:t>k8s</a:t>
              </a:r>
              <a:r>
                <a:rPr lang="zh-CN" altLang="en-US" sz="1000" b="0" dirty="0">
                  <a:solidFill>
                    <a:schemeClr val="tx1"/>
                  </a:solidFill>
                  <a:effectLst/>
                </a:rPr>
                <a:t>为基础的容器化平台</a:t>
              </a:r>
              <a:endParaRPr lang="zh-CN" altLang="en-US" sz="1000" b="0" dirty="0"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6" name="Group 32"/>
          <p:cNvGrpSpPr/>
          <p:nvPr/>
        </p:nvGrpSpPr>
        <p:grpSpPr>
          <a:xfrm>
            <a:off x="6119232" y="1896972"/>
            <a:ext cx="2159677" cy="649603"/>
            <a:chOff x="8601584" y="1451933"/>
            <a:chExt cx="2196245" cy="866137"/>
          </a:xfrm>
        </p:grpSpPr>
        <p:sp>
          <p:nvSpPr>
            <p:cNvPr id="24" name="TextBox 33"/>
            <p:cNvSpPr txBox="1"/>
            <p:nvPr/>
          </p:nvSpPr>
          <p:spPr bwMode="auto">
            <a:xfrm>
              <a:off x="8601584" y="1451933"/>
              <a:ext cx="2196244" cy="309958"/>
            </a:xfrm>
            <a:prstGeom prst="rect">
              <a:avLst/>
            </a:prstGeom>
            <a:noFill/>
          </p:spPr>
          <p:txBody>
            <a:bodyPr wrap="none" lIns="360000" tIns="0" rIns="360000" bIns="0" anchor="ctr" anchorCtr="0">
              <a:normAutofit/>
            </a:bodyPr>
            <a:lstStyle/>
            <a:p>
              <a:pPr algn="l" latinLnBrk="0"/>
              <a:r>
                <a:rPr lang="zh-CN" altLang="en-US" sz="1400">
                  <a:solidFill>
                    <a:schemeClr val="accent3">
                      <a:lumMod val="100000"/>
                    </a:schemeClr>
                  </a:solidFill>
                  <a:effectLst/>
                </a:rPr>
                <a:t>业务中台</a:t>
              </a:r>
              <a:endParaRPr lang="zh-CN" altLang="en-US" sz="1400">
                <a:solidFill>
                  <a:schemeClr val="accent3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25" name="TextBox 34"/>
            <p:cNvSpPr txBox="1"/>
            <p:nvPr/>
          </p:nvSpPr>
          <p:spPr bwMode="auto">
            <a:xfrm>
              <a:off x="8601585" y="1761891"/>
              <a:ext cx="2196244" cy="556179"/>
            </a:xfrm>
            <a:prstGeom prst="rect">
              <a:avLst/>
            </a:prstGeom>
            <a:noFill/>
          </p:spPr>
          <p:txBody>
            <a:bodyPr wrap="square" lIns="360000" tIns="0" rIns="360000" bIns="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模块化拆分原子业务，方便快速开展新业务</a:t>
              </a:r>
              <a:endParaRPr lang="zh-CN" altLang="en-US" sz="10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grpSp>
        <p:nvGrpSpPr>
          <p:cNvPr id="17" name="Group 35"/>
          <p:cNvGrpSpPr/>
          <p:nvPr/>
        </p:nvGrpSpPr>
        <p:grpSpPr>
          <a:xfrm>
            <a:off x="1482262" y="3596465"/>
            <a:ext cx="2184893" cy="649603"/>
            <a:chOff x="1415480" y="1669738"/>
            <a:chExt cx="2913191" cy="866137"/>
          </a:xfrm>
        </p:grpSpPr>
        <p:sp>
          <p:nvSpPr>
            <p:cNvPr id="22" name="TextBox 36"/>
            <p:cNvSpPr txBox="1"/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</p:spPr>
          <p:txBody>
            <a:bodyPr wrap="none" lIns="72000" tIns="0" rIns="360000" bIns="0" anchor="ctr" anchorCtr="0">
              <a:normAutofit/>
            </a:bodyPr>
            <a:lstStyle/>
            <a:p>
              <a:pPr algn="r" latinLnBrk="0"/>
              <a:r>
                <a:rPr lang="zh-CN" altLang="en-US" sz="1400">
                  <a:solidFill>
                    <a:schemeClr val="accent5">
                      <a:lumMod val="100000"/>
                    </a:schemeClr>
                  </a:solidFill>
                  <a:effectLst/>
                </a:rPr>
                <a:t>成本控制</a:t>
              </a:r>
              <a:endParaRPr lang="zh-CN" altLang="en-US" sz="1400">
                <a:solidFill>
                  <a:schemeClr val="accent5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23" name="TextBox 37"/>
            <p:cNvSpPr txBox="1"/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</p:spPr>
          <p:txBody>
            <a:bodyPr wrap="square" lIns="72000" tIns="0" rIns="360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</a:rPr>
                <a:t>利用快报云和技术中台的能力，合理控制成本</a:t>
              </a:r>
              <a:endParaRPr lang="zh-CN" altLang="en-US" sz="1000" b="0"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8" name="Group 38"/>
          <p:cNvGrpSpPr/>
          <p:nvPr/>
        </p:nvGrpSpPr>
        <p:grpSpPr>
          <a:xfrm>
            <a:off x="5837136" y="3596333"/>
            <a:ext cx="2184893" cy="649603"/>
            <a:chOff x="1415480" y="1669738"/>
            <a:chExt cx="2913191" cy="866137"/>
          </a:xfrm>
        </p:grpSpPr>
        <p:sp>
          <p:nvSpPr>
            <p:cNvPr id="20" name="TextBox 39"/>
            <p:cNvSpPr txBox="1"/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</p:spPr>
          <p:txBody>
            <a:bodyPr wrap="none" lIns="360000" tIns="0" rIns="0" bIns="0" anchor="ctr" anchorCtr="0">
              <a:normAutofit/>
            </a:bodyPr>
            <a:lstStyle/>
            <a:p>
              <a:pPr algn="l" latinLnBrk="0"/>
              <a:r>
                <a:rPr lang="zh-CN" altLang="en-US" sz="1400">
                  <a:solidFill>
                    <a:schemeClr val="accent4">
                      <a:lumMod val="100000"/>
                    </a:schemeClr>
                  </a:solidFill>
                  <a:effectLst/>
                </a:rPr>
                <a:t>技术中台</a:t>
              </a:r>
              <a:endParaRPr lang="zh-CN" altLang="en-US" sz="1400">
                <a:solidFill>
                  <a:schemeClr val="accent4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21" name="TextBox 40"/>
            <p:cNvSpPr txBox="1"/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</p:spPr>
          <p:txBody>
            <a:bodyPr wrap="square" lIns="360000" tIns="0" rIns="0" bIns="0" anchor="ctr" anchorCtr="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</a:rPr>
                <a:t>利用快报云、完善技术中台的能力，强力支持业务的拓展</a:t>
              </a:r>
              <a:endParaRPr lang="zh-CN" altLang="en-US" sz="1000" b="0"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工作方向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Administrator\Desktop\未标题-1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5148262"/>
          </a:xfrm>
          <a:prstGeom prst="rect">
            <a:avLst/>
          </a:prstGeom>
          <a:noFill/>
        </p:spPr>
      </p:pic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3496945" y="2294890"/>
            <a:ext cx="1276350" cy="553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3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cs typeface="Arial" panose="020B0604020202090204" pitchFamily="34" charset="0"/>
              </a:rPr>
              <a:t>谢谢</a:t>
            </a:r>
            <a:endParaRPr lang="zh-CN" altLang="en-US" sz="36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k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26" name="TextBox 48"/>
          <p:cNvSpPr txBox="1"/>
          <p:nvPr/>
        </p:nvSpPr>
        <p:spPr>
          <a:xfrm>
            <a:off x="3982085" y="2024380"/>
            <a:ext cx="3249295" cy="476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强化技术中台能力</a:t>
            </a:r>
            <a:endParaRPr lang="zh-CN" altLang="en-US" sz="3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2497324" y="1571912"/>
            <a:ext cx="1561914" cy="1575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800" cap="all" spc="213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01</a:t>
            </a:r>
            <a:endParaRPr lang="zh-CN" altLang="en-US" sz="9800" cap="all" spc="213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中台架构演进</a:t>
            </a:r>
            <a:endParaRPr lang="zh-CN" altLang="en-US"/>
          </a:p>
        </p:txBody>
      </p:sp>
      <p:pic>
        <p:nvPicPr>
          <p:cNvPr id="3" name="图片 2" descr="2020业务及架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7080" y="555625"/>
            <a:ext cx="4570730" cy="4545965"/>
          </a:xfrm>
          <a:prstGeom prst="rect">
            <a:avLst/>
          </a:prstGeom>
        </p:spPr>
      </p:pic>
      <p:pic>
        <p:nvPicPr>
          <p:cNvPr id="4" name="图片 3" descr="sqkb架构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" y="913765"/>
            <a:ext cx="4053205" cy="418782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4288790" y="2899410"/>
            <a:ext cx="2882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31"/>
          <p:cNvSpPr/>
          <p:nvPr/>
        </p:nvSpPr>
        <p:spPr>
          <a:xfrm flipH="1">
            <a:off x="635524" y="2224365"/>
            <a:ext cx="7768590" cy="34289"/>
          </a:xfrm>
          <a:custGeom>
            <a:avLst/>
            <a:gdLst>
              <a:gd name="connsiteX0" fmla="*/ 7977051 w 7977051"/>
              <a:gd name="connsiteY0" fmla="*/ 0 h 31619"/>
              <a:gd name="connsiteX1" fmla="*/ 0 w 7977051"/>
              <a:gd name="connsiteY1" fmla="*/ 0 h 31619"/>
              <a:gd name="connsiteX2" fmla="*/ 0 w 7977051"/>
              <a:gd name="connsiteY2" fmla="*/ 31619 h 31619"/>
              <a:gd name="connsiteX3" fmla="*/ 7977051 w 7977051"/>
              <a:gd name="connsiteY3" fmla="*/ 31619 h 31619"/>
              <a:gd name="connsiteX4" fmla="*/ 7977051 w 7977051"/>
              <a:gd name="connsiteY4" fmla="*/ 15810 h 3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7051" h="31619">
                <a:moveTo>
                  <a:pt x="7977051" y="0"/>
                </a:moveTo>
                <a:lnTo>
                  <a:pt x="0" y="0"/>
                </a:lnTo>
                <a:lnTo>
                  <a:pt x="0" y="31619"/>
                </a:lnTo>
                <a:lnTo>
                  <a:pt x="7977051" y="31619"/>
                </a:lnTo>
                <a:lnTo>
                  <a:pt x="7977051" y="1581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Connector 32"/>
          <p:cNvCxnSpPr/>
          <p:nvPr/>
        </p:nvCxnSpPr>
        <p:spPr>
          <a:xfrm flipV="1">
            <a:off x="1984455" y="2235825"/>
            <a:ext cx="0" cy="451247"/>
          </a:xfrm>
          <a:prstGeom prst="line">
            <a:avLst/>
          </a:prstGeom>
          <a:ln w="19050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2"/>
          <p:cNvCxnSpPr/>
          <p:nvPr/>
        </p:nvCxnSpPr>
        <p:spPr>
          <a:xfrm flipV="1">
            <a:off x="3701336" y="2235825"/>
            <a:ext cx="0" cy="451247"/>
          </a:xfrm>
          <a:prstGeom prst="line">
            <a:avLst/>
          </a:prstGeom>
          <a:ln w="19050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32"/>
          <p:cNvCxnSpPr/>
          <p:nvPr/>
        </p:nvCxnSpPr>
        <p:spPr>
          <a:xfrm flipV="1">
            <a:off x="5440840" y="2235825"/>
            <a:ext cx="0" cy="451247"/>
          </a:xfrm>
          <a:prstGeom prst="line">
            <a:avLst/>
          </a:prstGeom>
          <a:ln w="19050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10"/>
          <p:cNvSpPr/>
          <p:nvPr/>
        </p:nvSpPr>
        <p:spPr>
          <a:xfrm>
            <a:off x="1376048" y="2766843"/>
            <a:ext cx="1210865" cy="25836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anchor="ctr"/>
          <a:lstStyle/>
          <a:p>
            <a:pPr algn="ctr">
              <a:defRPr/>
            </a:pP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运营位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11"/>
          <p:cNvSpPr/>
          <p:nvPr/>
        </p:nvSpPr>
        <p:spPr>
          <a:xfrm>
            <a:off x="3096499" y="2766843"/>
            <a:ext cx="1209675" cy="25836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anchor="ctr"/>
          <a:lstStyle/>
          <a:p>
            <a:pPr algn="ctr">
              <a:defRPr/>
            </a:pP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秒杀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12"/>
          <p:cNvSpPr/>
          <p:nvPr/>
        </p:nvSpPr>
        <p:spPr>
          <a:xfrm>
            <a:off x="4816952" y="2766843"/>
            <a:ext cx="1209675" cy="25836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anchor="ctr"/>
          <a:lstStyle/>
          <a:p>
            <a:pPr algn="ctr">
              <a:defRPr/>
            </a:pP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转链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Sev01"/>
          <p:cNvSpPr>
            <a:spLocks noChangeAspect="1"/>
          </p:cNvSpPr>
          <p:nvPr/>
        </p:nvSpPr>
        <p:spPr>
          <a:xfrm>
            <a:off x="5226528" y="1684565"/>
            <a:ext cx="390525" cy="390525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anchor="ctr"/>
          <a:lstStyle/>
          <a:p>
            <a:pPr algn="ctr">
              <a:defRPr/>
            </a:pPr>
            <a:endParaRPr lang="en-US" sz="3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0" name="Freeform 105"/>
          <p:cNvSpPr>
            <a:spLocks noEditPoints="1"/>
          </p:cNvSpPr>
          <p:nvPr/>
        </p:nvSpPr>
        <p:spPr bwMode="auto">
          <a:xfrm>
            <a:off x="5313444" y="1772671"/>
            <a:ext cx="217884" cy="214312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lIns="68570" tIns="34286" rIns="68570" bIns="34286"/>
          <a:lstStyle/>
          <a:p>
            <a:pPr>
              <a:defRPr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Sev01"/>
          <p:cNvSpPr>
            <a:spLocks noChangeAspect="1"/>
          </p:cNvSpPr>
          <p:nvPr/>
        </p:nvSpPr>
        <p:spPr>
          <a:xfrm>
            <a:off x="1789195" y="1684565"/>
            <a:ext cx="389334" cy="390525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anchor="ctr"/>
          <a:lstStyle/>
          <a:p>
            <a:pPr algn="ctr">
              <a:defRPr/>
            </a:pPr>
            <a:endParaRPr lang="en-US" sz="3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2" name="Freeform 62"/>
          <p:cNvSpPr>
            <a:spLocks noEditPoints="1"/>
          </p:cNvSpPr>
          <p:nvPr/>
        </p:nvSpPr>
        <p:spPr bwMode="auto">
          <a:xfrm>
            <a:off x="1873728" y="1769100"/>
            <a:ext cx="220266" cy="221456"/>
          </a:xfrm>
          <a:custGeom>
            <a:avLst/>
            <a:gdLst>
              <a:gd name="T0" fmla="*/ 58 w 58"/>
              <a:gd name="T1" fmla="*/ 33 h 58"/>
              <a:gd name="T2" fmla="*/ 57 w 58"/>
              <a:gd name="T3" fmla="*/ 34 h 58"/>
              <a:gd name="T4" fmla="*/ 50 w 58"/>
              <a:gd name="T5" fmla="*/ 35 h 58"/>
              <a:gd name="T6" fmla="*/ 49 w 58"/>
              <a:gd name="T7" fmla="*/ 39 h 58"/>
              <a:gd name="T8" fmla="*/ 53 w 58"/>
              <a:gd name="T9" fmla="*/ 44 h 58"/>
              <a:gd name="T10" fmla="*/ 53 w 58"/>
              <a:gd name="T11" fmla="*/ 45 h 58"/>
              <a:gd name="T12" fmla="*/ 53 w 58"/>
              <a:gd name="T13" fmla="*/ 46 h 58"/>
              <a:gd name="T14" fmla="*/ 45 w 58"/>
              <a:gd name="T15" fmla="*/ 53 h 58"/>
              <a:gd name="T16" fmla="*/ 44 w 58"/>
              <a:gd name="T17" fmla="*/ 52 h 58"/>
              <a:gd name="T18" fmla="*/ 39 w 58"/>
              <a:gd name="T19" fmla="*/ 48 h 58"/>
              <a:gd name="T20" fmla="*/ 36 w 58"/>
              <a:gd name="T21" fmla="*/ 50 h 58"/>
              <a:gd name="T22" fmla="*/ 34 w 58"/>
              <a:gd name="T23" fmla="*/ 57 h 58"/>
              <a:gd name="T24" fmla="*/ 33 w 58"/>
              <a:gd name="T25" fmla="*/ 58 h 58"/>
              <a:gd name="T26" fmla="*/ 25 w 58"/>
              <a:gd name="T27" fmla="*/ 58 h 58"/>
              <a:gd name="T28" fmla="*/ 23 w 58"/>
              <a:gd name="T29" fmla="*/ 57 h 58"/>
              <a:gd name="T30" fmla="*/ 22 w 58"/>
              <a:gd name="T31" fmla="*/ 50 h 58"/>
              <a:gd name="T32" fmla="*/ 19 w 58"/>
              <a:gd name="T33" fmla="*/ 48 h 58"/>
              <a:gd name="T34" fmla="*/ 14 w 58"/>
              <a:gd name="T35" fmla="*/ 52 h 58"/>
              <a:gd name="T36" fmla="*/ 13 w 58"/>
              <a:gd name="T37" fmla="*/ 53 h 58"/>
              <a:gd name="T38" fmla="*/ 12 w 58"/>
              <a:gd name="T39" fmla="*/ 52 h 58"/>
              <a:gd name="T40" fmla="*/ 5 w 58"/>
              <a:gd name="T41" fmla="*/ 46 h 58"/>
              <a:gd name="T42" fmla="*/ 5 w 58"/>
              <a:gd name="T43" fmla="*/ 45 h 58"/>
              <a:gd name="T44" fmla="*/ 5 w 58"/>
              <a:gd name="T45" fmla="*/ 44 h 58"/>
              <a:gd name="T46" fmla="*/ 9 w 58"/>
              <a:gd name="T47" fmla="*/ 39 h 58"/>
              <a:gd name="T48" fmla="*/ 8 w 58"/>
              <a:gd name="T49" fmla="*/ 35 h 58"/>
              <a:gd name="T50" fmla="*/ 1 w 58"/>
              <a:gd name="T51" fmla="*/ 34 h 58"/>
              <a:gd name="T52" fmla="*/ 0 w 58"/>
              <a:gd name="T53" fmla="*/ 33 h 58"/>
              <a:gd name="T54" fmla="*/ 0 w 58"/>
              <a:gd name="T55" fmla="*/ 24 h 58"/>
              <a:gd name="T56" fmla="*/ 1 w 58"/>
              <a:gd name="T57" fmla="*/ 23 h 58"/>
              <a:gd name="T58" fmla="*/ 8 w 58"/>
              <a:gd name="T59" fmla="*/ 22 h 58"/>
              <a:gd name="T60" fmla="*/ 9 w 58"/>
              <a:gd name="T61" fmla="*/ 18 h 58"/>
              <a:gd name="T62" fmla="*/ 5 w 58"/>
              <a:gd name="T63" fmla="*/ 13 h 58"/>
              <a:gd name="T64" fmla="*/ 5 w 58"/>
              <a:gd name="T65" fmla="*/ 12 h 58"/>
              <a:gd name="T66" fmla="*/ 5 w 58"/>
              <a:gd name="T67" fmla="*/ 11 h 58"/>
              <a:gd name="T68" fmla="*/ 13 w 58"/>
              <a:gd name="T69" fmla="*/ 5 h 58"/>
              <a:gd name="T70" fmla="*/ 14 w 58"/>
              <a:gd name="T71" fmla="*/ 5 h 58"/>
              <a:gd name="T72" fmla="*/ 19 w 58"/>
              <a:gd name="T73" fmla="*/ 9 h 58"/>
              <a:gd name="T74" fmla="*/ 22 w 58"/>
              <a:gd name="T75" fmla="*/ 8 h 58"/>
              <a:gd name="T76" fmla="*/ 23 w 58"/>
              <a:gd name="T77" fmla="*/ 1 h 58"/>
              <a:gd name="T78" fmla="*/ 25 w 58"/>
              <a:gd name="T79" fmla="*/ 0 h 58"/>
              <a:gd name="T80" fmla="*/ 33 w 58"/>
              <a:gd name="T81" fmla="*/ 0 h 58"/>
              <a:gd name="T82" fmla="*/ 34 w 58"/>
              <a:gd name="T83" fmla="*/ 1 h 58"/>
              <a:gd name="T84" fmla="*/ 36 w 58"/>
              <a:gd name="T85" fmla="*/ 8 h 58"/>
              <a:gd name="T86" fmla="*/ 39 w 58"/>
              <a:gd name="T87" fmla="*/ 9 h 58"/>
              <a:gd name="T88" fmla="*/ 44 w 58"/>
              <a:gd name="T89" fmla="*/ 5 h 58"/>
              <a:gd name="T90" fmla="*/ 45 w 58"/>
              <a:gd name="T91" fmla="*/ 5 h 58"/>
              <a:gd name="T92" fmla="*/ 46 w 58"/>
              <a:gd name="T93" fmla="*/ 5 h 58"/>
              <a:gd name="T94" fmla="*/ 52 w 58"/>
              <a:gd name="T95" fmla="*/ 12 h 58"/>
              <a:gd name="T96" fmla="*/ 53 w 58"/>
              <a:gd name="T97" fmla="*/ 12 h 58"/>
              <a:gd name="T98" fmla="*/ 52 w 58"/>
              <a:gd name="T99" fmla="*/ 13 h 58"/>
              <a:gd name="T100" fmla="*/ 48 w 58"/>
              <a:gd name="T101" fmla="*/ 18 h 58"/>
              <a:gd name="T102" fmla="*/ 50 w 58"/>
              <a:gd name="T103" fmla="*/ 22 h 58"/>
              <a:gd name="T104" fmla="*/ 57 w 58"/>
              <a:gd name="T105" fmla="*/ 23 h 58"/>
              <a:gd name="T106" fmla="*/ 58 w 58"/>
              <a:gd name="T107" fmla="*/ 25 h 58"/>
              <a:gd name="T108" fmla="*/ 58 w 58"/>
              <a:gd name="T109" fmla="*/ 33 h 58"/>
              <a:gd name="T110" fmla="*/ 29 w 58"/>
              <a:gd name="T111" fmla="*/ 19 h 58"/>
              <a:gd name="T112" fmla="*/ 19 w 58"/>
              <a:gd name="T113" fmla="*/ 29 h 58"/>
              <a:gd name="T114" fmla="*/ 29 w 58"/>
              <a:gd name="T115" fmla="*/ 38 h 58"/>
              <a:gd name="T116" fmla="*/ 39 w 58"/>
              <a:gd name="T117" fmla="*/ 29 h 58"/>
              <a:gd name="T118" fmla="*/ 29 w 58"/>
              <a:gd name="T119" fmla="*/ 19 h 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70" tIns="34286" rIns="68570" bIns="34286"/>
          <a:lstStyle/>
          <a:p>
            <a:endParaRPr lang="zh-CN" altLang="en-US"/>
          </a:p>
        </p:txBody>
      </p:sp>
      <p:sp>
        <p:nvSpPr>
          <p:cNvPr id="13" name="Sev01"/>
          <p:cNvSpPr>
            <a:spLocks noChangeAspect="1"/>
          </p:cNvSpPr>
          <p:nvPr/>
        </p:nvSpPr>
        <p:spPr>
          <a:xfrm>
            <a:off x="3507266" y="1684565"/>
            <a:ext cx="390525" cy="390525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anchor="ctr"/>
          <a:lstStyle/>
          <a:p>
            <a:pPr algn="ctr">
              <a:defRPr/>
            </a:pPr>
            <a:endParaRPr lang="en-US" sz="3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4" name="Freeform 135"/>
          <p:cNvSpPr>
            <a:spLocks noEditPoints="1"/>
          </p:cNvSpPr>
          <p:nvPr/>
        </p:nvSpPr>
        <p:spPr bwMode="auto">
          <a:xfrm>
            <a:off x="3585846" y="1770290"/>
            <a:ext cx="233362" cy="219075"/>
          </a:xfrm>
          <a:custGeom>
            <a:avLst/>
            <a:gdLst>
              <a:gd name="T0" fmla="*/ 13 w 73"/>
              <a:gd name="T1" fmla="*/ 39 h 68"/>
              <a:gd name="T2" fmla="*/ 8 w 73"/>
              <a:gd name="T3" fmla="*/ 39 h 68"/>
              <a:gd name="T4" fmla="*/ 0 w 73"/>
              <a:gd name="T5" fmla="*/ 33 h 68"/>
              <a:gd name="T6" fmla="*/ 5 w 73"/>
              <a:gd name="T7" fmla="*/ 19 h 68"/>
              <a:gd name="T8" fmla="*/ 15 w 73"/>
              <a:gd name="T9" fmla="*/ 22 h 68"/>
              <a:gd name="T10" fmla="*/ 20 w 73"/>
              <a:gd name="T11" fmla="*/ 21 h 68"/>
              <a:gd name="T12" fmla="*/ 20 w 73"/>
              <a:gd name="T13" fmla="*/ 24 h 68"/>
              <a:gd name="T14" fmla="*/ 23 w 73"/>
              <a:gd name="T15" fmla="*/ 34 h 68"/>
              <a:gd name="T16" fmla="*/ 13 w 73"/>
              <a:gd name="T17" fmla="*/ 39 h 68"/>
              <a:gd name="T18" fmla="*/ 15 w 73"/>
              <a:gd name="T19" fmla="*/ 19 h 68"/>
              <a:gd name="T20" fmla="*/ 5 w 73"/>
              <a:gd name="T21" fmla="*/ 9 h 68"/>
              <a:gd name="T22" fmla="*/ 15 w 73"/>
              <a:gd name="T23" fmla="*/ 0 h 68"/>
              <a:gd name="T24" fmla="*/ 25 w 73"/>
              <a:gd name="T25" fmla="*/ 9 h 68"/>
              <a:gd name="T26" fmla="*/ 15 w 73"/>
              <a:gd name="T27" fmla="*/ 19 h 68"/>
              <a:gd name="T28" fmla="*/ 53 w 73"/>
              <a:gd name="T29" fmla="*/ 68 h 68"/>
              <a:gd name="T30" fmla="*/ 20 w 73"/>
              <a:gd name="T31" fmla="*/ 68 h 68"/>
              <a:gd name="T32" fmla="*/ 10 w 73"/>
              <a:gd name="T33" fmla="*/ 58 h 68"/>
              <a:gd name="T34" fmla="*/ 23 w 73"/>
              <a:gd name="T35" fmla="*/ 36 h 68"/>
              <a:gd name="T36" fmla="*/ 37 w 73"/>
              <a:gd name="T37" fmla="*/ 41 h 68"/>
              <a:gd name="T38" fmla="*/ 50 w 73"/>
              <a:gd name="T39" fmla="*/ 36 h 68"/>
              <a:gd name="T40" fmla="*/ 64 w 73"/>
              <a:gd name="T41" fmla="*/ 58 h 68"/>
              <a:gd name="T42" fmla="*/ 53 w 73"/>
              <a:gd name="T43" fmla="*/ 68 h 68"/>
              <a:gd name="T44" fmla="*/ 37 w 73"/>
              <a:gd name="T45" fmla="*/ 39 h 68"/>
              <a:gd name="T46" fmla="*/ 22 w 73"/>
              <a:gd name="T47" fmla="*/ 24 h 68"/>
              <a:gd name="T48" fmla="*/ 37 w 73"/>
              <a:gd name="T49" fmla="*/ 9 h 68"/>
              <a:gd name="T50" fmla="*/ 51 w 73"/>
              <a:gd name="T51" fmla="*/ 24 h 68"/>
              <a:gd name="T52" fmla="*/ 37 w 73"/>
              <a:gd name="T53" fmla="*/ 39 h 68"/>
              <a:gd name="T54" fmla="*/ 59 w 73"/>
              <a:gd name="T55" fmla="*/ 19 h 68"/>
              <a:gd name="T56" fmla="*/ 49 w 73"/>
              <a:gd name="T57" fmla="*/ 9 h 68"/>
              <a:gd name="T58" fmla="*/ 59 w 73"/>
              <a:gd name="T59" fmla="*/ 0 h 68"/>
              <a:gd name="T60" fmla="*/ 68 w 73"/>
              <a:gd name="T61" fmla="*/ 9 h 68"/>
              <a:gd name="T62" fmla="*/ 59 w 73"/>
              <a:gd name="T63" fmla="*/ 19 h 68"/>
              <a:gd name="T64" fmla="*/ 66 w 73"/>
              <a:gd name="T65" fmla="*/ 39 h 68"/>
              <a:gd name="T66" fmla="*/ 61 w 73"/>
              <a:gd name="T67" fmla="*/ 39 h 68"/>
              <a:gd name="T68" fmla="*/ 51 w 73"/>
              <a:gd name="T69" fmla="*/ 34 h 68"/>
              <a:gd name="T70" fmla="*/ 54 w 73"/>
              <a:gd name="T71" fmla="*/ 24 h 68"/>
              <a:gd name="T72" fmla="*/ 54 w 73"/>
              <a:gd name="T73" fmla="*/ 21 h 68"/>
              <a:gd name="T74" fmla="*/ 59 w 73"/>
              <a:gd name="T75" fmla="*/ 22 h 68"/>
              <a:gd name="T76" fmla="*/ 69 w 73"/>
              <a:gd name="T77" fmla="*/ 19 h 68"/>
              <a:gd name="T78" fmla="*/ 73 w 73"/>
              <a:gd name="T79" fmla="*/ 33 h 68"/>
              <a:gd name="T80" fmla="*/ 66 w 73"/>
              <a:gd name="T81" fmla="*/ 39 h 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70" tIns="34286" rIns="68570" bIns="34286"/>
          <a:lstStyle/>
          <a:p>
            <a:endParaRPr lang="zh-CN" altLang="en-US"/>
          </a:p>
        </p:txBody>
      </p:sp>
      <p:cxnSp>
        <p:nvCxnSpPr>
          <p:cNvPr id="15" name="Straight Connector 32"/>
          <p:cNvCxnSpPr/>
          <p:nvPr/>
        </p:nvCxnSpPr>
        <p:spPr>
          <a:xfrm flipV="1">
            <a:off x="7199393" y="2235825"/>
            <a:ext cx="0" cy="451247"/>
          </a:xfrm>
          <a:prstGeom prst="line">
            <a:avLst/>
          </a:prstGeom>
          <a:ln w="19050">
            <a:solidFill>
              <a:schemeClr val="accent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25"/>
          <p:cNvSpPr/>
          <p:nvPr/>
        </p:nvSpPr>
        <p:spPr>
          <a:xfrm>
            <a:off x="6575505" y="2766843"/>
            <a:ext cx="1209675" cy="25836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anchor="ctr"/>
          <a:lstStyle/>
          <a:p>
            <a:pPr algn="ctr">
              <a:defRPr/>
            </a:pP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弹窗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Sev01"/>
          <p:cNvSpPr>
            <a:spLocks noChangeAspect="1"/>
          </p:cNvSpPr>
          <p:nvPr/>
        </p:nvSpPr>
        <p:spPr>
          <a:xfrm>
            <a:off x="6985080" y="1684565"/>
            <a:ext cx="390525" cy="390525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anchor="ctr"/>
          <a:lstStyle/>
          <a:p>
            <a:pPr algn="ctr">
              <a:defRPr/>
            </a:pPr>
            <a:endParaRPr lang="en-US" sz="3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2" name="流程图: 联系 13"/>
          <p:cNvSpPr/>
          <p:nvPr/>
        </p:nvSpPr>
        <p:spPr>
          <a:xfrm>
            <a:off x="7119621" y="2148670"/>
            <a:ext cx="176212" cy="176212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联系 35"/>
          <p:cNvSpPr/>
          <p:nvPr/>
        </p:nvSpPr>
        <p:spPr>
          <a:xfrm>
            <a:off x="5350472" y="2148671"/>
            <a:ext cx="176212" cy="176212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联系 36"/>
          <p:cNvSpPr/>
          <p:nvPr/>
        </p:nvSpPr>
        <p:spPr>
          <a:xfrm>
            <a:off x="3621921" y="2148670"/>
            <a:ext cx="176212" cy="176212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37"/>
          <p:cNvSpPr/>
          <p:nvPr/>
        </p:nvSpPr>
        <p:spPr>
          <a:xfrm>
            <a:off x="1909089" y="2160425"/>
            <a:ext cx="176212" cy="176212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rtlCol="0" anchor="ctr"/>
          <a:lstStyle/>
          <a:p>
            <a:pPr algn="ctr"/>
            <a:endParaRPr lang="zh-CN" altLang="en-US"/>
          </a:p>
        </p:txBody>
      </p:sp>
      <p:sp>
        <p:nvSpPr>
          <p:cNvPr id="26" name="KSO_Shape"/>
          <p:cNvSpPr/>
          <p:nvPr/>
        </p:nvSpPr>
        <p:spPr bwMode="auto">
          <a:xfrm>
            <a:off x="7083069" y="1750771"/>
            <a:ext cx="194548" cy="264691"/>
          </a:xfrm>
          <a:custGeom>
            <a:avLst/>
            <a:gdLst>
              <a:gd name="T0" fmla="*/ 924118 w 4423"/>
              <a:gd name="T1" fmla="*/ 36732 h 6016"/>
              <a:gd name="T2" fmla="*/ 1145021 w 4423"/>
              <a:gd name="T3" fmla="*/ 159911 h 6016"/>
              <a:gd name="T4" fmla="*/ 1298196 w 4423"/>
              <a:gd name="T5" fmla="*/ 337238 h 6016"/>
              <a:gd name="T6" fmla="*/ 1388709 w 4423"/>
              <a:gd name="T7" fmla="*/ 576313 h 6016"/>
              <a:gd name="T8" fmla="*/ 1388709 w 4423"/>
              <a:gd name="T9" fmla="*/ 824571 h 6016"/>
              <a:gd name="T10" fmla="*/ 1298196 w 4423"/>
              <a:gd name="T11" fmla="*/ 1063646 h 6016"/>
              <a:gd name="T12" fmla="*/ 1145021 w 4423"/>
              <a:gd name="T13" fmla="*/ 1240973 h 6016"/>
              <a:gd name="T14" fmla="*/ 924118 w 4423"/>
              <a:gd name="T15" fmla="*/ 1364152 h 6016"/>
              <a:gd name="T16" fmla="*/ 681695 w 4423"/>
              <a:gd name="T17" fmla="*/ 1400568 h 6016"/>
              <a:gd name="T18" fmla="*/ 427246 w 4423"/>
              <a:gd name="T19" fmla="*/ 1345786 h 6016"/>
              <a:gd name="T20" fmla="*/ 216788 w 4423"/>
              <a:gd name="T21" fmla="*/ 1207408 h 6016"/>
              <a:gd name="T22" fmla="*/ 76271 w 4423"/>
              <a:gd name="T23" fmla="*/ 1019314 h 6016"/>
              <a:gd name="T24" fmla="*/ 3165 w 4423"/>
              <a:gd name="T25" fmla="*/ 772006 h 6016"/>
              <a:gd name="T26" fmla="*/ 21837 w 4423"/>
              <a:gd name="T27" fmla="*/ 525648 h 6016"/>
              <a:gd name="T28" fmla="*/ 128807 w 4423"/>
              <a:gd name="T29" fmla="*/ 295123 h 6016"/>
              <a:gd name="T30" fmla="*/ 294642 w 4423"/>
              <a:gd name="T31" fmla="*/ 129195 h 6016"/>
              <a:gd name="T32" fmla="*/ 524722 w 4423"/>
              <a:gd name="T33" fmla="*/ 22166 h 6016"/>
              <a:gd name="T34" fmla="*/ 562066 w 4423"/>
              <a:gd name="T35" fmla="*/ 756490 h 6016"/>
              <a:gd name="T36" fmla="*/ 647199 w 4423"/>
              <a:gd name="T37" fmla="*/ 616528 h 6016"/>
              <a:gd name="T38" fmla="*/ 744675 w 4423"/>
              <a:gd name="T39" fmla="*/ 527232 h 6016"/>
              <a:gd name="T40" fmla="*/ 654795 w 4423"/>
              <a:gd name="T41" fmla="*/ 535781 h 6016"/>
              <a:gd name="T42" fmla="*/ 563016 w 4423"/>
              <a:gd name="T43" fmla="*/ 609245 h 6016"/>
              <a:gd name="T44" fmla="*/ 531052 w 4423"/>
              <a:gd name="T45" fmla="*/ 702025 h 6016"/>
              <a:gd name="T46" fmla="*/ 825693 w 4423"/>
              <a:gd name="T47" fmla="*/ 1480682 h 6016"/>
              <a:gd name="T48" fmla="*/ 683594 w 4423"/>
              <a:gd name="T49" fmla="*/ 1494614 h 6016"/>
              <a:gd name="T50" fmla="*/ 683278 w 4423"/>
              <a:gd name="T51" fmla="*/ 380620 h 6016"/>
              <a:gd name="T52" fmla="*/ 495922 w 4423"/>
              <a:gd name="T53" fmla="*/ 453451 h 6016"/>
              <a:gd name="T54" fmla="*/ 386104 w 4423"/>
              <a:gd name="T55" fmla="*/ 636161 h 6016"/>
              <a:gd name="T56" fmla="*/ 386104 w 4423"/>
              <a:gd name="T57" fmla="*/ 764723 h 6016"/>
              <a:gd name="T58" fmla="*/ 495922 w 4423"/>
              <a:gd name="T59" fmla="*/ 947434 h 6016"/>
              <a:gd name="T60" fmla="*/ 683278 w 4423"/>
              <a:gd name="T61" fmla="*/ 1020264 h 6016"/>
              <a:gd name="T62" fmla="*/ 838669 w 4423"/>
              <a:gd name="T63" fmla="*/ 988915 h 6016"/>
              <a:gd name="T64" fmla="*/ 988047 w 4423"/>
              <a:gd name="T65" fmla="*/ 839454 h 6016"/>
              <a:gd name="T66" fmla="*/ 1019378 w 4423"/>
              <a:gd name="T67" fmla="*/ 683976 h 6016"/>
              <a:gd name="T68" fmla="*/ 946588 w 4423"/>
              <a:gd name="T69" fmla="*/ 496833 h 6016"/>
              <a:gd name="T70" fmla="*/ 764296 w 4423"/>
              <a:gd name="T71" fmla="*/ 386636 h 6016"/>
              <a:gd name="T72" fmla="*/ 814617 w 4423"/>
              <a:gd name="T73" fmla="*/ 511082 h 6016"/>
              <a:gd name="T74" fmla="*/ 666188 w 4423"/>
              <a:gd name="T75" fmla="*/ 481316 h 6016"/>
              <a:gd name="T76" fmla="*/ 535799 w 4423"/>
              <a:gd name="T77" fmla="*/ 551614 h 6016"/>
              <a:gd name="T78" fmla="*/ 478200 w 4423"/>
              <a:gd name="T79" fmla="*/ 700442 h 6016"/>
              <a:gd name="T80" fmla="*/ 528836 w 4423"/>
              <a:gd name="T81" fmla="*/ 841354 h 6016"/>
              <a:gd name="T82" fmla="*/ 655111 w 4423"/>
              <a:gd name="T83" fmla="*/ 917351 h 6016"/>
              <a:gd name="T84" fmla="*/ 805122 w 4423"/>
              <a:gd name="T85" fmla="*/ 895185 h 6016"/>
              <a:gd name="T86" fmla="*/ 903864 w 4423"/>
              <a:gd name="T87" fmla="*/ 786889 h 6016"/>
              <a:gd name="T88" fmla="*/ 911459 w 4423"/>
              <a:gd name="T89" fmla="*/ 634261 h 6016"/>
              <a:gd name="T90" fmla="*/ 993427 w 4423"/>
              <a:gd name="T91" fmla="*/ 376503 h 6016"/>
              <a:gd name="T92" fmla="*/ 860190 w 4423"/>
              <a:gd name="T93" fmla="*/ 293223 h 6016"/>
              <a:gd name="T94" fmla="*/ 699735 w 4423"/>
              <a:gd name="T95" fmla="*/ 263141 h 6016"/>
              <a:gd name="T96" fmla="*/ 549724 w 4423"/>
              <a:gd name="T97" fmla="*/ 289740 h 6016"/>
              <a:gd name="T98" fmla="*/ 413638 w 4423"/>
              <a:gd name="T99" fmla="*/ 369854 h 6016"/>
              <a:gd name="T100" fmla="*/ 320593 w 4423"/>
              <a:gd name="T101" fmla="*/ 482583 h 6016"/>
              <a:gd name="T102" fmla="*/ 267741 w 4423"/>
              <a:gd name="T103" fmla="*/ 633628 h 6016"/>
              <a:gd name="T104" fmla="*/ 271855 w 4423"/>
              <a:gd name="T105" fmla="*/ 788789 h 6016"/>
              <a:gd name="T106" fmla="*/ 331670 w 4423"/>
              <a:gd name="T107" fmla="*/ 936034 h 6016"/>
              <a:gd name="T108" fmla="*/ 430095 w 4423"/>
              <a:gd name="T109" fmla="*/ 1044647 h 6016"/>
              <a:gd name="T110" fmla="*/ 569662 w 4423"/>
              <a:gd name="T111" fmla="*/ 1118111 h 6016"/>
              <a:gd name="T112" fmla="*/ 722521 w 4423"/>
              <a:gd name="T113" fmla="*/ 1137110 h 6016"/>
              <a:gd name="T114" fmla="*/ 879811 w 4423"/>
              <a:gd name="T115" fmla="*/ 1099112 h 6016"/>
              <a:gd name="T116" fmla="*/ 1008618 w 4423"/>
              <a:gd name="T117" fmla="*/ 1009815 h 6016"/>
              <a:gd name="T118" fmla="*/ 1093434 w 4423"/>
              <a:gd name="T119" fmla="*/ 890119 h 6016"/>
              <a:gd name="T120" fmla="*/ 1135526 w 4423"/>
              <a:gd name="T121" fmla="*/ 734008 h 6016"/>
              <a:gd name="T122" fmla="*/ 1120019 w 4423"/>
              <a:gd name="T123" fmla="*/ 580746 h 6016"/>
              <a:gd name="T124" fmla="*/ 1050077 w 4423"/>
              <a:gd name="T125" fmla="*/ 438885 h 601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423" h="6016">
                <a:moveTo>
                  <a:pt x="2211" y="0"/>
                </a:moveTo>
                <a:lnTo>
                  <a:pt x="2211" y="0"/>
                </a:lnTo>
                <a:lnTo>
                  <a:pt x="2268" y="1"/>
                </a:lnTo>
                <a:lnTo>
                  <a:pt x="2325" y="4"/>
                </a:lnTo>
                <a:lnTo>
                  <a:pt x="2382" y="7"/>
                </a:lnTo>
                <a:lnTo>
                  <a:pt x="2437" y="12"/>
                </a:lnTo>
                <a:lnTo>
                  <a:pt x="2492" y="18"/>
                </a:lnTo>
                <a:lnTo>
                  <a:pt x="2548" y="26"/>
                </a:lnTo>
                <a:lnTo>
                  <a:pt x="2603" y="34"/>
                </a:lnTo>
                <a:lnTo>
                  <a:pt x="2657" y="45"/>
                </a:lnTo>
                <a:lnTo>
                  <a:pt x="2710" y="57"/>
                </a:lnTo>
                <a:lnTo>
                  <a:pt x="2764" y="70"/>
                </a:lnTo>
                <a:lnTo>
                  <a:pt x="2817" y="84"/>
                </a:lnTo>
                <a:lnTo>
                  <a:pt x="2869" y="99"/>
                </a:lnTo>
                <a:lnTo>
                  <a:pt x="2920" y="116"/>
                </a:lnTo>
                <a:lnTo>
                  <a:pt x="2971" y="134"/>
                </a:lnTo>
                <a:lnTo>
                  <a:pt x="3022" y="154"/>
                </a:lnTo>
                <a:lnTo>
                  <a:pt x="3072" y="174"/>
                </a:lnTo>
                <a:lnTo>
                  <a:pt x="3121" y="195"/>
                </a:lnTo>
                <a:lnTo>
                  <a:pt x="3170" y="219"/>
                </a:lnTo>
                <a:lnTo>
                  <a:pt x="3218" y="242"/>
                </a:lnTo>
                <a:lnTo>
                  <a:pt x="3265" y="267"/>
                </a:lnTo>
                <a:lnTo>
                  <a:pt x="3312" y="293"/>
                </a:lnTo>
                <a:lnTo>
                  <a:pt x="3357" y="321"/>
                </a:lnTo>
                <a:lnTo>
                  <a:pt x="3403" y="348"/>
                </a:lnTo>
                <a:lnTo>
                  <a:pt x="3448" y="378"/>
                </a:lnTo>
                <a:lnTo>
                  <a:pt x="3492" y="408"/>
                </a:lnTo>
                <a:lnTo>
                  <a:pt x="3534" y="440"/>
                </a:lnTo>
                <a:lnTo>
                  <a:pt x="3577" y="472"/>
                </a:lnTo>
                <a:lnTo>
                  <a:pt x="3618" y="505"/>
                </a:lnTo>
                <a:lnTo>
                  <a:pt x="3659" y="540"/>
                </a:lnTo>
                <a:lnTo>
                  <a:pt x="3698" y="575"/>
                </a:lnTo>
                <a:lnTo>
                  <a:pt x="3736" y="611"/>
                </a:lnTo>
                <a:lnTo>
                  <a:pt x="3775" y="649"/>
                </a:lnTo>
                <a:lnTo>
                  <a:pt x="3812" y="686"/>
                </a:lnTo>
                <a:lnTo>
                  <a:pt x="3848" y="725"/>
                </a:lnTo>
                <a:lnTo>
                  <a:pt x="3883" y="765"/>
                </a:lnTo>
                <a:lnTo>
                  <a:pt x="3917" y="805"/>
                </a:lnTo>
                <a:lnTo>
                  <a:pt x="3951" y="846"/>
                </a:lnTo>
                <a:lnTo>
                  <a:pt x="3983" y="889"/>
                </a:lnTo>
                <a:lnTo>
                  <a:pt x="4014" y="932"/>
                </a:lnTo>
                <a:lnTo>
                  <a:pt x="4045" y="975"/>
                </a:lnTo>
                <a:lnTo>
                  <a:pt x="4074" y="1020"/>
                </a:lnTo>
                <a:lnTo>
                  <a:pt x="4102" y="1065"/>
                </a:lnTo>
                <a:lnTo>
                  <a:pt x="4130" y="1111"/>
                </a:lnTo>
                <a:lnTo>
                  <a:pt x="4156" y="1157"/>
                </a:lnTo>
                <a:lnTo>
                  <a:pt x="4181" y="1205"/>
                </a:lnTo>
                <a:lnTo>
                  <a:pt x="4205" y="1253"/>
                </a:lnTo>
                <a:lnTo>
                  <a:pt x="4227" y="1302"/>
                </a:lnTo>
                <a:lnTo>
                  <a:pt x="4249" y="1351"/>
                </a:lnTo>
                <a:lnTo>
                  <a:pt x="4270" y="1401"/>
                </a:lnTo>
                <a:lnTo>
                  <a:pt x="4289" y="1451"/>
                </a:lnTo>
                <a:lnTo>
                  <a:pt x="4307" y="1502"/>
                </a:lnTo>
                <a:lnTo>
                  <a:pt x="4323" y="1554"/>
                </a:lnTo>
                <a:lnTo>
                  <a:pt x="4339" y="1606"/>
                </a:lnTo>
                <a:lnTo>
                  <a:pt x="4353" y="1660"/>
                </a:lnTo>
                <a:lnTo>
                  <a:pt x="4366" y="1713"/>
                </a:lnTo>
                <a:lnTo>
                  <a:pt x="4378" y="1766"/>
                </a:lnTo>
                <a:lnTo>
                  <a:pt x="4388" y="1820"/>
                </a:lnTo>
                <a:lnTo>
                  <a:pt x="4397" y="1875"/>
                </a:lnTo>
                <a:lnTo>
                  <a:pt x="4405" y="1930"/>
                </a:lnTo>
                <a:lnTo>
                  <a:pt x="4411" y="1985"/>
                </a:lnTo>
                <a:lnTo>
                  <a:pt x="4416" y="2042"/>
                </a:lnTo>
                <a:lnTo>
                  <a:pt x="4420" y="2098"/>
                </a:lnTo>
                <a:lnTo>
                  <a:pt x="4422" y="2155"/>
                </a:lnTo>
                <a:lnTo>
                  <a:pt x="4423" y="2212"/>
                </a:lnTo>
                <a:lnTo>
                  <a:pt x="4422" y="2270"/>
                </a:lnTo>
                <a:lnTo>
                  <a:pt x="4420" y="2326"/>
                </a:lnTo>
                <a:lnTo>
                  <a:pt x="4416" y="2382"/>
                </a:lnTo>
                <a:lnTo>
                  <a:pt x="4411" y="2438"/>
                </a:lnTo>
                <a:lnTo>
                  <a:pt x="4405" y="2494"/>
                </a:lnTo>
                <a:lnTo>
                  <a:pt x="4397" y="2548"/>
                </a:lnTo>
                <a:lnTo>
                  <a:pt x="4388" y="2604"/>
                </a:lnTo>
                <a:lnTo>
                  <a:pt x="4378" y="2658"/>
                </a:lnTo>
                <a:lnTo>
                  <a:pt x="4366" y="2711"/>
                </a:lnTo>
                <a:lnTo>
                  <a:pt x="4353" y="2764"/>
                </a:lnTo>
                <a:lnTo>
                  <a:pt x="4339" y="2818"/>
                </a:lnTo>
                <a:lnTo>
                  <a:pt x="4323" y="2870"/>
                </a:lnTo>
                <a:lnTo>
                  <a:pt x="4307" y="2921"/>
                </a:lnTo>
                <a:lnTo>
                  <a:pt x="4289" y="2972"/>
                </a:lnTo>
                <a:lnTo>
                  <a:pt x="4270" y="3023"/>
                </a:lnTo>
                <a:lnTo>
                  <a:pt x="4249" y="3073"/>
                </a:lnTo>
                <a:lnTo>
                  <a:pt x="4227" y="3122"/>
                </a:lnTo>
                <a:lnTo>
                  <a:pt x="4205" y="3171"/>
                </a:lnTo>
                <a:lnTo>
                  <a:pt x="4181" y="3219"/>
                </a:lnTo>
                <a:lnTo>
                  <a:pt x="4156" y="3267"/>
                </a:lnTo>
                <a:lnTo>
                  <a:pt x="4130" y="3313"/>
                </a:lnTo>
                <a:lnTo>
                  <a:pt x="4102" y="3359"/>
                </a:lnTo>
                <a:lnTo>
                  <a:pt x="4074" y="3404"/>
                </a:lnTo>
                <a:lnTo>
                  <a:pt x="4045" y="3449"/>
                </a:lnTo>
                <a:lnTo>
                  <a:pt x="4014" y="3492"/>
                </a:lnTo>
                <a:lnTo>
                  <a:pt x="3983" y="3535"/>
                </a:lnTo>
                <a:lnTo>
                  <a:pt x="3951" y="3578"/>
                </a:lnTo>
                <a:lnTo>
                  <a:pt x="3917" y="3619"/>
                </a:lnTo>
                <a:lnTo>
                  <a:pt x="3883" y="3660"/>
                </a:lnTo>
                <a:lnTo>
                  <a:pt x="3848" y="3699"/>
                </a:lnTo>
                <a:lnTo>
                  <a:pt x="3812" y="3738"/>
                </a:lnTo>
                <a:lnTo>
                  <a:pt x="3775" y="3776"/>
                </a:lnTo>
                <a:lnTo>
                  <a:pt x="3736" y="3813"/>
                </a:lnTo>
                <a:lnTo>
                  <a:pt x="3698" y="3849"/>
                </a:lnTo>
                <a:lnTo>
                  <a:pt x="3659" y="3884"/>
                </a:lnTo>
                <a:lnTo>
                  <a:pt x="3618" y="3919"/>
                </a:lnTo>
                <a:lnTo>
                  <a:pt x="3577" y="3952"/>
                </a:lnTo>
                <a:lnTo>
                  <a:pt x="3534" y="3984"/>
                </a:lnTo>
                <a:lnTo>
                  <a:pt x="3492" y="4016"/>
                </a:lnTo>
                <a:lnTo>
                  <a:pt x="3448" y="4046"/>
                </a:lnTo>
                <a:lnTo>
                  <a:pt x="3403" y="4076"/>
                </a:lnTo>
                <a:lnTo>
                  <a:pt x="3357" y="4103"/>
                </a:lnTo>
                <a:lnTo>
                  <a:pt x="3312" y="4131"/>
                </a:lnTo>
                <a:lnTo>
                  <a:pt x="3265" y="4157"/>
                </a:lnTo>
                <a:lnTo>
                  <a:pt x="3218" y="4182"/>
                </a:lnTo>
                <a:lnTo>
                  <a:pt x="3170" y="4206"/>
                </a:lnTo>
                <a:lnTo>
                  <a:pt x="3121" y="4229"/>
                </a:lnTo>
                <a:lnTo>
                  <a:pt x="3072" y="4250"/>
                </a:lnTo>
                <a:lnTo>
                  <a:pt x="3022" y="4270"/>
                </a:lnTo>
                <a:lnTo>
                  <a:pt x="2971" y="4290"/>
                </a:lnTo>
                <a:lnTo>
                  <a:pt x="2920" y="4308"/>
                </a:lnTo>
                <a:lnTo>
                  <a:pt x="2869" y="4325"/>
                </a:lnTo>
                <a:lnTo>
                  <a:pt x="2817" y="4340"/>
                </a:lnTo>
                <a:lnTo>
                  <a:pt x="2764" y="4355"/>
                </a:lnTo>
                <a:lnTo>
                  <a:pt x="2710" y="4367"/>
                </a:lnTo>
                <a:lnTo>
                  <a:pt x="2657" y="4379"/>
                </a:lnTo>
                <a:lnTo>
                  <a:pt x="2603" y="4390"/>
                </a:lnTo>
                <a:lnTo>
                  <a:pt x="2548" y="4398"/>
                </a:lnTo>
                <a:lnTo>
                  <a:pt x="2492" y="4406"/>
                </a:lnTo>
                <a:lnTo>
                  <a:pt x="2437" y="4412"/>
                </a:lnTo>
                <a:lnTo>
                  <a:pt x="2382" y="4417"/>
                </a:lnTo>
                <a:lnTo>
                  <a:pt x="2325" y="4421"/>
                </a:lnTo>
                <a:lnTo>
                  <a:pt x="2268" y="4423"/>
                </a:lnTo>
                <a:lnTo>
                  <a:pt x="2211" y="4424"/>
                </a:lnTo>
                <a:lnTo>
                  <a:pt x="2154" y="4423"/>
                </a:lnTo>
                <a:lnTo>
                  <a:pt x="2097" y="4421"/>
                </a:lnTo>
                <a:lnTo>
                  <a:pt x="2041" y="4417"/>
                </a:lnTo>
                <a:lnTo>
                  <a:pt x="1985" y="4412"/>
                </a:lnTo>
                <a:lnTo>
                  <a:pt x="1929" y="4406"/>
                </a:lnTo>
                <a:lnTo>
                  <a:pt x="1874" y="4398"/>
                </a:lnTo>
                <a:lnTo>
                  <a:pt x="1820" y="4390"/>
                </a:lnTo>
                <a:lnTo>
                  <a:pt x="1765" y="4379"/>
                </a:lnTo>
                <a:lnTo>
                  <a:pt x="1711" y="4367"/>
                </a:lnTo>
                <a:lnTo>
                  <a:pt x="1658" y="4355"/>
                </a:lnTo>
                <a:lnTo>
                  <a:pt x="1606" y="4340"/>
                </a:lnTo>
                <a:lnTo>
                  <a:pt x="1554" y="4325"/>
                </a:lnTo>
                <a:lnTo>
                  <a:pt x="1501" y="4308"/>
                </a:lnTo>
                <a:lnTo>
                  <a:pt x="1450" y="4290"/>
                </a:lnTo>
                <a:lnTo>
                  <a:pt x="1400" y="4270"/>
                </a:lnTo>
                <a:lnTo>
                  <a:pt x="1350" y="4250"/>
                </a:lnTo>
                <a:lnTo>
                  <a:pt x="1301" y="4229"/>
                </a:lnTo>
                <a:lnTo>
                  <a:pt x="1252" y="4206"/>
                </a:lnTo>
                <a:lnTo>
                  <a:pt x="1204" y="4182"/>
                </a:lnTo>
                <a:lnTo>
                  <a:pt x="1157" y="4157"/>
                </a:lnTo>
                <a:lnTo>
                  <a:pt x="1110" y="4131"/>
                </a:lnTo>
                <a:lnTo>
                  <a:pt x="1064" y="4103"/>
                </a:lnTo>
                <a:lnTo>
                  <a:pt x="1019" y="4076"/>
                </a:lnTo>
                <a:lnTo>
                  <a:pt x="975" y="4046"/>
                </a:lnTo>
                <a:lnTo>
                  <a:pt x="931" y="4016"/>
                </a:lnTo>
                <a:lnTo>
                  <a:pt x="887" y="3984"/>
                </a:lnTo>
                <a:lnTo>
                  <a:pt x="846" y="3952"/>
                </a:lnTo>
                <a:lnTo>
                  <a:pt x="804" y="3919"/>
                </a:lnTo>
                <a:lnTo>
                  <a:pt x="764" y="3884"/>
                </a:lnTo>
                <a:lnTo>
                  <a:pt x="725" y="3849"/>
                </a:lnTo>
                <a:lnTo>
                  <a:pt x="685" y="3813"/>
                </a:lnTo>
                <a:lnTo>
                  <a:pt x="647" y="3776"/>
                </a:lnTo>
                <a:lnTo>
                  <a:pt x="611" y="3738"/>
                </a:lnTo>
                <a:lnTo>
                  <a:pt x="574" y="3699"/>
                </a:lnTo>
                <a:lnTo>
                  <a:pt x="538" y="3660"/>
                </a:lnTo>
                <a:lnTo>
                  <a:pt x="504" y="3619"/>
                </a:lnTo>
                <a:lnTo>
                  <a:pt x="471" y="3578"/>
                </a:lnTo>
                <a:lnTo>
                  <a:pt x="439" y="3535"/>
                </a:lnTo>
                <a:lnTo>
                  <a:pt x="407" y="3492"/>
                </a:lnTo>
                <a:lnTo>
                  <a:pt x="378" y="3449"/>
                </a:lnTo>
                <a:lnTo>
                  <a:pt x="348" y="3404"/>
                </a:lnTo>
                <a:lnTo>
                  <a:pt x="320" y="3359"/>
                </a:lnTo>
                <a:lnTo>
                  <a:pt x="292" y="3313"/>
                </a:lnTo>
                <a:lnTo>
                  <a:pt x="267" y="3267"/>
                </a:lnTo>
                <a:lnTo>
                  <a:pt x="241" y="3219"/>
                </a:lnTo>
                <a:lnTo>
                  <a:pt x="218" y="3171"/>
                </a:lnTo>
                <a:lnTo>
                  <a:pt x="195" y="3122"/>
                </a:lnTo>
                <a:lnTo>
                  <a:pt x="173" y="3073"/>
                </a:lnTo>
                <a:lnTo>
                  <a:pt x="153" y="3023"/>
                </a:lnTo>
                <a:lnTo>
                  <a:pt x="134" y="2972"/>
                </a:lnTo>
                <a:lnTo>
                  <a:pt x="116" y="2921"/>
                </a:lnTo>
                <a:lnTo>
                  <a:pt x="99" y="2870"/>
                </a:lnTo>
                <a:lnTo>
                  <a:pt x="84" y="2818"/>
                </a:lnTo>
                <a:lnTo>
                  <a:pt x="69" y="2764"/>
                </a:lnTo>
                <a:lnTo>
                  <a:pt x="56" y="2711"/>
                </a:lnTo>
                <a:lnTo>
                  <a:pt x="44" y="2658"/>
                </a:lnTo>
                <a:lnTo>
                  <a:pt x="34" y="2604"/>
                </a:lnTo>
                <a:lnTo>
                  <a:pt x="25" y="2548"/>
                </a:lnTo>
                <a:lnTo>
                  <a:pt x="17" y="2494"/>
                </a:lnTo>
                <a:lnTo>
                  <a:pt x="10" y="2438"/>
                </a:lnTo>
                <a:lnTo>
                  <a:pt x="6" y="2382"/>
                </a:lnTo>
                <a:lnTo>
                  <a:pt x="2" y="2326"/>
                </a:lnTo>
                <a:lnTo>
                  <a:pt x="0" y="2270"/>
                </a:lnTo>
                <a:lnTo>
                  <a:pt x="0" y="2212"/>
                </a:lnTo>
                <a:lnTo>
                  <a:pt x="0" y="2155"/>
                </a:lnTo>
                <a:lnTo>
                  <a:pt x="2" y="2098"/>
                </a:lnTo>
                <a:lnTo>
                  <a:pt x="6" y="2042"/>
                </a:lnTo>
                <a:lnTo>
                  <a:pt x="10" y="1985"/>
                </a:lnTo>
                <a:lnTo>
                  <a:pt x="17" y="1930"/>
                </a:lnTo>
                <a:lnTo>
                  <a:pt x="25" y="1875"/>
                </a:lnTo>
                <a:lnTo>
                  <a:pt x="34" y="1820"/>
                </a:lnTo>
                <a:lnTo>
                  <a:pt x="44" y="1766"/>
                </a:lnTo>
                <a:lnTo>
                  <a:pt x="56" y="1713"/>
                </a:lnTo>
                <a:lnTo>
                  <a:pt x="69" y="1660"/>
                </a:lnTo>
                <a:lnTo>
                  <a:pt x="84" y="1606"/>
                </a:lnTo>
                <a:lnTo>
                  <a:pt x="99" y="1554"/>
                </a:lnTo>
                <a:lnTo>
                  <a:pt x="116" y="1502"/>
                </a:lnTo>
                <a:lnTo>
                  <a:pt x="134" y="1451"/>
                </a:lnTo>
                <a:lnTo>
                  <a:pt x="153" y="1401"/>
                </a:lnTo>
                <a:lnTo>
                  <a:pt x="173" y="1351"/>
                </a:lnTo>
                <a:lnTo>
                  <a:pt x="195" y="1302"/>
                </a:lnTo>
                <a:lnTo>
                  <a:pt x="218" y="1253"/>
                </a:lnTo>
                <a:lnTo>
                  <a:pt x="241" y="1205"/>
                </a:lnTo>
                <a:lnTo>
                  <a:pt x="267" y="1157"/>
                </a:lnTo>
                <a:lnTo>
                  <a:pt x="292" y="1111"/>
                </a:lnTo>
                <a:lnTo>
                  <a:pt x="320" y="1065"/>
                </a:lnTo>
                <a:lnTo>
                  <a:pt x="348" y="1020"/>
                </a:lnTo>
                <a:lnTo>
                  <a:pt x="378" y="975"/>
                </a:lnTo>
                <a:lnTo>
                  <a:pt x="407" y="932"/>
                </a:lnTo>
                <a:lnTo>
                  <a:pt x="439" y="889"/>
                </a:lnTo>
                <a:lnTo>
                  <a:pt x="471" y="846"/>
                </a:lnTo>
                <a:lnTo>
                  <a:pt x="504" y="805"/>
                </a:lnTo>
                <a:lnTo>
                  <a:pt x="538" y="765"/>
                </a:lnTo>
                <a:lnTo>
                  <a:pt x="574" y="725"/>
                </a:lnTo>
                <a:lnTo>
                  <a:pt x="611" y="686"/>
                </a:lnTo>
                <a:lnTo>
                  <a:pt x="647" y="649"/>
                </a:lnTo>
                <a:lnTo>
                  <a:pt x="685" y="611"/>
                </a:lnTo>
                <a:lnTo>
                  <a:pt x="725" y="575"/>
                </a:lnTo>
                <a:lnTo>
                  <a:pt x="764" y="540"/>
                </a:lnTo>
                <a:lnTo>
                  <a:pt x="804" y="505"/>
                </a:lnTo>
                <a:lnTo>
                  <a:pt x="846" y="472"/>
                </a:lnTo>
                <a:lnTo>
                  <a:pt x="887" y="440"/>
                </a:lnTo>
                <a:lnTo>
                  <a:pt x="931" y="408"/>
                </a:lnTo>
                <a:lnTo>
                  <a:pt x="975" y="378"/>
                </a:lnTo>
                <a:lnTo>
                  <a:pt x="1019" y="348"/>
                </a:lnTo>
                <a:lnTo>
                  <a:pt x="1064" y="321"/>
                </a:lnTo>
                <a:lnTo>
                  <a:pt x="1110" y="293"/>
                </a:lnTo>
                <a:lnTo>
                  <a:pt x="1157" y="267"/>
                </a:lnTo>
                <a:lnTo>
                  <a:pt x="1204" y="242"/>
                </a:lnTo>
                <a:lnTo>
                  <a:pt x="1252" y="219"/>
                </a:lnTo>
                <a:lnTo>
                  <a:pt x="1301" y="195"/>
                </a:lnTo>
                <a:lnTo>
                  <a:pt x="1350" y="174"/>
                </a:lnTo>
                <a:lnTo>
                  <a:pt x="1400" y="154"/>
                </a:lnTo>
                <a:lnTo>
                  <a:pt x="1450" y="134"/>
                </a:lnTo>
                <a:lnTo>
                  <a:pt x="1501" y="116"/>
                </a:lnTo>
                <a:lnTo>
                  <a:pt x="1554" y="99"/>
                </a:lnTo>
                <a:lnTo>
                  <a:pt x="1606" y="84"/>
                </a:lnTo>
                <a:lnTo>
                  <a:pt x="1658" y="70"/>
                </a:lnTo>
                <a:lnTo>
                  <a:pt x="1711" y="57"/>
                </a:lnTo>
                <a:lnTo>
                  <a:pt x="1765" y="45"/>
                </a:lnTo>
                <a:lnTo>
                  <a:pt x="1820" y="34"/>
                </a:lnTo>
                <a:lnTo>
                  <a:pt x="1874" y="26"/>
                </a:lnTo>
                <a:lnTo>
                  <a:pt x="1929" y="18"/>
                </a:lnTo>
                <a:lnTo>
                  <a:pt x="1985" y="12"/>
                </a:lnTo>
                <a:lnTo>
                  <a:pt x="2041" y="7"/>
                </a:lnTo>
                <a:lnTo>
                  <a:pt x="2097" y="4"/>
                </a:lnTo>
                <a:lnTo>
                  <a:pt x="2154" y="1"/>
                </a:lnTo>
                <a:lnTo>
                  <a:pt x="2211" y="0"/>
                </a:lnTo>
                <a:close/>
                <a:moveTo>
                  <a:pt x="1730" y="2519"/>
                </a:moveTo>
                <a:lnTo>
                  <a:pt x="1730" y="2519"/>
                </a:lnTo>
                <a:lnTo>
                  <a:pt x="1753" y="2453"/>
                </a:lnTo>
                <a:lnTo>
                  <a:pt x="1776" y="2389"/>
                </a:lnTo>
                <a:lnTo>
                  <a:pt x="1802" y="2327"/>
                </a:lnTo>
                <a:lnTo>
                  <a:pt x="1814" y="2297"/>
                </a:lnTo>
                <a:lnTo>
                  <a:pt x="1828" y="2267"/>
                </a:lnTo>
                <a:lnTo>
                  <a:pt x="1843" y="2238"/>
                </a:lnTo>
                <a:lnTo>
                  <a:pt x="1858" y="2210"/>
                </a:lnTo>
                <a:lnTo>
                  <a:pt x="1874" y="2181"/>
                </a:lnTo>
                <a:lnTo>
                  <a:pt x="1890" y="2153"/>
                </a:lnTo>
                <a:lnTo>
                  <a:pt x="1907" y="2126"/>
                </a:lnTo>
                <a:lnTo>
                  <a:pt x="1924" y="2099"/>
                </a:lnTo>
                <a:lnTo>
                  <a:pt x="1942" y="2073"/>
                </a:lnTo>
                <a:lnTo>
                  <a:pt x="1961" y="2047"/>
                </a:lnTo>
                <a:lnTo>
                  <a:pt x="1981" y="2022"/>
                </a:lnTo>
                <a:lnTo>
                  <a:pt x="2002" y="1996"/>
                </a:lnTo>
                <a:lnTo>
                  <a:pt x="2023" y="1971"/>
                </a:lnTo>
                <a:lnTo>
                  <a:pt x="2045" y="1947"/>
                </a:lnTo>
                <a:lnTo>
                  <a:pt x="2069" y="1923"/>
                </a:lnTo>
                <a:lnTo>
                  <a:pt x="2093" y="1899"/>
                </a:lnTo>
                <a:lnTo>
                  <a:pt x="2118" y="1875"/>
                </a:lnTo>
                <a:lnTo>
                  <a:pt x="2144" y="1852"/>
                </a:lnTo>
                <a:lnTo>
                  <a:pt x="2171" y="1829"/>
                </a:lnTo>
                <a:lnTo>
                  <a:pt x="2198" y="1807"/>
                </a:lnTo>
                <a:lnTo>
                  <a:pt x="2228" y="1784"/>
                </a:lnTo>
                <a:lnTo>
                  <a:pt x="2258" y="1762"/>
                </a:lnTo>
                <a:lnTo>
                  <a:pt x="2290" y="1739"/>
                </a:lnTo>
                <a:lnTo>
                  <a:pt x="2322" y="1718"/>
                </a:lnTo>
                <a:lnTo>
                  <a:pt x="2356" y="1696"/>
                </a:lnTo>
                <a:lnTo>
                  <a:pt x="2391" y="1675"/>
                </a:lnTo>
                <a:lnTo>
                  <a:pt x="2372" y="1669"/>
                </a:lnTo>
                <a:lnTo>
                  <a:pt x="2353" y="1665"/>
                </a:lnTo>
                <a:lnTo>
                  <a:pt x="2334" y="1662"/>
                </a:lnTo>
                <a:lnTo>
                  <a:pt x="2314" y="1660"/>
                </a:lnTo>
                <a:lnTo>
                  <a:pt x="2295" y="1658"/>
                </a:lnTo>
                <a:lnTo>
                  <a:pt x="2276" y="1656"/>
                </a:lnTo>
                <a:lnTo>
                  <a:pt x="2256" y="1655"/>
                </a:lnTo>
                <a:lnTo>
                  <a:pt x="2237" y="1656"/>
                </a:lnTo>
                <a:lnTo>
                  <a:pt x="2218" y="1658"/>
                </a:lnTo>
                <a:lnTo>
                  <a:pt x="2198" y="1659"/>
                </a:lnTo>
                <a:lnTo>
                  <a:pt x="2180" y="1662"/>
                </a:lnTo>
                <a:lnTo>
                  <a:pt x="2161" y="1665"/>
                </a:lnTo>
                <a:lnTo>
                  <a:pt x="2142" y="1669"/>
                </a:lnTo>
                <a:lnTo>
                  <a:pt x="2124" y="1673"/>
                </a:lnTo>
                <a:lnTo>
                  <a:pt x="2105" y="1679"/>
                </a:lnTo>
                <a:lnTo>
                  <a:pt x="2087" y="1684"/>
                </a:lnTo>
                <a:lnTo>
                  <a:pt x="2069" y="1692"/>
                </a:lnTo>
                <a:lnTo>
                  <a:pt x="2051" y="1698"/>
                </a:lnTo>
                <a:lnTo>
                  <a:pt x="2032" y="1706"/>
                </a:lnTo>
                <a:lnTo>
                  <a:pt x="2015" y="1715"/>
                </a:lnTo>
                <a:lnTo>
                  <a:pt x="1997" y="1723"/>
                </a:lnTo>
                <a:lnTo>
                  <a:pt x="1980" y="1733"/>
                </a:lnTo>
                <a:lnTo>
                  <a:pt x="1947" y="1754"/>
                </a:lnTo>
                <a:lnTo>
                  <a:pt x="1915" y="1778"/>
                </a:lnTo>
                <a:lnTo>
                  <a:pt x="1885" y="1802"/>
                </a:lnTo>
                <a:lnTo>
                  <a:pt x="1856" y="1830"/>
                </a:lnTo>
                <a:lnTo>
                  <a:pt x="1842" y="1845"/>
                </a:lnTo>
                <a:lnTo>
                  <a:pt x="1828" y="1860"/>
                </a:lnTo>
                <a:lnTo>
                  <a:pt x="1815" y="1875"/>
                </a:lnTo>
                <a:lnTo>
                  <a:pt x="1803" y="1891"/>
                </a:lnTo>
                <a:lnTo>
                  <a:pt x="1791" y="1907"/>
                </a:lnTo>
                <a:lnTo>
                  <a:pt x="1779" y="1924"/>
                </a:lnTo>
                <a:lnTo>
                  <a:pt x="1769" y="1941"/>
                </a:lnTo>
                <a:lnTo>
                  <a:pt x="1758" y="1958"/>
                </a:lnTo>
                <a:lnTo>
                  <a:pt x="1748" y="1976"/>
                </a:lnTo>
                <a:lnTo>
                  <a:pt x="1739" y="1994"/>
                </a:lnTo>
                <a:lnTo>
                  <a:pt x="1730" y="2013"/>
                </a:lnTo>
                <a:lnTo>
                  <a:pt x="1722" y="2032"/>
                </a:lnTo>
                <a:lnTo>
                  <a:pt x="1714" y="2051"/>
                </a:lnTo>
                <a:lnTo>
                  <a:pt x="1708" y="2070"/>
                </a:lnTo>
                <a:lnTo>
                  <a:pt x="1701" y="2091"/>
                </a:lnTo>
                <a:lnTo>
                  <a:pt x="1695" y="2111"/>
                </a:lnTo>
                <a:lnTo>
                  <a:pt x="1691" y="2132"/>
                </a:lnTo>
                <a:lnTo>
                  <a:pt x="1687" y="2152"/>
                </a:lnTo>
                <a:lnTo>
                  <a:pt x="1683" y="2174"/>
                </a:lnTo>
                <a:lnTo>
                  <a:pt x="1680" y="2195"/>
                </a:lnTo>
                <a:lnTo>
                  <a:pt x="1678" y="2217"/>
                </a:lnTo>
                <a:lnTo>
                  <a:pt x="1677" y="2240"/>
                </a:lnTo>
                <a:lnTo>
                  <a:pt x="1677" y="2261"/>
                </a:lnTo>
                <a:lnTo>
                  <a:pt x="1677" y="2284"/>
                </a:lnTo>
                <a:lnTo>
                  <a:pt x="1679" y="2307"/>
                </a:lnTo>
                <a:lnTo>
                  <a:pt x="1680" y="2329"/>
                </a:lnTo>
                <a:lnTo>
                  <a:pt x="1683" y="2353"/>
                </a:lnTo>
                <a:lnTo>
                  <a:pt x="1688" y="2376"/>
                </a:lnTo>
                <a:lnTo>
                  <a:pt x="1692" y="2399"/>
                </a:lnTo>
                <a:lnTo>
                  <a:pt x="1698" y="2423"/>
                </a:lnTo>
                <a:lnTo>
                  <a:pt x="1705" y="2446"/>
                </a:lnTo>
                <a:lnTo>
                  <a:pt x="1712" y="2471"/>
                </a:lnTo>
                <a:lnTo>
                  <a:pt x="1721" y="2494"/>
                </a:lnTo>
                <a:lnTo>
                  <a:pt x="1730" y="2519"/>
                </a:lnTo>
                <a:close/>
                <a:moveTo>
                  <a:pt x="2609" y="4676"/>
                </a:moveTo>
                <a:lnTo>
                  <a:pt x="2609" y="5036"/>
                </a:lnTo>
                <a:lnTo>
                  <a:pt x="3991" y="5281"/>
                </a:lnTo>
                <a:lnTo>
                  <a:pt x="3991" y="6016"/>
                </a:lnTo>
                <a:lnTo>
                  <a:pt x="501" y="6016"/>
                </a:lnTo>
                <a:lnTo>
                  <a:pt x="501" y="5281"/>
                </a:lnTo>
                <a:lnTo>
                  <a:pt x="1813" y="5036"/>
                </a:lnTo>
                <a:lnTo>
                  <a:pt x="1813" y="4676"/>
                </a:lnTo>
                <a:lnTo>
                  <a:pt x="1861" y="4686"/>
                </a:lnTo>
                <a:lnTo>
                  <a:pt x="1910" y="4695"/>
                </a:lnTo>
                <a:lnTo>
                  <a:pt x="1959" y="4703"/>
                </a:lnTo>
                <a:lnTo>
                  <a:pt x="2009" y="4709"/>
                </a:lnTo>
                <a:lnTo>
                  <a:pt x="2059" y="4713"/>
                </a:lnTo>
                <a:lnTo>
                  <a:pt x="2109" y="4717"/>
                </a:lnTo>
                <a:lnTo>
                  <a:pt x="2160" y="4720"/>
                </a:lnTo>
                <a:lnTo>
                  <a:pt x="2211" y="4720"/>
                </a:lnTo>
                <a:lnTo>
                  <a:pt x="2262" y="4720"/>
                </a:lnTo>
                <a:lnTo>
                  <a:pt x="2312" y="4717"/>
                </a:lnTo>
                <a:lnTo>
                  <a:pt x="2363" y="4713"/>
                </a:lnTo>
                <a:lnTo>
                  <a:pt x="2413" y="4709"/>
                </a:lnTo>
                <a:lnTo>
                  <a:pt x="2462" y="4703"/>
                </a:lnTo>
                <a:lnTo>
                  <a:pt x="2511" y="4695"/>
                </a:lnTo>
                <a:lnTo>
                  <a:pt x="2560" y="4686"/>
                </a:lnTo>
                <a:lnTo>
                  <a:pt x="2609" y="4676"/>
                </a:lnTo>
                <a:close/>
                <a:moveTo>
                  <a:pt x="2211" y="1201"/>
                </a:moveTo>
                <a:lnTo>
                  <a:pt x="2211" y="1201"/>
                </a:lnTo>
                <a:lnTo>
                  <a:pt x="2185" y="1201"/>
                </a:lnTo>
                <a:lnTo>
                  <a:pt x="2159" y="1202"/>
                </a:lnTo>
                <a:lnTo>
                  <a:pt x="2134" y="1204"/>
                </a:lnTo>
                <a:lnTo>
                  <a:pt x="2108" y="1206"/>
                </a:lnTo>
                <a:lnTo>
                  <a:pt x="2082" y="1209"/>
                </a:lnTo>
                <a:lnTo>
                  <a:pt x="2057" y="1213"/>
                </a:lnTo>
                <a:lnTo>
                  <a:pt x="2007" y="1221"/>
                </a:lnTo>
                <a:lnTo>
                  <a:pt x="1958" y="1233"/>
                </a:lnTo>
                <a:lnTo>
                  <a:pt x="1910" y="1247"/>
                </a:lnTo>
                <a:lnTo>
                  <a:pt x="1863" y="1263"/>
                </a:lnTo>
                <a:lnTo>
                  <a:pt x="1817" y="1281"/>
                </a:lnTo>
                <a:lnTo>
                  <a:pt x="1773" y="1301"/>
                </a:lnTo>
                <a:lnTo>
                  <a:pt x="1729" y="1323"/>
                </a:lnTo>
                <a:lnTo>
                  <a:pt x="1687" y="1347"/>
                </a:lnTo>
                <a:lnTo>
                  <a:pt x="1646" y="1373"/>
                </a:lnTo>
                <a:lnTo>
                  <a:pt x="1606" y="1402"/>
                </a:lnTo>
                <a:lnTo>
                  <a:pt x="1567" y="1432"/>
                </a:lnTo>
                <a:lnTo>
                  <a:pt x="1531" y="1464"/>
                </a:lnTo>
                <a:lnTo>
                  <a:pt x="1496" y="1497"/>
                </a:lnTo>
                <a:lnTo>
                  <a:pt x="1463" y="1532"/>
                </a:lnTo>
                <a:lnTo>
                  <a:pt x="1431" y="1569"/>
                </a:lnTo>
                <a:lnTo>
                  <a:pt x="1400" y="1607"/>
                </a:lnTo>
                <a:lnTo>
                  <a:pt x="1373" y="1647"/>
                </a:lnTo>
                <a:lnTo>
                  <a:pt x="1346" y="1687"/>
                </a:lnTo>
                <a:lnTo>
                  <a:pt x="1322" y="1730"/>
                </a:lnTo>
                <a:lnTo>
                  <a:pt x="1299" y="1774"/>
                </a:lnTo>
                <a:lnTo>
                  <a:pt x="1279" y="1818"/>
                </a:lnTo>
                <a:lnTo>
                  <a:pt x="1261" y="1864"/>
                </a:lnTo>
                <a:lnTo>
                  <a:pt x="1245" y="1911"/>
                </a:lnTo>
                <a:lnTo>
                  <a:pt x="1232" y="1960"/>
                </a:lnTo>
                <a:lnTo>
                  <a:pt x="1220" y="2009"/>
                </a:lnTo>
                <a:lnTo>
                  <a:pt x="1212" y="2058"/>
                </a:lnTo>
                <a:lnTo>
                  <a:pt x="1208" y="2083"/>
                </a:lnTo>
                <a:lnTo>
                  <a:pt x="1206" y="2109"/>
                </a:lnTo>
                <a:lnTo>
                  <a:pt x="1202" y="2134"/>
                </a:lnTo>
                <a:lnTo>
                  <a:pt x="1201" y="2160"/>
                </a:lnTo>
                <a:lnTo>
                  <a:pt x="1200" y="2185"/>
                </a:lnTo>
                <a:lnTo>
                  <a:pt x="1200" y="2212"/>
                </a:lnTo>
                <a:lnTo>
                  <a:pt x="1200" y="2238"/>
                </a:lnTo>
                <a:lnTo>
                  <a:pt x="1201" y="2264"/>
                </a:lnTo>
                <a:lnTo>
                  <a:pt x="1202" y="2290"/>
                </a:lnTo>
                <a:lnTo>
                  <a:pt x="1206" y="2315"/>
                </a:lnTo>
                <a:lnTo>
                  <a:pt x="1208" y="2341"/>
                </a:lnTo>
                <a:lnTo>
                  <a:pt x="1212" y="2366"/>
                </a:lnTo>
                <a:lnTo>
                  <a:pt x="1220" y="2415"/>
                </a:lnTo>
                <a:lnTo>
                  <a:pt x="1232" y="2464"/>
                </a:lnTo>
                <a:lnTo>
                  <a:pt x="1245" y="2512"/>
                </a:lnTo>
                <a:lnTo>
                  <a:pt x="1261" y="2560"/>
                </a:lnTo>
                <a:lnTo>
                  <a:pt x="1279" y="2606"/>
                </a:lnTo>
                <a:lnTo>
                  <a:pt x="1299" y="2651"/>
                </a:lnTo>
                <a:lnTo>
                  <a:pt x="1322" y="2694"/>
                </a:lnTo>
                <a:lnTo>
                  <a:pt x="1346" y="2737"/>
                </a:lnTo>
                <a:lnTo>
                  <a:pt x="1373" y="2777"/>
                </a:lnTo>
                <a:lnTo>
                  <a:pt x="1400" y="2817"/>
                </a:lnTo>
                <a:lnTo>
                  <a:pt x="1431" y="2855"/>
                </a:lnTo>
                <a:lnTo>
                  <a:pt x="1463" y="2892"/>
                </a:lnTo>
                <a:lnTo>
                  <a:pt x="1496" y="2927"/>
                </a:lnTo>
                <a:lnTo>
                  <a:pt x="1531" y="2960"/>
                </a:lnTo>
                <a:lnTo>
                  <a:pt x="1567" y="2992"/>
                </a:lnTo>
                <a:lnTo>
                  <a:pt x="1606" y="3022"/>
                </a:lnTo>
                <a:lnTo>
                  <a:pt x="1646" y="3051"/>
                </a:lnTo>
                <a:lnTo>
                  <a:pt x="1687" y="3077"/>
                </a:lnTo>
                <a:lnTo>
                  <a:pt x="1729" y="3101"/>
                </a:lnTo>
                <a:lnTo>
                  <a:pt x="1773" y="3123"/>
                </a:lnTo>
                <a:lnTo>
                  <a:pt x="1817" y="3143"/>
                </a:lnTo>
                <a:lnTo>
                  <a:pt x="1863" y="3161"/>
                </a:lnTo>
                <a:lnTo>
                  <a:pt x="1910" y="3177"/>
                </a:lnTo>
                <a:lnTo>
                  <a:pt x="1958" y="3191"/>
                </a:lnTo>
                <a:lnTo>
                  <a:pt x="2007" y="3203"/>
                </a:lnTo>
                <a:lnTo>
                  <a:pt x="2057" y="3211"/>
                </a:lnTo>
                <a:lnTo>
                  <a:pt x="2082" y="3215"/>
                </a:lnTo>
                <a:lnTo>
                  <a:pt x="2108" y="3218"/>
                </a:lnTo>
                <a:lnTo>
                  <a:pt x="2134" y="3220"/>
                </a:lnTo>
                <a:lnTo>
                  <a:pt x="2159" y="3222"/>
                </a:lnTo>
                <a:lnTo>
                  <a:pt x="2185" y="3223"/>
                </a:lnTo>
                <a:lnTo>
                  <a:pt x="2211" y="3223"/>
                </a:lnTo>
                <a:lnTo>
                  <a:pt x="2237" y="3223"/>
                </a:lnTo>
                <a:lnTo>
                  <a:pt x="2263" y="3222"/>
                </a:lnTo>
                <a:lnTo>
                  <a:pt x="2289" y="3220"/>
                </a:lnTo>
                <a:lnTo>
                  <a:pt x="2314" y="3218"/>
                </a:lnTo>
                <a:lnTo>
                  <a:pt x="2340" y="3215"/>
                </a:lnTo>
                <a:lnTo>
                  <a:pt x="2365" y="3211"/>
                </a:lnTo>
                <a:lnTo>
                  <a:pt x="2415" y="3203"/>
                </a:lnTo>
                <a:lnTo>
                  <a:pt x="2463" y="3191"/>
                </a:lnTo>
                <a:lnTo>
                  <a:pt x="2511" y="3177"/>
                </a:lnTo>
                <a:lnTo>
                  <a:pt x="2558" y="3161"/>
                </a:lnTo>
                <a:lnTo>
                  <a:pt x="2605" y="3143"/>
                </a:lnTo>
                <a:lnTo>
                  <a:pt x="2650" y="3123"/>
                </a:lnTo>
                <a:lnTo>
                  <a:pt x="2693" y="3101"/>
                </a:lnTo>
                <a:lnTo>
                  <a:pt x="2735" y="3077"/>
                </a:lnTo>
                <a:lnTo>
                  <a:pt x="2776" y="3051"/>
                </a:lnTo>
                <a:lnTo>
                  <a:pt x="2816" y="3022"/>
                </a:lnTo>
                <a:lnTo>
                  <a:pt x="2854" y="2992"/>
                </a:lnTo>
                <a:lnTo>
                  <a:pt x="2891" y="2960"/>
                </a:lnTo>
                <a:lnTo>
                  <a:pt x="2926" y="2927"/>
                </a:lnTo>
                <a:lnTo>
                  <a:pt x="2959" y="2892"/>
                </a:lnTo>
                <a:lnTo>
                  <a:pt x="2991" y="2855"/>
                </a:lnTo>
                <a:lnTo>
                  <a:pt x="3021" y="2817"/>
                </a:lnTo>
                <a:lnTo>
                  <a:pt x="3050" y="2777"/>
                </a:lnTo>
                <a:lnTo>
                  <a:pt x="3075" y="2737"/>
                </a:lnTo>
                <a:lnTo>
                  <a:pt x="3100" y="2694"/>
                </a:lnTo>
                <a:lnTo>
                  <a:pt x="3122" y="2651"/>
                </a:lnTo>
                <a:lnTo>
                  <a:pt x="3142" y="2606"/>
                </a:lnTo>
                <a:lnTo>
                  <a:pt x="3161" y="2560"/>
                </a:lnTo>
                <a:lnTo>
                  <a:pt x="3177" y="2512"/>
                </a:lnTo>
                <a:lnTo>
                  <a:pt x="3190" y="2464"/>
                </a:lnTo>
                <a:lnTo>
                  <a:pt x="3202" y="2415"/>
                </a:lnTo>
                <a:lnTo>
                  <a:pt x="3211" y="2366"/>
                </a:lnTo>
                <a:lnTo>
                  <a:pt x="3214" y="2341"/>
                </a:lnTo>
                <a:lnTo>
                  <a:pt x="3217" y="2315"/>
                </a:lnTo>
                <a:lnTo>
                  <a:pt x="3219" y="2290"/>
                </a:lnTo>
                <a:lnTo>
                  <a:pt x="3221" y="2264"/>
                </a:lnTo>
                <a:lnTo>
                  <a:pt x="3221" y="2238"/>
                </a:lnTo>
                <a:lnTo>
                  <a:pt x="3222" y="2212"/>
                </a:lnTo>
                <a:lnTo>
                  <a:pt x="3221" y="2185"/>
                </a:lnTo>
                <a:lnTo>
                  <a:pt x="3221" y="2160"/>
                </a:lnTo>
                <a:lnTo>
                  <a:pt x="3219" y="2134"/>
                </a:lnTo>
                <a:lnTo>
                  <a:pt x="3217" y="2109"/>
                </a:lnTo>
                <a:lnTo>
                  <a:pt x="3214" y="2083"/>
                </a:lnTo>
                <a:lnTo>
                  <a:pt x="3211" y="2058"/>
                </a:lnTo>
                <a:lnTo>
                  <a:pt x="3202" y="2009"/>
                </a:lnTo>
                <a:lnTo>
                  <a:pt x="3190" y="1960"/>
                </a:lnTo>
                <a:lnTo>
                  <a:pt x="3177" y="1911"/>
                </a:lnTo>
                <a:lnTo>
                  <a:pt x="3161" y="1864"/>
                </a:lnTo>
                <a:lnTo>
                  <a:pt x="3142" y="1818"/>
                </a:lnTo>
                <a:lnTo>
                  <a:pt x="3122" y="1774"/>
                </a:lnTo>
                <a:lnTo>
                  <a:pt x="3100" y="1730"/>
                </a:lnTo>
                <a:lnTo>
                  <a:pt x="3075" y="1687"/>
                </a:lnTo>
                <a:lnTo>
                  <a:pt x="3050" y="1647"/>
                </a:lnTo>
                <a:lnTo>
                  <a:pt x="3021" y="1607"/>
                </a:lnTo>
                <a:lnTo>
                  <a:pt x="2991" y="1569"/>
                </a:lnTo>
                <a:lnTo>
                  <a:pt x="2959" y="1532"/>
                </a:lnTo>
                <a:lnTo>
                  <a:pt x="2926" y="1497"/>
                </a:lnTo>
                <a:lnTo>
                  <a:pt x="2891" y="1464"/>
                </a:lnTo>
                <a:lnTo>
                  <a:pt x="2854" y="1432"/>
                </a:lnTo>
                <a:lnTo>
                  <a:pt x="2816" y="1402"/>
                </a:lnTo>
                <a:lnTo>
                  <a:pt x="2776" y="1373"/>
                </a:lnTo>
                <a:lnTo>
                  <a:pt x="2735" y="1347"/>
                </a:lnTo>
                <a:lnTo>
                  <a:pt x="2693" y="1323"/>
                </a:lnTo>
                <a:lnTo>
                  <a:pt x="2650" y="1301"/>
                </a:lnTo>
                <a:lnTo>
                  <a:pt x="2605" y="1281"/>
                </a:lnTo>
                <a:lnTo>
                  <a:pt x="2558" y="1263"/>
                </a:lnTo>
                <a:lnTo>
                  <a:pt x="2511" y="1247"/>
                </a:lnTo>
                <a:lnTo>
                  <a:pt x="2463" y="1233"/>
                </a:lnTo>
                <a:lnTo>
                  <a:pt x="2415" y="1221"/>
                </a:lnTo>
                <a:lnTo>
                  <a:pt x="2365" y="1213"/>
                </a:lnTo>
                <a:lnTo>
                  <a:pt x="2340" y="1209"/>
                </a:lnTo>
                <a:lnTo>
                  <a:pt x="2314" y="1206"/>
                </a:lnTo>
                <a:lnTo>
                  <a:pt x="2289" y="1204"/>
                </a:lnTo>
                <a:lnTo>
                  <a:pt x="2263" y="1202"/>
                </a:lnTo>
                <a:lnTo>
                  <a:pt x="2237" y="1201"/>
                </a:lnTo>
                <a:lnTo>
                  <a:pt x="2211" y="1201"/>
                </a:lnTo>
                <a:close/>
                <a:moveTo>
                  <a:pt x="2706" y="1717"/>
                </a:moveTo>
                <a:lnTo>
                  <a:pt x="2706" y="1717"/>
                </a:lnTo>
                <a:lnTo>
                  <a:pt x="2682" y="1694"/>
                </a:lnTo>
                <a:lnTo>
                  <a:pt x="2656" y="1672"/>
                </a:lnTo>
                <a:lnTo>
                  <a:pt x="2630" y="1651"/>
                </a:lnTo>
                <a:lnTo>
                  <a:pt x="2602" y="1632"/>
                </a:lnTo>
                <a:lnTo>
                  <a:pt x="2574" y="1614"/>
                </a:lnTo>
                <a:lnTo>
                  <a:pt x="2544" y="1597"/>
                </a:lnTo>
                <a:lnTo>
                  <a:pt x="2515" y="1581"/>
                </a:lnTo>
                <a:lnTo>
                  <a:pt x="2484" y="1567"/>
                </a:lnTo>
                <a:lnTo>
                  <a:pt x="2452" y="1554"/>
                </a:lnTo>
                <a:lnTo>
                  <a:pt x="2419" y="1544"/>
                </a:lnTo>
                <a:lnTo>
                  <a:pt x="2386" y="1534"/>
                </a:lnTo>
                <a:lnTo>
                  <a:pt x="2352" y="1527"/>
                </a:lnTo>
                <a:lnTo>
                  <a:pt x="2318" y="1520"/>
                </a:lnTo>
                <a:lnTo>
                  <a:pt x="2283" y="1516"/>
                </a:lnTo>
                <a:lnTo>
                  <a:pt x="2247" y="1513"/>
                </a:lnTo>
                <a:lnTo>
                  <a:pt x="2211" y="1513"/>
                </a:lnTo>
                <a:lnTo>
                  <a:pt x="2175" y="1513"/>
                </a:lnTo>
                <a:lnTo>
                  <a:pt x="2140" y="1516"/>
                </a:lnTo>
                <a:lnTo>
                  <a:pt x="2105" y="1520"/>
                </a:lnTo>
                <a:lnTo>
                  <a:pt x="2070" y="1527"/>
                </a:lnTo>
                <a:lnTo>
                  <a:pt x="2036" y="1534"/>
                </a:lnTo>
                <a:lnTo>
                  <a:pt x="2003" y="1544"/>
                </a:lnTo>
                <a:lnTo>
                  <a:pt x="1971" y="1554"/>
                </a:lnTo>
                <a:lnTo>
                  <a:pt x="1939" y="1567"/>
                </a:lnTo>
                <a:lnTo>
                  <a:pt x="1908" y="1581"/>
                </a:lnTo>
                <a:lnTo>
                  <a:pt x="1877" y="1597"/>
                </a:lnTo>
                <a:lnTo>
                  <a:pt x="1848" y="1614"/>
                </a:lnTo>
                <a:lnTo>
                  <a:pt x="1820" y="1632"/>
                </a:lnTo>
                <a:lnTo>
                  <a:pt x="1792" y="1651"/>
                </a:lnTo>
                <a:lnTo>
                  <a:pt x="1766" y="1672"/>
                </a:lnTo>
                <a:lnTo>
                  <a:pt x="1741" y="1694"/>
                </a:lnTo>
                <a:lnTo>
                  <a:pt x="1716" y="1717"/>
                </a:lnTo>
                <a:lnTo>
                  <a:pt x="1693" y="1742"/>
                </a:lnTo>
                <a:lnTo>
                  <a:pt x="1671" y="1767"/>
                </a:lnTo>
                <a:lnTo>
                  <a:pt x="1650" y="1794"/>
                </a:lnTo>
                <a:lnTo>
                  <a:pt x="1631" y="1820"/>
                </a:lnTo>
                <a:lnTo>
                  <a:pt x="1613" y="1849"/>
                </a:lnTo>
                <a:lnTo>
                  <a:pt x="1596" y="1879"/>
                </a:lnTo>
                <a:lnTo>
                  <a:pt x="1580" y="1909"/>
                </a:lnTo>
                <a:lnTo>
                  <a:pt x="1566" y="1940"/>
                </a:lnTo>
                <a:lnTo>
                  <a:pt x="1554" y="1971"/>
                </a:lnTo>
                <a:lnTo>
                  <a:pt x="1543" y="2003"/>
                </a:lnTo>
                <a:lnTo>
                  <a:pt x="1533" y="2037"/>
                </a:lnTo>
                <a:lnTo>
                  <a:pt x="1526" y="2070"/>
                </a:lnTo>
                <a:lnTo>
                  <a:pt x="1520" y="2106"/>
                </a:lnTo>
                <a:lnTo>
                  <a:pt x="1515" y="2141"/>
                </a:lnTo>
                <a:lnTo>
                  <a:pt x="1512" y="2176"/>
                </a:lnTo>
                <a:lnTo>
                  <a:pt x="1511" y="2212"/>
                </a:lnTo>
                <a:lnTo>
                  <a:pt x="1512" y="2248"/>
                </a:lnTo>
                <a:lnTo>
                  <a:pt x="1515" y="2283"/>
                </a:lnTo>
                <a:lnTo>
                  <a:pt x="1520" y="2318"/>
                </a:lnTo>
                <a:lnTo>
                  <a:pt x="1526" y="2353"/>
                </a:lnTo>
                <a:lnTo>
                  <a:pt x="1533" y="2387"/>
                </a:lnTo>
                <a:lnTo>
                  <a:pt x="1543" y="2420"/>
                </a:lnTo>
                <a:lnTo>
                  <a:pt x="1554" y="2453"/>
                </a:lnTo>
                <a:lnTo>
                  <a:pt x="1566" y="2485"/>
                </a:lnTo>
                <a:lnTo>
                  <a:pt x="1580" y="2515"/>
                </a:lnTo>
                <a:lnTo>
                  <a:pt x="1596" y="2545"/>
                </a:lnTo>
                <a:lnTo>
                  <a:pt x="1613" y="2575"/>
                </a:lnTo>
                <a:lnTo>
                  <a:pt x="1631" y="2604"/>
                </a:lnTo>
                <a:lnTo>
                  <a:pt x="1650" y="2630"/>
                </a:lnTo>
                <a:lnTo>
                  <a:pt x="1671" y="2657"/>
                </a:lnTo>
                <a:lnTo>
                  <a:pt x="1693" y="2682"/>
                </a:lnTo>
                <a:lnTo>
                  <a:pt x="1716" y="2707"/>
                </a:lnTo>
                <a:lnTo>
                  <a:pt x="1741" y="2730"/>
                </a:lnTo>
                <a:lnTo>
                  <a:pt x="1766" y="2752"/>
                </a:lnTo>
                <a:lnTo>
                  <a:pt x="1792" y="2773"/>
                </a:lnTo>
                <a:lnTo>
                  <a:pt x="1820" y="2792"/>
                </a:lnTo>
                <a:lnTo>
                  <a:pt x="1848" y="2810"/>
                </a:lnTo>
                <a:lnTo>
                  <a:pt x="1877" y="2827"/>
                </a:lnTo>
                <a:lnTo>
                  <a:pt x="1908" y="2843"/>
                </a:lnTo>
                <a:lnTo>
                  <a:pt x="1939" y="2857"/>
                </a:lnTo>
                <a:lnTo>
                  <a:pt x="1971" y="2870"/>
                </a:lnTo>
                <a:lnTo>
                  <a:pt x="2003" y="2880"/>
                </a:lnTo>
                <a:lnTo>
                  <a:pt x="2036" y="2890"/>
                </a:lnTo>
                <a:lnTo>
                  <a:pt x="2070" y="2897"/>
                </a:lnTo>
                <a:lnTo>
                  <a:pt x="2105" y="2904"/>
                </a:lnTo>
                <a:lnTo>
                  <a:pt x="2140" y="2908"/>
                </a:lnTo>
                <a:lnTo>
                  <a:pt x="2175" y="2911"/>
                </a:lnTo>
                <a:lnTo>
                  <a:pt x="2211" y="2911"/>
                </a:lnTo>
                <a:lnTo>
                  <a:pt x="2247" y="2911"/>
                </a:lnTo>
                <a:lnTo>
                  <a:pt x="2283" y="2908"/>
                </a:lnTo>
                <a:lnTo>
                  <a:pt x="2318" y="2904"/>
                </a:lnTo>
                <a:lnTo>
                  <a:pt x="2352" y="2897"/>
                </a:lnTo>
                <a:lnTo>
                  <a:pt x="2386" y="2890"/>
                </a:lnTo>
                <a:lnTo>
                  <a:pt x="2419" y="2880"/>
                </a:lnTo>
                <a:lnTo>
                  <a:pt x="2452" y="2870"/>
                </a:lnTo>
                <a:lnTo>
                  <a:pt x="2484" y="2857"/>
                </a:lnTo>
                <a:lnTo>
                  <a:pt x="2515" y="2843"/>
                </a:lnTo>
                <a:lnTo>
                  <a:pt x="2544" y="2827"/>
                </a:lnTo>
                <a:lnTo>
                  <a:pt x="2574" y="2810"/>
                </a:lnTo>
                <a:lnTo>
                  <a:pt x="2602" y="2792"/>
                </a:lnTo>
                <a:lnTo>
                  <a:pt x="2630" y="2773"/>
                </a:lnTo>
                <a:lnTo>
                  <a:pt x="2656" y="2752"/>
                </a:lnTo>
                <a:lnTo>
                  <a:pt x="2682" y="2730"/>
                </a:lnTo>
                <a:lnTo>
                  <a:pt x="2706" y="2707"/>
                </a:lnTo>
                <a:lnTo>
                  <a:pt x="2728" y="2682"/>
                </a:lnTo>
                <a:lnTo>
                  <a:pt x="2751" y="2657"/>
                </a:lnTo>
                <a:lnTo>
                  <a:pt x="2772" y="2630"/>
                </a:lnTo>
                <a:lnTo>
                  <a:pt x="2791" y="2604"/>
                </a:lnTo>
                <a:lnTo>
                  <a:pt x="2809" y="2575"/>
                </a:lnTo>
                <a:lnTo>
                  <a:pt x="2826" y="2545"/>
                </a:lnTo>
                <a:lnTo>
                  <a:pt x="2841" y="2515"/>
                </a:lnTo>
                <a:lnTo>
                  <a:pt x="2856" y="2485"/>
                </a:lnTo>
                <a:lnTo>
                  <a:pt x="2868" y="2453"/>
                </a:lnTo>
                <a:lnTo>
                  <a:pt x="2880" y="2420"/>
                </a:lnTo>
                <a:lnTo>
                  <a:pt x="2888" y="2387"/>
                </a:lnTo>
                <a:lnTo>
                  <a:pt x="2897" y="2353"/>
                </a:lnTo>
                <a:lnTo>
                  <a:pt x="2903" y="2318"/>
                </a:lnTo>
                <a:lnTo>
                  <a:pt x="2907" y="2283"/>
                </a:lnTo>
                <a:lnTo>
                  <a:pt x="2909" y="2248"/>
                </a:lnTo>
                <a:lnTo>
                  <a:pt x="2910" y="2212"/>
                </a:lnTo>
                <a:lnTo>
                  <a:pt x="2909" y="2176"/>
                </a:lnTo>
                <a:lnTo>
                  <a:pt x="2907" y="2141"/>
                </a:lnTo>
                <a:lnTo>
                  <a:pt x="2903" y="2106"/>
                </a:lnTo>
                <a:lnTo>
                  <a:pt x="2897" y="2070"/>
                </a:lnTo>
                <a:lnTo>
                  <a:pt x="2888" y="2037"/>
                </a:lnTo>
                <a:lnTo>
                  <a:pt x="2880" y="2003"/>
                </a:lnTo>
                <a:lnTo>
                  <a:pt x="2868" y="1971"/>
                </a:lnTo>
                <a:lnTo>
                  <a:pt x="2856" y="1940"/>
                </a:lnTo>
                <a:lnTo>
                  <a:pt x="2841" y="1909"/>
                </a:lnTo>
                <a:lnTo>
                  <a:pt x="2826" y="1879"/>
                </a:lnTo>
                <a:lnTo>
                  <a:pt x="2809" y="1849"/>
                </a:lnTo>
                <a:lnTo>
                  <a:pt x="2791" y="1820"/>
                </a:lnTo>
                <a:lnTo>
                  <a:pt x="2772" y="1794"/>
                </a:lnTo>
                <a:lnTo>
                  <a:pt x="2751" y="1767"/>
                </a:lnTo>
                <a:lnTo>
                  <a:pt x="2728" y="1742"/>
                </a:lnTo>
                <a:lnTo>
                  <a:pt x="2706" y="1717"/>
                </a:lnTo>
                <a:close/>
                <a:moveTo>
                  <a:pt x="3187" y="1235"/>
                </a:moveTo>
                <a:lnTo>
                  <a:pt x="3187" y="1235"/>
                </a:lnTo>
                <a:lnTo>
                  <a:pt x="3164" y="1213"/>
                </a:lnTo>
                <a:lnTo>
                  <a:pt x="3139" y="1189"/>
                </a:lnTo>
                <a:lnTo>
                  <a:pt x="3115" y="1168"/>
                </a:lnTo>
                <a:lnTo>
                  <a:pt x="3089" y="1147"/>
                </a:lnTo>
                <a:lnTo>
                  <a:pt x="3064" y="1125"/>
                </a:lnTo>
                <a:lnTo>
                  <a:pt x="3037" y="1105"/>
                </a:lnTo>
                <a:lnTo>
                  <a:pt x="3011" y="1086"/>
                </a:lnTo>
                <a:lnTo>
                  <a:pt x="2983" y="1067"/>
                </a:lnTo>
                <a:lnTo>
                  <a:pt x="2955" y="1049"/>
                </a:lnTo>
                <a:lnTo>
                  <a:pt x="2927" y="1031"/>
                </a:lnTo>
                <a:lnTo>
                  <a:pt x="2899" y="1014"/>
                </a:lnTo>
                <a:lnTo>
                  <a:pt x="2869" y="998"/>
                </a:lnTo>
                <a:lnTo>
                  <a:pt x="2840" y="982"/>
                </a:lnTo>
                <a:lnTo>
                  <a:pt x="2809" y="967"/>
                </a:lnTo>
                <a:lnTo>
                  <a:pt x="2780" y="953"/>
                </a:lnTo>
                <a:lnTo>
                  <a:pt x="2749" y="939"/>
                </a:lnTo>
                <a:lnTo>
                  <a:pt x="2718" y="926"/>
                </a:lnTo>
                <a:lnTo>
                  <a:pt x="2686" y="915"/>
                </a:lnTo>
                <a:lnTo>
                  <a:pt x="2654" y="904"/>
                </a:lnTo>
                <a:lnTo>
                  <a:pt x="2622" y="893"/>
                </a:lnTo>
                <a:lnTo>
                  <a:pt x="2589" y="884"/>
                </a:lnTo>
                <a:lnTo>
                  <a:pt x="2556" y="874"/>
                </a:lnTo>
                <a:lnTo>
                  <a:pt x="2523" y="867"/>
                </a:lnTo>
                <a:lnTo>
                  <a:pt x="2489" y="859"/>
                </a:lnTo>
                <a:lnTo>
                  <a:pt x="2455" y="853"/>
                </a:lnTo>
                <a:lnTo>
                  <a:pt x="2421" y="846"/>
                </a:lnTo>
                <a:lnTo>
                  <a:pt x="2387" y="842"/>
                </a:lnTo>
                <a:lnTo>
                  <a:pt x="2352" y="838"/>
                </a:lnTo>
                <a:lnTo>
                  <a:pt x="2318" y="835"/>
                </a:lnTo>
                <a:lnTo>
                  <a:pt x="2283" y="833"/>
                </a:lnTo>
                <a:lnTo>
                  <a:pt x="2246" y="832"/>
                </a:lnTo>
                <a:lnTo>
                  <a:pt x="2211" y="831"/>
                </a:lnTo>
                <a:lnTo>
                  <a:pt x="2175" y="832"/>
                </a:lnTo>
                <a:lnTo>
                  <a:pt x="2140" y="833"/>
                </a:lnTo>
                <a:lnTo>
                  <a:pt x="2105" y="835"/>
                </a:lnTo>
                <a:lnTo>
                  <a:pt x="2070" y="838"/>
                </a:lnTo>
                <a:lnTo>
                  <a:pt x="2035" y="842"/>
                </a:lnTo>
                <a:lnTo>
                  <a:pt x="2001" y="846"/>
                </a:lnTo>
                <a:lnTo>
                  <a:pt x="1966" y="853"/>
                </a:lnTo>
                <a:lnTo>
                  <a:pt x="1932" y="859"/>
                </a:lnTo>
                <a:lnTo>
                  <a:pt x="1899" y="867"/>
                </a:lnTo>
                <a:lnTo>
                  <a:pt x="1865" y="874"/>
                </a:lnTo>
                <a:lnTo>
                  <a:pt x="1832" y="884"/>
                </a:lnTo>
                <a:lnTo>
                  <a:pt x="1800" y="893"/>
                </a:lnTo>
                <a:lnTo>
                  <a:pt x="1769" y="904"/>
                </a:lnTo>
                <a:lnTo>
                  <a:pt x="1737" y="915"/>
                </a:lnTo>
                <a:lnTo>
                  <a:pt x="1705" y="926"/>
                </a:lnTo>
                <a:lnTo>
                  <a:pt x="1674" y="939"/>
                </a:lnTo>
                <a:lnTo>
                  <a:pt x="1643" y="953"/>
                </a:lnTo>
                <a:lnTo>
                  <a:pt x="1612" y="967"/>
                </a:lnTo>
                <a:lnTo>
                  <a:pt x="1582" y="982"/>
                </a:lnTo>
                <a:lnTo>
                  <a:pt x="1552" y="998"/>
                </a:lnTo>
                <a:lnTo>
                  <a:pt x="1524" y="1014"/>
                </a:lnTo>
                <a:lnTo>
                  <a:pt x="1495" y="1031"/>
                </a:lnTo>
                <a:lnTo>
                  <a:pt x="1466" y="1049"/>
                </a:lnTo>
                <a:lnTo>
                  <a:pt x="1439" y="1067"/>
                </a:lnTo>
                <a:lnTo>
                  <a:pt x="1411" y="1086"/>
                </a:lnTo>
                <a:lnTo>
                  <a:pt x="1384" y="1105"/>
                </a:lnTo>
                <a:lnTo>
                  <a:pt x="1359" y="1125"/>
                </a:lnTo>
                <a:lnTo>
                  <a:pt x="1332" y="1147"/>
                </a:lnTo>
                <a:lnTo>
                  <a:pt x="1307" y="1168"/>
                </a:lnTo>
                <a:lnTo>
                  <a:pt x="1282" y="1189"/>
                </a:lnTo>
                <a:lnTo>
                  <a:pt x="1258" y="1213"/>
                </a:lnTo>
                <a:lnTo>
                  <a:pt x="1234" y="1235"/>
                </a:lnTo>
                <a:lnTo>
                  <a:pt x="1211" y="1259"/>
                </a:lnTo>
                <a:lnTo>
                  <a:pt x="1189" y="1283"/>
                </a:lnTo>
                <a:lnTo>
                  <a:pt x="1167" y="1308"/>
                </a:lnTo>
                <a:lnTo>
                  <a:pt x="1145" y="1334"/>
                </a:lnTo>
                <a:lnTo>
                  <a:pt x="1125" y="1359"/>
                </a:lnTo>
                <a:lnTo>
                  <a:pt x="1104" y="1386"/>
                </a:lnTo>
                <a:lnTo>
                  <a:pt x="1084" y="1413"/>
                </a:lnTo>
                <a:lnTo>
                  <a:pt x="1066" y="1439"/>
                </a:lnTo>
                <a:lnTo>
                  <a:pt x="1048" y="1468"/>
                </a:lnTo>
                <a:lnTo>
                  <a:pt x="1030" y="1496"/>
                </a:lnTo>
                <a:lnTo>
                  <a:pt x="1013" y="1524"/>
                </a:lnTo>
                <a:lnTo>
                  <a:pt x="997" y="1553"/>
                </a:lnTo>
                <a:lnTo>
                  <a:pt x="981" y="1583"/>
                </a:lnTo>
                <a:lnTo>
                  <a:pt x="966" y="1613"/>
                </a:lnTo>
                <a:lnTo>
                  <a:pt x="952" y="1644"/>
                </a:lnTo>
                <a:lnTo>
                  <a:pt x="938" y="1675"/>
                </a:lnTo>
                <a:lnTo>
                  <a:pt x="926" y="1705"/>
                </a:lnTo>
                <a:lnTo>
                  <a:pt x="914" y="1737"/>
                </a:lnTo>
                <a:lnTo>
                  <a:pt x="902" y="1769"/>
                </a:lnTo>
                <a:lnTo>
                  <a:pt x="892" y="1801"/>
                </a:lnTo>
                <a:lnTo>
                  <a:pt x="882" y="1834"/>
                </a:lnTo>
                <a:lnTo>
                  <a:pt x="874" y="1867"/>
                </a:lnTo>
                <a:lnTo>
                  <a:pt x="865" y="1900"/>
                </a:lnTo>
                <a:lnTo>
                  <a:pt x="859" y="1933"/>
                </a:lnTo>
                <a:lnTo>
                  <a:pt x="851" y="1967"/>
                </a:lnTo>
                <a:lnTo>
                  <a:pt x="846" y="2001"/>
                </a:lnTo>
                <a:lnTo>
                  <a:pt x="842" y="2036"/>
                </a:lnTo>
                <a:lnTo>
                  <a:pt x="837" y="2070"/>
                </a:lnTo>
                <a:lnTo>
                  <a:pt x="834" y="2106"/>
                </a:lnTo>
                <a:lnTo>
                  <a:pt x="832" y="2141"/>
                </a:lnTo>
                <a:lnTo>
                  <a:pt x="831" y="2176"/>
                </a:lnTo>
                <a:lnTo>
                  <a:pt x="830" y="2212"/>
                </a:lnTo>
                <a:lnTo>
                  <a:pt x="831" y="2247"/>
                </a:lnTo>
                <a:lnTo>
                  <a:pt x="832" y="2283"/>
                </a:lnTo>
                <a:lnTo>
                  <a:pt x="834" y="2318"/>
                </a:lnTo>
                <a:lnTo>
                  <a:pt x="837" y="2354"/>
                </a:lnTo>
                <a:lnTo>
                  <a:pt x="842" y="2388"/>
                </a:lnTo>
                <a:lnTo>
                  <a:pt x="846" y="2423"/>
                </a:lnTo>
                <a:lnTo>
                  <a:pt x="851" y="2457"/>
                </a:lnTo>
                <a:lnTo>
                  <a:pt x="859" y="2491"/>
                </a:lnTo>
                <a:lnTo>
                  <a:pt x="865" y="2524"/>
                </a:lnTo>
                <a:lnTo>
                  <a:pt x="874" y="2557"/>
                </a:lnTo>
                <a:lnTo>
                  <a:pt x="882" y="2590"/>
                </a:lnTo>
                <a:lnTo>
                  <a:pt x="892" y="2623"/>
                </a:lnTo>
                <a:lnTo>
                  <a:pt x="902" y="2655"/>
                </a:lnTo>
                <a:lnTo>
                  <a:pt x="914" y="2687"/>
                </a:lnTo>
                <a:lnTo>
                  <a:pt x="926" y="2719"/>
                </a:lnTo>
                <a:lnTo>
                  <a:pt x="938" y="2750"/>
                </a:lnTo>
                <a:lnTo>
                  <a:pt x="952" y="2780"/>
                </a:lnTo>
                <a:lnTo>
                  <a:pt x="966" y="2811"/>
                </a:lnTo>
                <a:lnTo>
                  <a:pt x="981" y="2841"/>
                </a:lnTo>
                <a:lnTo>
                  <a:pt x="997" y="2871"/>
                </a:lnTo>
                <a:lnTo>
                  <a:pt x="1013" y="2900"/>
                </a:lnTo>
                <a:lnTo>
                  <a:pt x="1030" y="2928"/>
                </a:lnTo>
                <a:lnTo>
                  <a:pt x="1048" y="2956"/>
                </a:lnTo>
                <a:lnTo>
                  <a:pt x="1066" y="2985"/>
                </a:lnTo>
                <a:lnTo>
                  <a:pt x="1084" y="3011"/>
                </a:lnTo>
                <a:lnTo>
                  <a:pt x="1104" y="3038"/>
                </a:lnTo>
                <a:lnTo>
                  <a:pt x="1125" y="3065"/>
                </a:lnTo>
                <a:lnTo>
                  <a:pt x="1145" y="3090"/>
                </a:lnTo>
                <a:lnTo>
                  <a:pt x="1167" y="3116"/>
                </a:lnTo>
                <a:lnTo>
                  <a:pt x="1189" y="3141"/>
                </a:lnTo>
                <a:lnTo>
                  <a:pt x="1211" y="3165"/>
                </a:lnTo>
                <a:lnTo>
                  <a:pt x="1234" y="3189"/>
                </a:lnTo>
                <a:lnTo>
                  <a:pt x="1258" y="3211"/>
                </a:lnTo>
                <a:lnTo>
                  <a:pt x="1282" y="3235"/>
                </a:lnTo>
                <a:lnTo>
                  <a:pt x="1307" y="3256"/>
                </a:lnTo>
                <a:lnTo>
                  <a:pt x="1332" y="3277"/>
                </a:lnTo>
                <a:lnTo>
                  <a:pt x="1359" y="3299"/>
                </a:lnTo>
                <a:lnTo>
                  <a:pt x="1384" y="3319"/>
                </a:lnTo>
                <a:lnTo>
                  <a:pt x="1411" y="3338"/>
                </a:lnTo>
                <a:lnTo>
                  <a:pt x="1439" y="3357"/>
                </a:lnTo>
                <a:lnTo>
                  <a:pt x="1466" y="3375"/>
                </a:lnTo>
                <a:lnTo>
                  <a:pt x="1495" y="3393"/>
                </a:lnTo>
                <a:lnTo>
                  <a:pt x="1524" y="3410"/>
                </a:lnTo>
                <a:lnTo>
                  <a:pt x="1552" y="3426"/>
                </a:lnTo>
                <a:lnTo>
                  <a:pt x="1582" y="3442"/>
                </a:lnTo>
                <a:lnTo>
                  <a:pt x="1612" y="3457"/>
                </a:lnTo>
                <a:lnTo>
                  <a:pt x="1643" y="3471"/>
                </a:lnTo>
                <a:lnTo>
                  <a:pt x="1674" y="3485"/>
                </a:lnTo>
                <a:lnTo>
                  <a:pt x="1705" y="3498"/>
                </a:lnTo>
                <a:lnTo>
                  <a:pt x="1737" y="3509"/>
                </a:lnTo>
                <a:lnTo>
                  <a:pt x="1769" y="3520"/>
                </a:lnTo>
                <a:lnTo>
                  <a:pt x="1800" y="3531"/>
                </a:lnTo>
                <a:lnTo>
                  <a:pt x="1832" y="3540"/>
                </a:lnTo>
                <a:lnTo>
                  <a:pt x="1865" y="3550"/>
                </a:lnTo>
                <a:lnTo>
                  <a:pt x="1899" y="3557"/>
                </a:lnTo>
                <a:lnTo>
                  <a:pt x="1932" y="3565"/>
                </a:lnTo>
                <a:lnTo>
                  <a:pt x="1966" y="3571"/>
                </a:lnTo>
                <a:lnTo>
                  <a:pt x="2001" y="3578"/>
                </a:lnTo>
                <a:lnTo>
                  <a:pt x="2035" y="3582"/>
                </a:lnTo>
                <a:lnTo>
                  <a:pt x="2070" y="3586"/>
                </a:lnTo>
                <a:lnTo>
                  <a:pt x="2105" y="3589"/>
                </a:lnTo>
                <a:lnTo>
                  <a:pt x="2140" y="3591"/>
                </a:lnTo>
                <a:lnTo>
                  <a:pt x="2175" y="3592"/>
                </a:lnTo>
                <a:lnTo>
                  <a:pt x="2211" y="3594"/>
                </a:lnTo>
                <a:lnTo>
                  <a:pt x="2246" y="3592"/>
                </a:lnTo>
                <a:lnTo>
                  <a:pt x="2283" y="3591"/>
                </a:lnTo>
                <a:lnTo>
                  <a:pt x="2318" y="3589"/>
                </a:lnTo>
                <a:lnTo>
                  <a:pt x="2352" y="3586"/>
                </a:lnTo>
                <a:lnTo>
                  <a:pt x="2387" y="3582"/>
                </a:lnTo>
                <a:lnTo>
                  <a:pt x="2421" y="3578"/>
                </a:lnTo>
                <a:lnTo>
                  <a:pt x="2455" y="3571"/>
                </a:lnTo>
                <a:lnTo>
                  <a:pt x="2489" y="3565"/>
                </a:lnTo>
                <a:lnTo>
                  <a:pt x="2523" y="3557"/>
                </a:lnTo>
                <a:lnTo>
                  <a:pt x="2556" y="3550"/>
                </a:lnTo>
                <a:lnTo>
                  <a:pt x="2589" y="3540"/>
                </a:lnTo>
                <a:lnTo>
                  <a:pt x="2622" y="3531"/>
                </a:lnTo>
                <a:lnTo>
                  <a:pt x="2654" y="3520"/>
                </a:lnTo>
                <a:lnTo>
                  <a:pt x="2686" y="3509"/>
                </a:lnTo>
                <a:lnTo>
                  <a:pt x="2718" y="3498"/>
                </a:lnTo>
                <a:lnTo>
                  <a:pt x="2749" y="3485"/>
                </a:lnTo>
                <a:lnTo>
                  <a:pt x="2780" y="3471"/>
                </a:lnTo>
                <a:lnTo>
                  <a:pt x="2809" y="3457"/>
                </a:lnTo>
                <a:lnTo>
                  <a:pt x="2840" y="3442"/>
                </a:lnTo>
                <a:lnTo>
                  <a:pt x="2869" y="3426"/>
                </a:lnTo>
                <a:lnTo>
                  <a:pt x="2899" y="3410"/>
                </a:lnTo>
                <a:lnTo>
                  <a:pt x="2927" y="3393"/>
                </a:lnTo>
                <a:lnTo>
                  <a:pt x="2955" y="3375"/>
                </a:lnTo>
                <a:lnTo>
                  <a:pt x="2983" y="3357"/>
                </a:lnTo>
                <a:lnTo>
                  <a:pt x="3011" y="3338"/>
                </a:lnTo>
                <a:lnTo>
                  <a:pt x="3037" y="3319"/>
                </a:lnTo>
                <a:lnTo>
                  <a:pt x="3064" y="3299"/>
                </a:lnTo>
                <a:lnTo>
                  <a:pt x="3089" y="3277"/>
                </a:lnTo>
                <a:lnTo>
                  <a:pt x="3115" y="3256"/>
                </a:lnTo>
                <a:lnTo>
                  <a:pt x="3139" y="3235"/>
                </a:lnTo>
                <a:lnTo>
                  <a:pt x="3164" y="3211"/>
                </a:lnTo>
                <a:lnTo>
                  <a:pt x="3187" y="3189"/>
                </a:lnTo>
                <a:lnTo>
                  <a:pt x="3211" y="3165"/>
                </a:lnTo>
                <a:lnTo>
                  <a:pt x="3233" y="3141"/>
                </a:lnTo>
                <a:lnTo>
                  <a:pt x="3255" y="3116"/>
                </a:lnTo>
                <a:lnTo>
                  <a:pt x="3277" y="3090"/>
                </a:lnTo>
                <a:lnTo>
                  <a:pt x="3298" y="3065"/>
                </a:lnTo>
                <a:lnTo>
                  <a:pt x="3318" y="3038"/>
                </a:lnTo>
                <a:lnTo>
                  <a:pt x="3337" y="3011"/>
                </a:lnTo>
                <a:lnTo>
                  <a:pt x="3356" y="2985"/>
                </a:lnTo>
                <a:lnTo>
                  <a:pt x="3374" y="2956"/>
                </a:lnTo>
                <a:lnTo>
                  <a:pt x="3393" y="2928"/>
                </a:lnTo>
                <a:lnTo>
                  <a:pt x="3409" y="2900"/>
                </a:lnTo>
                <a:lnTo>
                  <a:pt x="3426" y="2871"/>
                </a:lnTo>
                <a:lnTo>
                  <a:pt x="3440" y="2841"/>
                </a:lnTo>
                <a:lnTo>
                  <a:pt x="3455" y="2811"/>
                </a:lnTo>
                <a:lnTo>
                  <a:pt x="3470" y="2780"/>
                </a:lnTo>
                <a:lnTo>
                  <a:pt x="3483" y="2750"/>
                </a:lnTo>
                <a:lnTo>
                  <a:pt x="3496" y="2719"/>
                </a:lnTo>
                <a:lnTo>
                  <a:pt x="3509" y="2687"/>
                </a:lnTo>
                <a:lnTo>
                  <a:pt x="3519" y="2655"/>
                </a:lnTo>
                <a:lnTo>
                  <a:pt x="3530" y="2623"/>
                </a:lnTo>
                <a:lnTo>
                  <a:pt x="3539" y="2590"/>
                </a:lnTo>
                <a:lnTo>
                  <a:pt x="3549" y="2557"/>
                </a:lnTo>
                <a:lnTo>
                  <a:pt x="3556" y="2524"/>
                </a:lnTo>
                <a:lnTo>
                  <a:pt x="3564" y="2491"/>
                </a:lnTo>
                <a:lnTo>
                  <a:pt x="3570" y="2457"/>
                </a:lnTo>
                <a:lnTo>
                  <a:pt x="3576" y="2423"/>
                </a:lnTo>
                <a:lnTo>
                  <a:pt x="3581" y="2388"/>
                </a:lnTo>
                <a:lnTo>
                  <a:pt x="3585" y="2354"/>
                </a:lnTo>
                <a:lnTo>
                  <a:pt x="3588" y="2318"/>
                </a:lnTo>
                <a:lnTo>
                  <a:pt x="3591" y="2283"/>
                </a:lnTo>
                <a:lnTo>
                  <a:pt x="3592" y="2247"/>
                </a:lnTo>
                <a:lnTo>
                  <a:pt x="3592" y="2212"/>
                </a:lnTo>
                <a:lnTo>
                  <a:pt x="3592" y="2176"/>
                </a:lnTo>
                <a:lnTo>
                  <a:pt x="3591" y="2141"/>
                </a:lnTo>
                <a:lnTo>
                  <a:pt x="3588" y="2106"/>
                </a:lnTo>
                <a:lnTo>
                  <a:pt x="3585" y="2070"/>
                </a:lnTo>
                <a:lnTo>
                  <a:pt x="3581" y="2036"/>
                </a:lnTo>
                <a:lnTo>
                  <a:pt x="3576" y="2001"/>
                </a:lnTo>
                <a:lnTo>
                  <a:pt x="3570" y="1967"/>
                </a:lnTo>
                <a:lnTo>
                  <a:pt x="3564" y="1933"/>
                </a:lnTo>
                <a:lnTo>
                  <a:pt x="3556" y="1900"/>
                </a:lnTo>
                <a:lnTo>
                  <a:pt x="3549" y="1867"/>
                </a:lnTo>
                <a:lnTo>
                  <a:pt x="3539" y="1834"/>
                </a:lnTo>
                <a:lnTo>
                  <a:pt x="3530" y="1801"/>
                </a:lnTo>
                <a:lnTo>
                  <a:pt x="3519" y="1769"/>
                </a:lnTo>
                <a:lnTo>
                  <a:pt x="3509" y="1737"/>
                </a:lnTo>
                <a:lnTo>
                  <a:pt x="3496" y="1705"/>
                </a:lnTo>
                <a:lnTo>
                  <a:pt x="3483" y="1675"/>
                </a:lnTo>
                <a:lnTo>
                  <a:pt x="3470" y="1644"/>
                </a:lnTo>
                <a:lnTo>
                  <a:pt x="3455" y="1613"/>
                </a:lnTo>
                <a:lnTo>
                  <a:pt x="3440" y="1583"/>
                </a:lnTo>
                <a:lnTo>
                  <a:pt x="3426" y="1553"/>
                </a:lnTo>
                <a:lnTo>
                  <a:pt x="3409" y="1524"/>
                </a:lnTo>
                <a:lnTo>
                  <a:pt x="3393" y="1496"/>
                </a:lnTo>
                <a:lnTo>
                  <a:pt x="3374" y="1468"/>
                </a:lnTo>
                <a:lnTo>
                  <a:pt x="3356" y="1439"/>
                </a:lnTo>
                <a:lnTo>
                  <a:pt x="3337" y="1413"/>
                </a:lnTo>
                <a:lnTo>
                  <a:pt x="3318" y="1386"/>
                </a:lnTo>
                <a:lnTo>
                  <a:pt x="3298" y="1359"/>
                </a:lnTo>
                <a:lnTo>
                  <a:pt x="3277" y="1334"/>
                </a:lnTo>
                <a:lnTo>
                  <a:pt x="3255" y="1308"/>
                </a:lnTo>
                <a:lnTo>
                  <a:pt x="3233" y="1283"/>
                </a:lnTo>
                <a:lnTo>
                  <a:pt x="3211" y="1259"/>
                </a:lnTo>
                <a:lnTo>
                  <a:pt x="3187" y="12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70" tIns="34286" rIns="68570" bIns="34286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完成核心业务拆分和服务化</a:t>
            </a:r>
            <a:endParaRPr lang="zh-CN" altLang="en-US"/>
          </a:p>
        </p:txBody>
      </p:sp>
      <p:sp>
        <p:nvSpPr>
          <p:cNvPr id="28" name="圆角矩形 10"/>
          <p:cNvSpPr/>
          <p:nvPr/>
        </p:nvSpPr>
        <p:spPr>
          <a:xfrm>
            <a:off x="1391288" y="3267223"/>
            <a:ext cx="1210865" cy="25836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anchor="ctr"/>
          <a:p>
            <a:pPr algn="ctr">
              <a:defRPr/>
            </a:pP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助力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11"/>
          <p:cNvSpPr/>
          <p:nvPr/>
        </p:nvSpPr>
        <p:spPr>
          <a:xfrm>
            <a:off x="3097134" y="3267858"/>
            <a:ext cx="1209675" cy="25836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anchor="ctr"/>
          <a:p>
            <a:pPr algn="ctr">
              <a:defRPr/>
            </a:pP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签到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12"/>
          <p:cNvSpPr/>
          <p:nvPr/>
        </p:nvSpPr>
        <p:spPr>
          <a:xfrm>
            <a:off x="4817587" y="3267223"/>
            <a:ext cx="1209675" cy="25836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anchor="ctr"/>
          <a:p>
            <a:pPr algn="ctr">
              <a:defRPr/>
            </a:pP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师徒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25"/>
          <p:cNvSpPr/>
          <p:nvPr/>
        </p:nvSpPr>
        <p:spPr>
          <a:xfrm>
            <a:off x="6594555" y="3267223"/>
            <a:ext cx="1209675" cy="25836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anchor="ctr"/>
          <a:p>
            <a:pPr algn="ctr">
              <a:defRPr/>
            </a:pP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兑换券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30"/>
          <p:cNvSpPr/>
          <p:nvPr/>
        </p:nvSpPr>
        <p:spPr>
          <a:xfrm rot="10800000">
            <a:off x="766327" y="1701074"/>
            <a:ext cx="1343126" cy="2746902"/>
          </a:xfrm>
          <a:custGeom>
            <a:avLst/>
            <a:gdLst>
              <a:gd name="connsiteX0" fmla="*/ 1134126 w 2268252"/>
              <a:gd name="connsiteY0" fmla="*/ 4638930 h 4638930"/>
              <a:gd name="connsiteX1" fmla="*/ 0 w 2268252"/>
              <a:gd name="connsiteY1" fmla="*/ 3558555 h 4638930"/>
              <a:gd name="connsiteX2" fmla="*/ 5855 w 2268252"/>
              <a:gd name="connsiteY2" fmla="*/ 3448093 h 4638930"/>
              <a:gd name="connsiteX3" fmla="*/ 19313 w 2268252"/>
              <a:gd name="connsiteY3" fmla="*/ 3364093 h 4638930"/>
              <a:gd name="connsiteX4" fmla="*/ 19313 w 2268252"/>
              <a:gd name="connsiteY4" fmla="*/ 122427 h 4638930"/>
              <a:gd name="connsiteX5" fmla="*/ 141740 w 2268252"/>
              <a:gd name="connsiteY5" fmla="*/ 0 h 4638930"/>
              <a:gd name="connsiteX6" fmla="*/ 2127292 w 2268252"/>
              <a:gd name="connsiteY6" fmla="*/ 0 h 4638930"/>
              <a:gd name="connsiteX7" fmla="*/ 2249719 w 2268252"/>
              <a:gd name="connsiteY7" fmla="*/ 122427 h 4638930"/>
              <a:gd name="connsiteX8" fmla="*/ 2249719 w 2268252"/>
              <a:gd name="connsiteY8" fmla="*/ 3368962 h 4638930"/>
              <a:gd name="connsiteX9" fmla="*/ 2262397 w 2268252"/>
              <a:gd name="connsiteY9" fmla="*/ 3448093 h 4638930"/>
              <a:gd name="connsiteX10" fmla="*/ 2268252 w 2268252"/>
              <a:gd name="connsiteY10" fmla="*/ 3558555 h 4638930"/>
              <a:gd name="connsiteX11" fmla="*/ 1134126 w 2268252"/>
              <a:gd name="connsiteY11" fmla="*/ 4638930 h 463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52" h="4638930">
                <a:moveTo>
                  <a:pt x="1134126" y="4638930"/>
                </a:moveTo>
                <a:cubicBezTo>
                  <a:pt x="507766" y="4638930"/>
                  <a:pt x="0" y="4155230"/>
                  <a:pt x="0" y="3558555"/>
                </a:cubicBezTo>
                <a:cubicBezTo>
                  <a:pt x="0" y="3521263"/>
                  <a:pt x="1983" y="3484412"/>
                  <a:pt x="5855" y="3448093"/>
                </a:cubicBezTo>
                <a:lnTo>
                  <a:pt x="19313" y="3364093"/>
                </a:lnTo>
                <a:lnTo>
                  <a:pt x="19313" y="122427"/>
                </a:lnTo>
                <a:cubicBezTo>
                  <a:pt x="19313" y="54812"/>
                  <a:pt x="74125" y="0"/>
                  <a:pt x="141740" y="0"/>
                </a:cubicBezTo>
                <a:lnTo>
                  <a:pt x="2127292" y="0"/>
                </a:lnTo>
                <a:cubicBezTo>
                  <a:pt x="2194907" y="0"/>
                  <a:pt x="2249719" y="54812"/>
                  <a:pt x="2249719" y="122427"/>
                </a:cubicBezTo>
                <a:lnTo>
                  <a:pt x="2249719" y="3368962"/>
                </a:lnTo>
                <a:lnTo>
                  <a:pt x="2262397" y="3448093"/>
                </a:lnTo>
                <a:cubicBezTo>
                  <a:pt x="2266268" y="3484412"/>
                  <a:pt x="2268252" y="3521263"/>
                  <a:pt x="2268252" y="3558555"/>
                </a:cubicBezTo>
                <a:cubicBezTo>
                  <a:pt x="2268252" y="4155230"/>
                  <a:pt x="1760486" y="4638930"/>
                  <a:pt x="1134126" y="463893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sz="1200" dirty="0"/>
          </a:p>
        </p:txBody>
      </p:sp>
      <p:grpSp>
        <p:nvGrpSpPr>
          <p:cNvPr id="2" name="组合 28"/>
          <p:cNvGrpSpPr/>
          <p:nvPr/>
        </p:nvGrpSpPr>
        <p:grpSpPr>
          <a:xfrm>
            <a:off x="767183" y="3031719"/>
            <a:ext cx="1340949" cy="1214624"/>
            <a:chOff x="1022911" y="4042291"/>
            <a:chExt cx="1787932" cy="1619499"/>
          </a:xfrm>
        </p:grpSpPr>
        <p:sp>
          <p:nvSpPr>
            <p:cNvPr id="9" name="TextBox 9"/>
            <p:cNvSpPr txBox="1"/>
            <p:nvPr/>
          </p:nvSpPr>
          <p:spPr>
            <a:xfrm>
              <a:off x="1236487" y="4042291"/>
              <a:ext cx="1360779" cy="315896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日志服务重构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10"/>
            <p:cNvSpPr/>
            <p:nvPr/>
          </p:nvSpPr>
          <p:spPr>
            <a:xfrm>
              <a:off x="1022911" y="4358187"/>
              <a:ext cx="1787932" cy="619640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bg1"/>
                  </a:solidFill>
                </a:rPr>
                <a:t>1. </a:t>
              </a:r>
              <a:r>
                <a:rPr lang="zh-CN" altLang="en-US" sz="1000" dirty="0">
                  <a:solidFill>
                    <a:schemeClr val="bg1"/>
                  </a:solidFill>
                </a:rPr>
                <a:t>数据压缩</a:t>
              </a:r>
              <a:endParaRPr lang="zh-CN" altLang="en-US" sz="1000" dirty="0">
                <a:solidFill>
                  <a:schemeClr val="bg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bg1"/>
                  </a:solidFill>
                </a:rPr>
                <a:t>2. </a:t>
              </a:r>
              <a:r>
                <a:rPr lang="zh-CN" altLang="en-US" sz="1000" dirty="0">
                  <a:solidFill>
                    <a:schemeClr val="bg1"/>
                  </a:solidFill>
                </a:rPr>
                <a:t>降级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: Shape 11"/>
            <p:cNvSpPr/>
            <p:nvPr/>
          </p:nvSpPr>
          <p:spPr bwMode="auto">
            <a:xfrm>
              <a:off x="1751640" y="5397262"/>
              <a:ext cx="321516" cy="264528"/>
            </a:xfrm>
            <a:custGeom>
              <a:avLst/>
              <a:gdLst>
                <a:gd name="T0" fmla="*/ 160 w 160"/>
                <a:gd name="T1" fmla="*/ 16 h 131"/>
                <a:gd name="T2" fmla="*/ 159 w 160"/>
                <a:gd name="T3" fmla="*/ 16 h 131"/>
                <a:gd name="T4" fmla="*/ 144 w 160"/>
                <a:gd name="T5" fmla="*/ 20 h 131"/>
                <a:gd name="T6" fmla="*/ 156 w 160"/>
                <a:gd name="T7" fmla="*/ 4 h 131"/>
                <a:gd name="T8" fmla="*/ 156 w 160"/>
                <a:gd name="T9" fmla="*/ 3 h 131"/>
                <a:gd name="T10" fmla="*/ 155 w 160"/>
                <a:gd name="T11" fmla="*/ 3 h 131"/>
                <a:gd name="T12" fmla="*/ 135 w 160"/>
                <a:gd name="T13" fmla="*/ 11 h 131"/>
                <a:gd name="T14" fmla="*/ 111 w 160"/>
                <a:gd name="T15" fmla="*/ 0 h 131"/>
                <a:gd name="T16" fmla="*/ 77 w 160"/>
                <a:gd name="T17" fmla="*/ 34 h 131"/>
                <a:gd name="T18" fmla="*/ 78 w 160"/>
                <a:gd name="T19" fmla="*/ 40 h 131"/>
                <a:gd name="T20" fmla="*/ 12 w 160"/>
                <a:gd name="T21" fmla="*/ 7 h 131"/>
                <a:gd name="T22" fmla="*/ 12 w 160"/>
                <a:gd name="T23" fmla="*/ 6 h 131"/>
                <a:gd name="T24" fmla="*/ 11 w 160"/>
                <a:gd name="T25" fmla="*/ 7 h 131"/>
                <a:gd name="T26" fmla="*/ 7 w 160"/>
                <a:gd name="T27" fmla="*/ 23 h 131"/>
                <a:gd name="T28" fmla="*/ 19 w 160"/>
                <a:gd name="T29" fmla="*/ 50 h 131"/>
                <a:gd name="T30" fmla="*/ 7 w 160"/>
                <a:gd name="T31" fmla="*/ 46 h 131"/>
                <a:gd name="T32" fmla="*/ 7 w 160"/>
                <a:gd name="T33" fmla="*/ 46 h 131"/>
                <a:gd name="T34" fmla="*/ 6 w 160"/>
                <a:gd name="T35" fmla="*/ 47 h 131"/>
                <a:gd name="T36" fmla="*/ 6 w 160"/>
                <a:gd name="T37" fmla="*/ 47 h 131"/>
                <a:gd name="T38" fmla="*/ 30 w 160"/>
                <a:gd name="T39" fmla="*/ 79 h 131"/>
                <a:gd name="T40" fmla="*/ 19 w 160"/>
                <a:gd name="T41" fmla="*/ 79 h 131"/>
                <a:gd name="T42" fmla="*/ 18 w 160"/>
                <a:gd name="T43" fmla="*/ 79 h 131"/>
                <a:gd name="T44" fmla="*/ 18 w 160"/>
                <a:gd name="T45" fmla="*/ 80 h 131"/>
                <a:gd name="T46" fmla="*/ 47 w 160"/>
                <a:gd name="T47" fmla="*/ 103 h 131"/>
                <a:gd name="T48" fmla="*/ 8 w 160"/>
                <a:gd name="T49" fmla="*/ 115 h 131"/>
                <a:gd name="T50" fmla="*/ 1 w 160"/>
                <a:gd name="T51" fmla="*/ 115 h 131"/>
                <a:gd name="T52" fmla="*/ 0 w 160"/>
                <a:gd name="T53" fmla="*/ 115 h 131"/>
                <a:gd name="T54" fmla="*/ 0 w 160"/>
                <a:gd name="T55" fmla="*/ 116 h 131"/>
                <a:gd name="T56" fmla="*/ 51 w 160"/>
                <a:gd name="T57" fmla="*/ 131 h 131"/>
                <a:gd name="T58" fmla="*/ 144 w 160"/>
                <a:gd name="T59" fmla="*/ 38 h 131"/>
                <a:gd name="T60" fmla="*/ 144 w 160"/>
                <a:gd name="T61" fmla="*/ 34 h 131"/>
                <a:gd name="T62" fmla="*/ 160 w 160"/>
                <a:gd name="T63" fmla="*/ 17 h 131"/>
                <a:gd name="T64" fmla="*/ 160 w 160"/>
                <a:gd name="T65" fmla="*/ 1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31">
                  <a:moveTo>
                    <a:pt x="160" y="16"/>
                  </a:moveTo>
                  <a:cubicBezTo>
                    <a:pt x="160" y="16"/>
                    <a:pt x="160" y="16"/>
                    <a:pt x="159" y="16"/>
                  </a:cubicBezTo>
                  <a:cubicBezTo>
                    <a:pt x="154" y="18"/>
                    <a:pt x="149" y="19"/>
                    <a:pt x="144" y="20"/>
                  </a:cubicBezTo>
                  <a:cubicBezTo>
                    <a:pt x="150" y="16"/>
                    <a:pt x="154" y="10"/>
                    <a:pt x="156" y="4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49" y="7"/>
                    <a:pt x="142" y="9"/>
                    <a:pt x="135" y="11"/>
                  </a:cubicBezTo>
                  <a:cubicBezTo>
                    <a:pt x="128" y="4"/>
                    <a:pt x="120" y="0"/>
                    <a:pt x="111" y="0"/>
                  </a:cubicBezTo>
                  <a:cubicBezTo>
                    <a:pt x="92" y="0"/>
                    <a:pt x="77" y="15"/>
                    <a:pt x="77" y="34"/>
                  </a:cubicBezTo>
                  <a:cubicBezTo>
                    <a:pt x="77" y="36"/>
                    <a:pt x="77" y="38"/>
                    <a:pt x="78" y="40"/>
                  </a:cubicBezTo>
                  <a:cubicBezTo>
                    <a:pt x="52" y="39"/>
                    <a:pt x="29" y="26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6"/>
                    <a:pt x="11" y="6"/>
                    <a:pt x="11" y="7"/>
                  </a:cubicBezTo>
                  <a:cubicBezTo>
                    <a:pt x="8" y="12"/>
                    <a:pt x="7" y="18"/>
                    <a:pt x="7" y="23"/>
                  </a:cubicBezTo>
                  <a:cubicBezTo>
                    <a:pt x="7" y="34"/>
                    <a:pt x="11" y="43"/>
                    <a:pt x="19" y="50"/>
                  </a:cubicBezTo>
                  <a:cubicBezTo>
                    <a:pt x="15" y="49"/>
                    <a:pt x="11" y="48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6"/>
                    <a:pt x="6" y="46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62"/>
                    <a:pt x="16" y="75"/>
                    <a:pt x="30" y="79"/>
                  </a:cubicBezTo>
                  <a:cubicBezTo>
                    <a:pt x="26" y="79"/>
                    <a:pt x="22" y="79"/>
                    <a:pt x="19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8" y="79"/>
                    <a:pt x="18" y="79"/>
                    <a:pt x="18" y="80"/>
                  </a:cubicBezTo>
                  <a:cubicBezTo>
                    <a:pt x="22" y="93"/>
                    <a:pt x="33" y="102"/>
                    <a:pt x="47" y="103"/>
                  </a:cubicBezTo>
                  <a:cubicBezTo>
                    <a:pt x="36" y="111"/>
                    <a:pt x="22" y="115"/>
                    <a:pt x="8" y="115"/>
                  </a:cubicBezTo>
                  <a:cubicBezTo>
                    <a:pt x="6" y="115"/>
                    <a:pt x="3" y="115"/>
                    <a:pt x="1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5" y="126"/>
                    <a:pt x="33" y="131"/>
                    <a:pt x="51" y="131"/>
                  </a:cubicBezTo>
                  <a:cubicBezTo>
                    <a:pt x="109" y="131"/>
                    <a:pt x="144" y="83"/>
                    <a:pt x="144" y="38"/>
                  </a:cubicBezTo>
                  <a:cubicBezTo>
                    <a:pt x="144" y="36"/>
                    <a:pt x="144" y="35"/>
                    <a:pt x="144" y="34"/>
                  </a:cubicBezTo>
                  <a:cubicBezTo>
                    <a:pt x="150" y="29"/>
                    <a:pt x="156" y="23"/>
                    <a:pt x="160" y="17"/>
                  </a:cubicBezTo>
                  <a:cubicBezTo>
                    <a:pt x="160" y="17"/>
                    <a:pt x="160" y="16"/>
                    <a:pt x="160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200" dirty="0"/>
            </a:p>
          </p:txBody>
        </p:sp>
      </p:grpSp>
      <p:sp>
        <p:nvSpPr>
          <p:cNvPr id="21" name="Oval 5"/>
          <p:cNvSpPr/>
          <p:nvPr/>
        </p:nvSpPr>
        <p:spPr>
          <a:xfrm>
            <a:off x="791726" y="1723406"/>
            <a:ext cx="1292328" cy="1278897"/>
          </a:xfrm>
          <a:prstGeom prst="ellipse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sz="1200" dirty="0"/>
          </a:p>
        </p:txBody>
      </p:sp>
      <p:sp>
        <p:nvSpPr>
          <p:cNvPr id="7" name="Freeform: Shape 31"/>
          <p:cNvSpPr/>
          <p:nvPr/>
        </p:nvSpPr>
        <p:spPr>
          <a:xfrm>
            <a:off x="2859935" y="1638809"/>
            <a:ext cx="1342608" cy="2876736"/>
          </a:xfrm>
          <a:custGeom>
            <a:avLst/>
            <a:gdLst>
              <a:gd name="connsiteX0" fmla="*/ 142685 w 2267378"/>
              <a:gd name="connsiteY0" fmla="*/ 0 h 4858192"/>
              <a:gd name="connsiteX1" fmla="*/ 2126007 w 2267378"/>
              <a:gd name="connsiteY1" fmla="*/ 0 h 4858192"/>
              <a:gd name="connsiteX2" fmla="*/ 2249549 w 2267378"/>
              <a:gd name="connsiteY2" fmla="*/ 123542 h 4858192"/>
              <a:gd name="connsiteX3" fmla="*/ 2249549 w 2267378"/>
              <a:gd name="connsiteY3" fmla="*/ 3592576 h 4858192"/>
              <a:gd name="connsiteX4" fmla="*/ 2261525 w 2267378"/>
              <a:gd name="connsiteY4" fmla="*/ 3667355 h 4858192"/>
              <a:gd name="connsiteX5" fmla="*/ 2267378 w 2267378"/>
              <a:gd name="connsiteY5" fmla="*/ 3777817 h 4858192"/>
              <a:gd name="connsiteX6" fmla="*/ 1133689 w 2267378"/>
              <a:gd name="connsiteY6" fmla="*/ 4858192 h 4858192"/>
              <a:gd name="connsiteX7" fmla="*/ 0 w 2267378"/>
              <a:gd name="connsiteY7" fmla="*/ 3777817 h 4858192"/>
              <a:gd name="connsiteX8" fmla="*/ 5853 w 2267378"/>
              <a:gd name="connsiteY8" fmla="*/ 3667355 h 4858192"/>
              <a:gd name="connsiteX9" fmla="*/ 19143 w 2267378"/>
              <a:gd name="connsiteY9" fmla="*/ 3584371 h 4858192"/>
              <a:gd name="connsiteX10" fmla="*/ 19143 w 2267378"/>
              <a:gd name="connsiteY10" fmla="*/ 123542 h 4858192"/>
              <a:gd name="connsiteX11" fmla="*/ 142685 w 2267378"/>
              <a:gd name="connsiteY11" fmla="*/ 0 h 4858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7378" h="4858192">
                <a:moveTo>
                  <a:pt x="142685" y="0"/>
                </a:moveTo>
                <a:lnTo>
                  <a:pt x="2126007" y="0"/>
                </a:lnTo>
                <a:cubicBezTo>
                  <a:pt x="2194237" y="0"/>
                  <a:pt x="2249549" y="55312"/>
                  <a:pt x="2249549" y="123542"/>
                </a:cubicBezTo>
                <a:lnTo>
                  <a:pt x="2249549" y="3592576"/>
                </a:lnTo>
                <a:lnTo>
                  <a:pt x="2261525" y="3667355"/>
                </a:lnTo>
                <a:cubicBezTo>
                  <a:pt x="2265396" y="3703674"/>
                  <a:pt x="2267378" y="3740525"/>
                  <a:pt x="2267378" y="3777817"/>
                </a:cubicBezTo>
                <a:cubicBezTo>
                  <a:pt x="2267378" y="4374492"/>
                  <a:pt x="1759808" y="4858192"/>
                  <a:pt x="1133689" y="4858192"/>
                </a:cubicBezTo>
                <a:cubicBezTo>
                  <a:pt x="507570" y="4858192"/>
                  <a:pt x="0" y="4374492"/>
                  <a:pt x="0" y="3777817"/>
                </a:cubicBezTo>
                <a:cubicBezTo>
                  <a:pt x="0" y="3740525"/>
                  <a:pt x="1983" y="3703674"/>
                  <a:pt x="5853" y="3667355"/>
                </a:cubicBezTo>
                <a:lnTo>
                  <a:pt x="19143" y="3584371"/>
                </a:lnTo>
                <a:lnTo>
                  <a:pt x="19143" y="123542"/>
                </a:lnTo>
                <a:cubicBezTo>
                  <a:pt x="19143" y="55312"/>
                  <a:pt x="74455" y="0"/>
                  <a:pt x="142685" y="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sz="1200" dirty="0"/>
          </a:p>
        </p:txBody>
      </p:sp>
      <p:grpSp>
        <p:nvGrpSpPr>
          <p:cNvPr id="3" name="组合 29"/>
          <p:cNvGrpSpPr/>
          <p:nvPr/>
        </p:nvGrpSpPr>
        <p:grpSpPr>
          <a:xfrm>
            <a:off x="2845022" y="2097702"/>
            <a:ext cx="1340949" cy="891080"/>
            <a:chOff x="3793363" y="2796935"/>
            <a:chExt cx="1787932" cy="1188107"/>
          </a:xfrm>
        </p:grpSpPr>
        <p:sp>
          <p:nvSpPr>
            <p:cNvPr id="12" name="TextBox 12"/>
            <p:cNvSpPr txBox="1"/>
            <p:nvPr/>
          </p:nvSpPr>
          <p:spPr>
            <a:xfrm>
              <a:off x="4006939" y="2796935"/>
              <a:ext cx="1360779" cy="315896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unid/stid</a:t>
              </a:r>
              <a:r>
                <a:rPr lang="zh-CN" altLang="en-US" sz="1200" b="1" dirty="0">
                  <a:solidFill>
                    <a:schemeClr val="bg1"/>
                  </a:solidFill>
                </a:rPr>
                <a:t>服务优化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3"/>
            <p:cNvSpPr/>
            <p:nvPr/>
          </p:nvSpPr>
          <p:spPr>
            <a:xfrm>
              <a:off x="3793363" y="3112831"/>
              <a:ext cx="1787932" cy="619640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bg1"/>
                  </a:solidFill>
                </a:rPr>
                <a:t>1. </a:t>
              </a:r>
              <a:r>
                <a:rPr lang="zh-CN" altLang="en-US" sz="1000" dirty="0">
                  <a:solidFill>
                    <a:schemeClr val="bg1"/>
                  </a:solidFill>
                </a:rPr>
                <a:t>拆分</a:t>
              </a:r>
              <a:r>
                <a:rPr lang="en-US" altLang="zh-CN" sz="1000" dirty="0">
                  <a:solidFill>
                    <a:schemeClr val="bg1"/>
                  </a:solidFill>
                </a:rPr>
                <a:t>unid</a:t>
              </a:r>
              <a:r>
                <a:rPr lang="zh-CN" altLang="en-US" sz="1000" dirty="0">
                  <a:solidFill>
                    <a:schemeClr val="bg1"/>
                  </a:solidFill>
                </a:rPr>
                <a:t>和</a:t>
              </a:r>
              <a:r>
                <a:rPr lang="en-US" altLang="zh-CN" sz="1000" dirty="0">
                  <a:solidFill>
                    <a:schemeClr val="bg1"/>
                  </a:solidFill>
                </a:rPr>
                <a:t>stid</a:t>
              </a:r>
              <a:endParaRPr lang="en-US" altLang="zh-CN" sz="1000" dirty="0">
                <a:solidFill>
                  <a:schemeClr val="bg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bg1"/>
                  </a:solidFill>
                </a:rPr>
                <a:t>2. </a:t>
              </a:r>
              <a:r>
                <a:rPr lang="zh-CN" altLang="en-US" sz="1000" dirty="0">
                  <a:solidFill>
                    <a:schemeClr val="bg1"/>
                  </a:solidFill>
                </a:rPr>
                <a:t>熔断降级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: Shape 14"/>
            <p:cNvSpPr/>
            <p:nvPr/>
          </p:nvSpPr>
          <p:spPr bwMode="auto">
            <a:xfrm>
              <a:off x="4522092" y="3720514"/>
              <a:ext cx="321516" cy="264528"/>
            </a:xfrm>
            <a:custGeom>
              <a:avLst/>
              <a:gdLst>
                <a:gd name="T0" fmla="*/ 160 w 160"/>
                <a:gd name="T1" fmla="*/ 16 h 131"/>
                <a:gd name="T2" fmla="*/ 159 w 160"/>
                <a:gd name="T3" fmla="*/ 16 h 131"/>
                <a:gd name="T4" fmla="*/ 144 w 160"/>
                <a:gd name="T5" fmla="*/ 20 h 131"/>
                <a:gd name="T6" fmla="*/ 156 w 160"/>
                <a:gd name="T7" fmla="*/ 4 h 131"/>
                <a:gd name="T8" fmla="*/ 156 w 160"/>
                <a:gd name="T9" fmla="*/ 3 h 131"/>
                <a:gd name="T10" fmla="*/ 155 w 160"/>
                <a:gd name="T11" fmla="*/ 3 h 131"/>
                <a:gd name="T12" fmla="*/ 135 w 160"/>
                <a:gd name="T13" fmla="*/ 11 h 131"/>
                <a:gd name="T14" fmla="*/ 111 w 160"/>
                <a:gd name="T15" fmla="*/ 0 h 131"/>
                <a:gd name="T16" fmla="*/ 77 w 160"/>
                <a:gd name="T17" fmla="*/ 34 h 131"/>
                <a:gd name="T18" fmla="*/ 78 w 160"/>
                <a:gd name="T19" fmla="*/ 40 h 131"/>
                <a:gd name="T20" fmla="*/ 12 w 160"/>
                <a:gd name="T21" fmla="*/ 7 h 131"/>
                <a:gd name="T22" fmla="*/ 12 w 160"/>
                <a:gd name="T23" fmla="*/ 6 h 131"/>
                <a:gd name="T24" fmla="*/ 11 w 160"/>
                <a:gd name="T25" fmla="*/ 7 h 131"/>
                <a:gd name="T26" fmla="*/ 7 w 160"/>
                <a:gd name="T27" fmla="*/ 23 h 131"/>
                <a:gd name="T28" fmla="*/ 19 w 160"/>
                <a:gd name="T29" fmla="*/ 50 h 131"/>
                <a:gd name="T30" fmla="*/ 7 w 160"/>
                <a:gd name="T31" fmla="*/ 46 h 131"/>
                <a:gd name="T32" fmla="*/ 7 w 160"/>
                <a:gd name="T33" fmla="*/ 46 h 131"/>
                <a:gd name="T34" fmla="*/ 6 w 160"/>
                <a:gd name="T35" fmla="*/ 47 h 131"/>
                <a:gd name="T36" fmla="*/ 6 w 160"/>
                <a:gd name="T37" fmla="*/ 47 h 131"/>
                <a:gd name="T38" fmla="*/ 30 w 160"/>
                <a:gd name="T39" fmla="*/ 79 h 131"/>
                <a:gd name="T40" fmla="*/ 19 w 160"/>
                <a:gd name="T41" fmla="*/ 79 h 131"/>
                <a:gd name="T42" fmla="*/ 18 w 160"/>
                <a:gd name="T43" fmla="*/ 79 h 131"/>
                <a:gd name="T44" fmla="*/ 18 w 160"/>
                <a:gd name="T45" fmla="*/ 80 h 131"/>
                <a:gd name="T46" fmla="*/ 47 w 160"/>
                <a:gd name="T47" fmla="*/ 103 h 131"/>
                <a:gd name="T48" fmla="*/ 8 w 160"/>
                <a:gd name="T49" fmla="*/ 115 h 131"/>
                <a:gd name="T50" fmla="*/ 1 w 160"/>
                <a:gd name="T51" fmla="*/ 115 h 131"/>
                <a:gd name="T52" fmla="*/ 0 w 160"/>
                <a:gd name="T53" fmla="*/ 115 h 131"/>
                <a:gd name="T54" fmla="*/ 0 w 160"/>
                <a:gd name="T55" fmla="*/ 116 h 131"/>
                <a:gd name="T56" fmla="*/ 51 w 160"/>
                <a:gd name="T57" fmla="*/ 131 h 131"/>
                <a:gd name="T58" fmla="*/ 144 w 160"/>
                <a:gd name="T59" fmla="*/ 38 h 131"/>
                <a:gd name="T60" fmla="*/ 144 w 160"/>
                <a:gd name="T61" fmla="*/ 34 h 131"/>
                <a:gd name="T62" fmla="*/ 160 w 160"/>
                <a:gd name="T63" fmla="*/ 17 h 131"/>
                <a:gd name="T64" fmla="*/ 160 w 160"/>
                <a:gd name="T65" fmla="*/ 1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31">
                  <a:moveTo>
                    <a:pt x="160" y="16"/>
                  </a:moveTo>
                  <a:cubicBezTo>
                    <a:pt x="160" y="16"/>
                    <a:pt x="160" y="16"/>
                    <a:pt x="159" y="16"/>
                  </a:cubicBezTo>
                  <a:cubicBezTo>
                    <a:pt x="154" y="18"/>
                    <a:pt x="149" y="19"/>
                    <a:pt x="144" y="20"/>
                  </a:cubicBezTo>
                  <a:cubicBezTo>
                    <a:pt x="150" y="16"/>
                    <a:pt x="154" y="10"/>
                    <a:pt x="156" y="4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49" y="7"/>
                    <a:pt x="142" y="9"/>
                    <a:pt x="135" y="11"/>
                  </a:cubicBezTo>
                  <a:cubicBezTo>
                    <a:pt x="128" y="4"/>
                    <a:pt x="120" y="0"/>
                    <a:pt x="111" y="0"/>
                  </a:cubicBezTo>
                  <a:cubicBezTo>
                    <a:pt x="92" y="0"/>
                    <a:pt x="77" y="15"/>
                    <a:pt x="77" y="34"/>
                  </a:cubicBezTo>
                  <a:cubicBezTo>
                    <a:pt x="77" y="36"/>
                    <a:pt x="77" y="38"/>
                    <a:pt x="78" y="40"/>
                  </a:cubicBezTo>
                  <a:cubicBezTo>
                    <a:pt x="52" y="39"/>
                    <a:pt x="29" y="26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6"/>
                    <a:pt x="11" y="6"/>
                    <a:pt x="11" y="7"/>
                  </a:cubicBezTo>
                  <a:cubicBezTo>
                    <a:pt x="8" y="12"/>
                    <a:pt x="7" y="18"/>
                    <a:pt x="7" y="23"/>
                  </a:cubicBezTo>
                  <a:cubicBezTo>
                    <a:pt x="7" y="34"/>
                    <a:pt x="11" y="43"/>
                    <a:pt x="19" y="50"/>
                  </a:cubicBezTo>
                  <a:cubicBezTo>
                    <a:pt x="15" y="49"/>
                    <a:pt x="11" y="48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6"/>
                    <a:pt x="6" y="46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62"/>
                    <a:pt x="16" y="75"/>
                    <a:pt x="30" y="79"/>
                  </a:cubicBezTo>
                  <a:cubicBezTo>
                    <a:pt x="26" y="79"/>
                    <a:pt x="22" y="79"/>
                    <a:pt x="19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8" y="79"/>
                    <a:pt x="18" y="79"/>
                    <a:pt x="18" y="80"/>
                  </a:cubicBezTo>
                  <a:cubicBezTo>
                    <a:pt x="22" y="93"/>
                    <a:pt x="33" y="102"/>
                    <a:pt x="47" y="103"/>
                  </a:cubicBezTo>
                  <a:cubicBezTo>
                    <a:pt x="36" y="111"/>
                    <a:pt x="22" y="115"/>
                    <a:pt x="8" y="115"/>
                  </a:cubicBezTo>
                  <a:cubicBezTo>
                    <a:pt x="6" y="115"/>
                    <a:pt x="3" y="115"/>
                    <a:pt x="1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5" y="126"/>
                    <a:pt x="33" y="131"/>
                    <a:pt x="51" y="131"/>
                  </a:cubicBezTo>
                  <a:cubicBezTo>
                    <a:pt x="109" y="131"/>
                    <a:pt x="144" y="83"/>
                    <a:pt x="144" y="38"/>
                  </a:cubicBezTo>
                  <a:cubicBezTo>
                    <a:pt x="144" y="36"/>
                    <a:pt x="144" y="35"/>
                    <a:pt x="144" y="34"/>
                  </a:cubicBezTo>
                  <a:cubicBezTo>
                    <a:pt x="150" y="29"/>
                    <a:pt x="156" y="23"/>
                    <a:pt x="160" y="17"/>
                  </a:cubicBezTo>
                  <a:cubicBezTo>
                    <a:pt x="160" y="17"/>
                    <a:pt x="160" y="16"/>
                    <a:pt x="160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200" dirty="0"/>
            </a:p>
          </p:txBody>
        </p:sp>
      </p:grpSp>
      <p:sp>
        <p:nvSpPr>
          <p:cNvPr id="22" name="Oval 6"/>
          <p:cNvSpPr/>
          <p:nvPr/>
        </p:nvSpPr>
        <p:spPr>
          <a:xfrm>
            <a:off x="2885075" y="3215057"/>
            <a:ext cx="1292328" cy="1278897"/>
          </a:xfrm>
          <a:prstGeom prst="ellipse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sz="1200" dirty="0"/>
          </a:p>
        </p:txBody>
      </p:sp>
      <p:sp>
        <p:nvSpPr>
          <p:cNvPr id="6" name="Freeform: Shape 32"/>
          <p:cNvSpPr/>
          <p:nvPr/>
        </p:nvSpPr>
        <p:spPr>
          <a:xfrm rot="10800000">
            <a:off x="4943011" y="1701074"/>
            <a:ext cx="1343126" cy="2746902"/>
          </a:xfrm>
          <a:custGeom>
            <a:avLst/>
            <a:gdLst>
              <a:gd name="connsiteX0" fmla="*/ 1134126 w 2268252"/>
              <a:gd name="connsiteY0" fmla="*/ 4638930 h 4638930"/>
              <a:gd name="connsiteX1" fmla="*/ 0 w 2268252"/>
              <a:gd name="connsiteY1" fmla="*/ 3558555 h 4638930"/>
              <a:gd name="connsiteX2" fmla="*/ 5855 w 2268252"/>
              <a:gd name="connsiteY2" fmla="*/ 3448093 h 4638930"/>
              <a:gd name="connsiteX3" fmla="*/ 19451 w 2268252"/>
              <a:gd name="connsiteY3" fmla="*/ 3363232 h 4638930"/>
              <a:gd name="connsiteX4" fmla="*/ 19451 w 2268252"/>
              <a:gd name="connsiteY4" fmla="*/ 162730 h 4638930"/>
              <a:gd name="connsiteX5" fmla="*/ 182181 w 2268252"/>
              <a:gd name="connsiteY5" fmla="*/ 0 h 4638930"/>
              <a:gd name="connsiteX6" fmla="*/ 2087127 w 2268252"/>
              <a:gd name="connsiteY6" fmla="*/ 0 h 4638930"/>
              <a:gd name="connsiteX7" fmla="*/ 2249857 w 2268252"/>
              <a:gd name="connsiteY7" fmla="*/ 162730 h 4638930"/>
              <a:gd name="connsiteX8" fmla="*/ 2249857 w 2268252"/>
              <a:gd name="connsiteY8" fmla="*/ 3369824 h 4638930"/>
              <a:gd name="connsiteX9" fmla="*/ 2262397 w 2268252"/>
              <a:gd name="connsiteY9" fmla="*/ 3448093 h 4638930"/>
              <a:gd name="connsiteX10" fmla="*/ 2268252 w 2268252"/>
              <a:gd name="connsiteY10" fmla="*/ 3558555 h 4638930"/>
              <a:gd name="connsiteX11" fmla="*/ 1134126 w 2268252"/>
              <a:gd name="connsiteY11" fmla="*/ 4638930 h 463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52" h="4638930">
                <a:moveTo>
                  <a:pt x="1134126" y="4638930"/>
                </a:moveTo>
                <a:cubicBezTo>
                  <a:pt x="507766" y="4638930"/>
                  <a:pt x="0" y="4155230"/>
                  <a:pt x="0" y="3558555"/>
                </a:cubicBezTo>
                <a:cubicBezTo>
                  <a:pt x="0" y="3521263"/>
                  <a:pt x="1983" y="3484412"/>
                  <a:pt x="5855" y="3448093"/>
                </a:cubicBezTo>
                <a:lnTo>
                  <a:pt x="19451" y="3363232"/>
                </a:lnTo>
                <a:lnTo>
                  <a:pt x="19451" y="162730"/>
                </a:lnTo>
                <a:cubicBezTo>
                  <a:pt x="19451" y="72857"/>
                  <a:pt x="92308" y="0"/>
                  <a:pt x="182181" y="0"/>
                </a:cubicBezTo>
                <a:lnTo>
                  <a:pt x="2087127" y="0"/>
                </a:lnTo>
                <a:cubicBezTo>
                  <a:pt x="2177000" y="0"/>
                  <a:pt x="2249857" y="72857"/>
                  <a:pt x="2249857" y="162730"/>
                </a:cubicBezTo>
                <a:lnTo>
                  <a:pt x="2249857" y="3369824"/>
                </a:lnTo>
                <a:lnTo>
                  <a:pt x="2262397" y="3448093"/>
                </a:lnTo>
                <a:cubicBezTo>
                  <a:pt x="2266269" y="3484412"/>
                  <a:pt x="2268252" y="3521263"/>
                  <a:pt x="2268252" y="3558555"/>
                </a:cubicBezTo>
                <a:cubicBezTo>
                  <a:pt x="2268252" y="4155230"/>
                  <a:pt x="1760486" y="4638930"/>
                  <a:pt x="1134126" y="4638930"/>
                </a:cubicBezTo>
                <a:close/>
              </a:path>
            </a:pathLst>
          </a:cu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sz="1200" dirty="0"/>
          </a:p>
        </p:txBody>
      </p:sp>
      <p:grpSp>
        <p:nvGrpSpPr>
          <p:cNvPr id="4" name="组合 30"/>
          <p:cNvGrpSpPr/>
          <p:nvPr/>
        </p:nvGrpSpPr>
        <p:grpSpPr>
          <a:xfrm>
            <a:off x="4938113" y="3031719"/>
            <a:ext cx="1340949" cy="1214624"/>
            <a:chOff x="6584150" y="4042291"/>
            <a:chExt cx="1787932" cy="1619499"/>
          </a:xfrm>
        </p:grpSpPr>
        <p:sp>
          <p:nvSpPr>
            <p:cNvPr id="15" name="TextBox 15"/>
            <p:cNvSpPr txBox="1"/>
            <p:nvPr/>
          </p:nvSpPr>
          <p:spPr>
            <a:xfrm>
              <a:off x="6797726" y="4042291"/>
              <a:ext cx="1360779" cy="315896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AB</a:t>
              </a:r>
              <a:r>
                <a:rPr lang="zh-CN" altLang="en-US" sz="1200" b="1" dirty="0">
                  <a:solidFill>
                    <a:schemeClr val="bg1"/>
                  </a:solidFill>
                </a:rPr>
                <a:t>服务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6"/>
            <p:cNvSpPr/>
            <p:nvPr/>
          </p:nvSpPr>
          <p:spPr>
            <a:xfrm>
              <a:off x="6584150" y="4358187"/>
              <a:ext cx="1787932" cy="61964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/>
                  </a:solidFill>
                </a:rPr>
                <a:t>性能优化</a:t>
              </a:r>
              <a:r>
                <a:rPr lang="en-US" altLang="zh-CN" sz="1000" dirty="0">
                  <a:solidFill>
                    <a:schemeClr val="bg1"/>
                  </a:solidFill>
                </a:rPr>
                <a:t> </a:t>
              </a:r>
              <a:endParaRPr lang="en-US" altLang="zh-CN" sz="100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: Shape 17"/>
            <p:cNvSpPr/>
            <p:nvPr/>
          </p:nvSpPr>
          <p:spPr bwMode="auto">
            <a:xfrm>
              <a:off x="7312878" y="5397262"/>
              <a:ext cx="321516" cy="264528"/>
            </a:xfrm>
            <a:custGeom>
              <a:avLst/>
              <a:gdLst>
                <a:gd name="T0" fmla="*/ 160 w 160"/>
                <a:gd name="T1" fmla="*/ 16 h 131"/>
                <a:gd name="T2" fmla="*/ 159 w 160"/>
                <a:gd name="T3" fmla="*/ 16 h 131"/>
                <a:gd name="T4" fmla="*/ 144 w 160"/>
                <a:gd name="T5" fmla="*/ 20 h 131"/>
                <a:gd name="T6" fmla="*/ 156 w 160"/>
                <a:gd name="T7" fmla="*/ 4 h 131"/>
                <a:gd name="T8" fmla="*/ 156 w 160"/>
                <a:gd name="T9" fmla="*/ 3 h 131"/>
                <a:gd name="T10" fmla="*/ 155 w 160"/>
                <a:gd name="T11" fmla="*/ 3 h 131"/>
                <a:gd name="T12" fmla="*/ 135 w 160"/>
                <a:gd name="T13" fmla="*/ 11 h 131"/>
                <a:gd name="T14" fmla="*/ 111 w 160"/>
                <a:gd name="T15" fmla="*/ 0 h 131"/>
                <a:gd name="T16" fmla="*/ 77 w 160"/>
                <a:gd name="T17" fmla="*/ 34 h 131"/>
                <a:gd name="T18" fmla="*/ 78 w 160"/>
                <a:gd name="T19" fmla="*/ 40 h 131"/>
                <a:gd name="T20" fmla="*/ 12 w 160"/>
                <a:gd name="T21" fmla="*/ 7 h 131"/>
                <a:gd name="T22" fmla="*/ 12 w 160"/>
                <a:gd name="T23" fmla="*/ 6 h 131"/>
                <a:gd name="T24" fmla="*/ 11 w 160"/>
                <a:gd name="T25" fmla="*/ 7 h 131"/>
                <a:gd name="T26" fmla="*/ 7 w 160"/>
                <a:gd name="T27" fmla="*/ 23 h 131"/>
                <a:gd name="T28" fmla="*/ 19 w 160"/>
                <a:gd name="T29" fmla="*/ 50 h 131"/>
                <a:gd name="T30" fmla="*/ 7 w 160"/>
                <a:gd name="T31" fmla="*/ 46 h 131"/>
                <a:gd name="T32" fmla="*/ 7 w 160"/>
                <a:gd name="T33" fmla="*/ 46 h 131"/>
                <a:gd name="T34" fmla="*/ 6 w 160"/>
                <a:gd name="T35" fmla="*/ 47 h 131"/>
                <a:gd name="T36" fmla="*/ 6 w 160"/>
                <a:gd name="T37" fmla="*/ 47 h 131"/>
                <a:gd name="T38" fmla="*/ 30 w 160"/>
                <a:gd name="T39" fmla="*/ 79 h 131"/>
                <a:gd name="T40" fmla="*/ 19 w 160"/>
                <a:gd name="T41" fmla="*/ 79 h 131"/>
                <a:gd name="T42" fmla="*/ 18 w 160"/>
                <a:gd name="T43" fmla="*/ 79 h 131"/>
                <a:gd name="T44" fmla="*/ 18 w 160"/>
                <a:gd name="T45" fmla="*/ 80 h 131"/>
                <a:gd name="T46" fmla="*/ 47 w 160"/>
                <a:gd name="T47" fmla="*/ 103 h 131"/>
                <a:gd name="T48" fmla="*/ 8 w 160"/>
                <a:gd name="T49" fmla="*/ 115 h 131"/>
                <a:gd name="T50" fmla="*/ 1 w 160"/>
                <a:gd name="T51" fmla="*/ 115 h 131"/>
                <a:gd name="T52" fmla="*/ 0 w 160"/>
                <a:gd name="T53" fmla="*/ 115 h 131"/>
                <a:gd name="T54" fmla="*/ 0 w 160"/>
                <a:gd name="T55" fmla="*/ 116 h 131"/>
                <a:gd name="T56" fmla="*/ 51 w 160"/>
                <a:gd name="T57" fmla="*/ 131 h 131"/>
                <a:gd name="T58" fmla="*/ 144 w 160"/>
                <a:gd name="T59" fmla="*/ 38 h 131"/>
                <a:gd name="T60" fmla="*/ 144 w 160"/>
                <a:gd name="T61" fmla="*/ 34 h 131"/>
                <a:gd name="T62" fmla="*/ 160 w 160"/>
                <a:gd name="T63" fmla="*/ 17 h 131"/>
                <a:gd name="T64" fmla="*/ 160 w 160"/>
                <a:gd name="T65" fmla="*/ 1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31">
                  <a:moveTo>
                    <a:pt x="160" y="16"/>
                  </a:moveTo>
                  <a:cubicBezTo>
                    <a:pt x="160" y="16"/>
                    <a:pt x="160" y="16"/>
                    <a:pt x="159" y="16"/>
                  </a:cubicBezTo>
                  <a:cubicBezTo>
                    <a:pt x="154" y="18"/>
                    <a:pt x="149" y="19"/>
                    <a:pt x="144" y="20"/>
                  </a:cubicBezTo>
                  <a:cubicBezTo>
                    <a:pt x="150" y="16"/>
                    <a:pt x="154" y="10"/>
                    <a:pt x="156" y="4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49" y="7"/>
                    <a:pt x="142" y="9"/>
                    <a:pt x="135" y="11"/>
                  </a:cubicBezTo>
                  <a:cubicBezTo>
                    <a:pt x="128" y="4"/>
                    <a:pt x="120" y="0"/>
                    <a:pt x="111" y="0"/>
                  </a:cubicBezTo>
                  <a:cubicBezTo>
                    <a:pt x="92" y="0"/>
                    <a:pt x="77" y="15"/>
                    <a:pt x="77" y="34"/>
                  </a:cubicBezTo>
                  <a:cubicBezTo>
                    <a:pt x="77" y="36"/>
                    <a:pt x="77" y="38"/>
                    <a:pt x="78" y="40"/>
                  </a:cubicBezTo>
                  <a:cubicBezTo>
                    <a:pt x="52" y="39"/>
                    <a:pt x="29" y="26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6"/>
                    <a:pt x="11" y="6"/>
                    <a:pt x="11" y="7"/>
                  </a:cubicBezTo>
                  <a:cubicBezTo>
                    <a:pt x="8" y="12"/>
                    <a:pt x="7" y="18"/>
                    <a:pt x="7" y="23"/>
                  </a:cubicBezTo>
                  <a:cubicBezTo>
                    <a:pt x="7" y="34"/>
                    <a:pt x="11" y="43"/>
                    <a:pt x="19" y="50"/>
                  </a:cubicBezTo>
                  <a:cubicBezTo>
                    <a:pt x="15" y="49"/>
                    <a:pt x="11" y="48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6"/>
                    <a:pt x="6" y="46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62"/>
                    <a:pt x="16" y="75"/>
                    <a:pt x="30" y="79"/>
                  </a:cubicBezTo>
                  <a:cubicBezTo>
                    <a:pt x="26" y="79"/>
                    <a:pt x="22" y="79"/>
                    <a:pt x="19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8" y="79"/>
                    <a:pt x="18" y="79"/>
                    <a:pt x="18" y="80"/>
                  </a:cubicBezTo>
                  <a:cubicBezTo>
                    <a:pt x="22" y="93"/>
                    <a:pt x="33" y="102"/>
                    <a:pt x="47" y="103"/>
                  </a:cubicBezTo>
                  <a:cubicBezTo>
                    <a:pt x="36" y="111"/>
                    <a:pt x="22" y="115"/>
                    <a:pt x="8" y="115"/>
                  </a:cubicBezTo>
                  <a:cubicBezTo>
                    <a:pt x="6" y="115"/>
                    <a:pt x="3" y="115"/>
                    <a:pt x="1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5" y="126"/>
                    <a:pt x="33" y="131"/>
                    <a:pt x="51" y="131"/>
                  </a:cubicBezTo>
                  <a:cubicBezTo>
                    <a:pt x="109" y="131"/>
                    <a:pt x="144" y="83"/>
                    <a:pt x="144" y="38"/>
                  </a:cubicBezTo>
                  <a:cubicBezTo>
                    <a:pt x="144" y="36"/>
                    <a:pt x="144" y="35"/>
                    <a:pt x="144" y="34"/>
                  </a:cubicBezTo>
                  <a:cubicBezTo>
                    <a:pt x="150" y="29"/>
                    <a:pt x="156" y="23"/>
                    <a:pt x="160" y="17"/>
                  </a:cubicBezTo>
                  <a:cubicBezTo>
                    <a:pt x="160" y="17"/>
                    <a:pt x="160" y="16"/>
                    <a:pt x="160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200" dirty="0"/>
            </a:p>
          </p:txBody>
        </p:sp>
      </p:grpSp>
      <p:sp>
        <p:nvSpPr>
          <p:cNvPr id="23" name="Oval 7"/>
          <p:cNvSpPr/>
          <p:nvPr/>
        </p:nvSpPr>
        <p:spPr>
          <a:xfrm>
            <a:off x="4968410" y="1722695"/>
            <a:ext cx="1292328" cy="1278897"/>
          </a:xfrm>
          <a:prstGeom prst="ellipse">
            <a:avLst/>
          </a:prstGeom>
          <a:blipFill dpi="0" rotWithShape="1">
            <a:blip r:embed="rId3" cstate="screen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sz="1200" dirty="0"/>
          </a:p>
        </p:txBody>
      </p:sp>
      <p:sp>
        <p:nvSpPr>
          <p:cNvPr id="5" name="Freeform: Shape 33"/>
          <p:cNvSpPr/>
          <p:nvPr/>
        </p:nvSpPr>
        <p:spPr bwMode="auto">
          <a:xfrm>
            <a:off x="7021707" y="1638808"/>
            <a:ext cx="1342608" cy="2876736"/>
          </a:xfrm>
          <a:custGeom>
            <a:avLst/>
            <a:gdLst>
              <a:gd name="connsiteX0" fmla="*/ 168687 w 2267378"/>
              <a:gd name="connsiteY0" fmla="*/ 0 h 4858192"/>
              <a:gd name="connsiteX1" fmla="*/ 2099727 w 2267378"/>
              <a:gd name="connsiteY1" fmla="*/ 0 h 4858192"/>
              <a:gd name="connsiteX2" fmla="*/ 2249410 w 2267378"/>
              <a:gd name="connsiteY2" fmla="*/ 149683 h 4858192"/>
              <a:gd name="connsiteX3" fmla="*/ 2249410 w 2267378"/>
              <a:gd name="connsiteY3" fmla="*/ 3591708 h 4858192"/>
              <a:gd name="connsiteX4" fmla="*/ 2261525 w 2267378"/>
              <a:gd name="connsiteY4" fmla="*/ 3667355 h 4858192"/>
              <a:gd name="connsiteX5" fmla="*/ 2267378 w 2267378"/>
              <a:gd name="connsiteY5" fmla="*/ 3777817 h 4858192"/>
              <a:gd name="connsiteX6" fmla="*/ 1133689 w 2267378"/>
              <a:gd name="connsiteY6" fmla="*/ 4858192 h 4858192"/>
              <a:gd name="connsiteX7" fmla="*/ 0 w 2267378"/>
              <a:gd name="connsiteY7" fmla="*/ 3777817 h 4858192"/>
              <a:gd name="connsiteX8" fmla="*/ 5853 w 2267378"/>
              <a:gd name="connsiteY8" fmla="*/ 3667355 h 4858192"/>
              <a:gd name="connsiteX9" fmla="*/ 19004 w 2267378"/>
              <a:gd name="connsiteY9" fmla="*/ 3585239 h 4858192"/>
              <a:gd name="connsiteX10" fmla="*/ 19004 w 2267378"/>
              <a:gd name="connsiteY10" fmla="*/ 149683 h 4858192"/>
              <a:gd name="connsiteX11" fmla="*/ 168687 w 2267378"/>
              <a:gd name="connsiteY11" fmla="*/ 0 h 4858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7378" h="4858192">
                <a:moveTo>
                  <a:pt x="168687" y="0"/>
                </a:moveTo>
                <a:lnTo>
                  <a:pt x="2099727" y="0"/>
                </a:lnTo>
                <a:cubicBezTo>
                  <a:pt x="2182395" y="0"/>
                  <a:pt x="2249410" y="67015"/>
                  <a:pt x="2249410" y="149683"/>
                </a:cubicBezTo>
                <a:lnTo>
                  <a:pt x="2249410" y="3591708"/>
                </a:lnTo>
                <a:lnTo>
                  <a:pt x="2261525" y="3667355"/>
                </a:lnTo>
                <a:cubicBezTo>
                  <a:pt x="2265395" y="3703674"/>
                  <a:pt x="2267378" y="3740525"/>
                  <a:pt x="2267378" y="3777817"/>
                </a:cubicBezTo>
                <a:cubicBezTo>
                  <a:pt x="2267378" y="4374492"/>
                  <a:pt x="1759808" y="4858192"/>
                  <a:pt x="1133689" y="4858192"/>
                </a:cubicBezTo>
                <a:cubicBezTo>
                  <a:pt x="507570" y="4858192"/>
                  <a:pt x="0" y="4374492"/>
                  <a:pt x="0" y="3777817"/>
                </a:cubicBezTo>
                <a:cubicBezTo>
                  <a:pt x="0" y="3740525"/>
                  <a:pt x="1983" y="3703674"/>
                  <a:pt x="5853" y="3667355"/>
                </a:cubicBezTo>
                <a:lnTo>
                  <a:pt x="19004" y="3585239"/>
                </a:lnTo>
                <a:lnTo>
                  <a:pt x="19004" y="149683"/>
                </a:lnTo>
                <a:cubicBezTo>
                  <a:pt x="19004" y="67015"/>
                  <a:pt x="86019" y="0"/>
                  <a:pt x="168687" y="0"/>
                </a:cubicBezTo>
                <a:close/>
              </a:path>
            </a:pathLst>
          </a:custGeom>
          <a:solidFill>
            <a:schemeClr val="accent4"/>
          </a:solidFill>
          <a:ln w="76200" cap="flat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76200" dist="38099" dir="2700000" algn="ctr" rotWithShape="0">
              <a:schemeClr val="bg2">
                <a:alpha val="25000"/>
              </a:schemeClr>
            </a:outerShdw>
          </a:effectLst>
        </p:spPr>
        <p:txBody>
          <a:bodyPr lIns="68580" tIns="34290" rIns="68580" bIns="34290" anchor="ctr"/>
          <a:lstStyle/>
          <a:p>
            <a:pPr algn="ctr"/>
            <a:endParaRPr sz="1200" dirty="0"/>
          </a:p>
        </p:txBody>
      </p:sp>
      <p:grpSp>
        <p:nvGrpSpPr>
          <p:cNvPr id="25" name="组合 31"/>
          <p:cNvGrpSpPr/>
          <p:nvPr/>
        </p:nvGrpSpPr>
        <p:grpSpPr>
          <a:xfrm>
            <a:off x="7025837" y="2097702"/>
            <a:ext cx="1340949" cy="891080"/>
            <a:chOff x="9367782" y="2796935"/>
            <a:chExt cx="1787932" cy="1188107"/>
          </a:xfrm>
        </p:grpSpPr>
        <p:sp>
          <p:nvSpPr>
            <p:cNvPr id="18" name="TextBox 18"/>
            <p:cNvSpPr txBox="1"/>
            <p:nvPr/>
          </p:nvSpPr>
          <p:spPr>
            <a:xfrm>
              <a:off x="9581358" y="2796935"/>
              <a:ext cx="1360779" cy="315896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资产服务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9"/>
            <p:cNvSpPr/>
            <p:nvPr/>
          </p:nvSpPr>
          <p:spPr>
            <a:xfrm>
              <a:off x="9367782" y="3112831"/>
              <a:ext cx="1787932" cy="61964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bg1"/>
                  </a:solidFill>
                </a:rPr>
                <a:t>1. </a:t>
              </a:r>
              <a:r>
                <a:rPr lang="zh-CN" altLang="en-US" sz="1000" dirty="0">
                  <a:solidFill>
                    <a:schemeClr val="bg1"/>
                  </a:solidFill>
                </a:rPr>
                <a:t>容错</a:t>
              </a:r>
              <a:endParaRPr lang="zh-CN" altLang="en-US" sz="1000" dirty="0">
                <a:solidFill>
                  <a:schemeClr val="bg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bg1"/>
                  </a:solidFill>
                </a:rPr>
                <a:t>2. </a:t>
              </a:r>
              <a:r>
                <a:rPr lang="zh-CN" altLang="en-US" sz="1000" dirty="0">
                  <a:solidFill>
                    <a:schemeClr val="bg1"/>
                  </a:solidFill>
                </a:rPr>
                <a:t>异步化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: Shape 20"/>
            <p:cNvSpPr/>
            <p:nvPr/>
          </p:nvSpPr>
          <p:spPr bwMode="auto">
            <a:xfrm>
              <a:off x="10096511" y="3720514"/>
              <a:ext cx="321516" cy="264528"/>
            </a:xfrm>
            <a:custGeom>
              <a:avLst/>
              <a:gdLst>
                <a:gd name="T0" fmla="*/ 160 w 160"/>
                <a:gd name="T1" fmla="*/ 16 h 131"/>
                <a:gd name="T2" fmla="*/ 159 w 160"/>
                <a:gd name="T3" fmla="*/ 16 h 131"/>
                <a:gd name="T4" fmla="*/ 144 w 160"/>
                <a:gd name="T5" fmla="*/ 20 h 131"/>
                <a:gd name="T6" fmla="*/ 156 w 160"/>
                <a:gd name="T7" fmla="*/ 4 h 131"/>
                <a:gd name="T8" fmla="*/ 156 w 160"/>
                <a:gd name="T9" fmla="*/ 3 h 131"/>
                <a:gd name="T10" fmla="*/ 155 w 160"/>
                <a:gd name="T11" fmla="*/ 3 h 131"/>
                <a:gd name="T12" fmla="*/ 135 w 160"/>
                <a:gd name="T13" fmla="*/ 11 h 131"/>
                <a:gd name="T14" fmla="*/ 111 w 160"/>
                <a:gd name="T15" fmla="*/ 0 h 131"/>
                <a:gd name="T16" fmla="*/ 77 w 160"/>
                <a:gd name="T17" fmla="*/ 34 h 131"/>
                <a:gd name="T18" fmla="*/ 78 w 160"/>
                <a:gd name="T19" fmla="*/ 40 h 131"/>
                <a:gd name="T20" fmla="*/ 12 w 160"/>
                <a:gd name="T21" fmla="*/ 7 h 131"/>
                <a:gd name="T22" fmla="*/ 12 w 160"/>
                <a:gd name="T23" fmla="*/ 6 h 131"/>
                <a:gd name="T24" fmla="*/ 11 w 160"/>
                <a:gd name="T25" fmla="*/ 7 h 131"/>
                <a:gd name="T26" fmla="*/ 7 w 160"/>
                <a:gd name="T27" fmla="*/ 23 h 131"/>
                <a:gd name="T28" fmla="*/ 19 w 160"/>
                <a:gd name="T29" fmla="*/ 50 h 131"/>
                <a:gd name="T30" fmla="*/ 7 w 160"/>
                <a:gd name="T31" fmla="*/ 46 h 131"/>
                <a:gd name="T32" fmla="*/ 7 w 160"/>
                <a:gd name="T33" fmla="*/ 46 h 131"/>
                <a:gd name="T34" fmla="*/ 6 w 160"/>
                <a:gd name="T35" fmla="*/ 47 h 131"/>
                <a:gd name="T36" fmla="*/ 6 w 160"/>
                <a:gd name="T37" fmla="*/ 47 h 131"/>
                <a:gd name="T38" fmla="*/ 30 w 160"/>
                <a:gd name="T39" fmla="*/ 79 h 131"/>
                <a:gd name="T40" fmla="*/ 19 w 160"/>
                <a:gd name="T41" fmla="*/ 79 h 131"/>
                <a:gd name="T42" fmla="*/ 18 w 160"/>
                <a:gd name="T43" fmla="*/ 79 h 131"/>
                <a:gd name="T44" fmla="*/ 18 w 160"/>
                <a:gd name="T45" fmla="*/ 80 h 131"/>
                <a:gd name="T46" fmla="*/ 47 w 160"/>
                <a:gd name="T47" fmla="*/ 103 h 131"/>
                <a:gd name="T48" fmla="*/ 8 w 160"/>
                <a:gd name="T49" fmla="*/ 115 h 131"/>
                <a:gd name="T50" fmla="*/ 1 w 160"/>
                <a:gd name="T51" fmla="*/ 115 h 131"/>
                <a:gd name="T52" fmla="*/ 0 w 160"/>
                <a:gd name="T53" fmla="*/ 115 h 131"/>
                <a:gd name="T54" fmla="*/ 0 w 160"/>
                <a:gd name="T55" fmla="*/ 116 h 131"/>
                <a:gd name="T56" fmla="*/ 51 w 160"/>
                <a:gd name="T57" fmla="*/ 131 h 131"/>
                <a:gd name="T58" fmla="*/ 144 w 160"/>
                <a:gd name="T59" fmla="*/ 38 h 131"/>
                <a:gd name="T60" fmla="*/ 144 w 160"/>
                <a:gd name="T61" fmla="*/ 34 h 131"/>
                <a:gd name="T62" fmla="*/ 160 w 160"/>
                <a:gd name="T63" fmla="*/ 17 h 131"/>
                <a:gd name="T64" fmla="*/ 160 w 160"/>
                <a:gd name="T65" fmla="*/ 1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31">
                  <a:moveTo>
                    <a:pt x="160" y="16"/>
                  </a:moveTo>
                  <a:cubicBezTo>
                    <a:pt x="160" y="16"/>
                    <a:pt x="160" y="16"/>
                    <a:pt x="159" y="16"/>
                  </a:cubicBezTo>
                  <a:cubicBezTo>
                    <a:pt x="154" y="18"/>
                    <a:pt x="149" y="19"/>
                    <a:pt x="144" y="20"/>
                  </a:cubicBezTo>
                  <a:cubicBezTo>
                    <a:pt x="150" y="16"/>
                    <a:pt x="154" y="10"/>
                    <a:pt x="156" y="4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49" y="7"/>
                    <a:pt x="142" y="9"/>
                    <a:pt x="135" y="11"/>
                  </a:cubicBezTo>
                  <a:cubicBezTo>
                    <a:pt x="128" y="4"/>
                    <a:pt x="120" y="0"/>
                    <a:pt x="111" y="0"/>
                  </a:cubicBezTo>
                  <a:cubicBezTo>
                    <a:pt x="92" y="0"/>
                    <a:pt x="77" y="15"/>
                    <a:pt x="77" y="34"/>
                  </a:cubicBezTo>
                  <a:cubicBezTo>
                    <a:pt x="77" y="36"/>
                    <a:pt x="77" y="38"/>
                    <a:pt x="78" y="40"/>
                  </a:cubicBezTo>
                  <a:cubicBezTo>
                    <a:pt x="52" y="39"/>
                    <a:pt x="29" y="26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6"/>
                    <a:pt x="11" y="6"/>
                    <a:pt x="11" y="7"/>
                  </a:cubicBezTo>
                  <a:cubicBezTo>
                    <a:pt x="8" y="12"/>
                    <a:pt x="7" y="18"/>
                    <a:pt x="7" y="23"/>
                  </a:cubicBezTo>
                  <a:cubicBezTo>
                    <a:pt x="7" y="34"/>
                    <a:pt x="11" y="43"/>
                    <a:pt x="19" y="50"/>
                  </a:cubicBezTo>
                  <a:cubicBezTo>
                    <a:pt x="15" y="49"/>
                    <a:pt x="11" y="48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6"/>
                    <a:pt x="6" y="46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62"/>
                    <a:pt x="16" y="75"/>
                    <a:pt x="30" y="79"/>
                  </a:cubicBezTo>
                  <a:cubicBezTo>
                    <a:pt x="26" y="79"/>
                    <a:pt x="22" y="79"/>
                    <a:pt x="19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8" y="79"/>
                    <a:pt x="18" y="79"/>
                    <a:pt x="18" y="80"/>
                  </a:cubicBezTo>
                  <a:cubicBezTo>
                    <a:pt x="22" y="93"/>
                    <a:pt x="33" y="102"/>
                    <a:pt x="47" y="103"/>
                  </a:cubicBezTo>
                  <a:cubicBezTo>
                    <a:pt x="36" y="111"/>
                    <a:pt x="22" y="115"/>
                    <a:pt x="8" y="115"/>
                  </a:cubicBezTo>
                  <a:cubicBezTo>
                    <a:pt x="6" y="115"/>
                    <a:pt x="3" y="115"/>
                    <a:pt x="1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5" y="126"/>
                    <a:pt x="33" y="131"/>
                    <a:pt x="51" y="131"/>
                  </a:cubicBezTo>
                  <a:cubicBezTo>
                    <a:pt x="109" y="131"/>
                    <a:pt x="144" y="83"/>
                    <a:pt x="144" y="38"/>
                  </a:cubicBezTo>
                  <a:cubicBezTo>
                    <a:pt x="144" y="36"/>
                    <a:pt x="144" y="35"/>
                    <a:pt x="144" y="34"/>
                  </a:cubicBezTo>
                  <a:cubicBezTo>
                    <a:pt x="150" y="29"/>
                    <a:pt x="156" y="23"/>
                    <a:pt x="160" y="17"/>
                  </a:cubicBezTo>
                  <a:cubicBezTo>
                    <a:pt x="160" y="17"/>
                    <a:pt x="160" y="16"/>
                    <a:pt x="160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200" dirty="0"/>
            </a:p>
          </p:txBody>
        </p:sp>
      </p:grpSp>
      <p:sp>
        <p:nvSpPr>
          <p:cNvPr id="24" name="Oval 8"/>
          <p:cNvSpPr/>
          <p:nvPr/>
        </p:nvSpPr>
        <p:spPr>
          <a:xfrm>
            <a:off x="7046847" y="3193738"/>
            <a:ext cx="1292328" cy="1278897"/>
          </a:xfrm>
          <a:prstGeom prst="ellipse">
            <a:avLst/>
          </a:prstGeom>
          <a:blipFill dpi="0" rotWithShape="1">
            <a:blip r:embed="rId4" cstate="screen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sz="1200" dirty="0"/>
          </a:p>
        </p:txBody>
      </p:sp>
      <p:sp>
        <p:nvSpPr>
          <p:cNvPr id="26" name="标题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通用服务加固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35660" y="1196975"/>
            <a:ext cx="4006215" cy="251460"/>
          </a:xfrm>
          <a:prstGeom prst="rect">
            <a:avLst/>
          </a:prstGeom>
          <a:noFill/>
        </p:spPr>
        <p:txBody>
          <a:bodyPr wrap="square" lIns="68571" tIns="34285" rIns="68571" bIns="34285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</a:rPr>
              <a:t>运营位、秒杀、师徒、助力的平均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RT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</a:rPr>
              <a:t>下降在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40%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业务API性能优化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85" y="1616075"/>
            <a:ext cx="9144000" cy="3047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76680"/>
            <a:ext cx="9144000" cy="3183890"/>
          </a:xfrm>
          <a:prstGeom prst="rect">
            <a:avLst/>
          </a:prstGeom>
        </p:spPr>
      </p:pic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1096917" y="1339803"/>
            <a:ext cx="3021498" cy="3020404"/>
            <a:chOff x="1063124" y="1429779"/>
            <a:chExt cx="4513613" cy="4513613"/>
          </a:xfrm>
        </p:grpSpPr>
        <p:sp>
          <p:nvSpPr>
            <p:cNvPr id="25" name="Freeform 8"/>
            <p:cNvSpPr/>
            <p:nvPr/>
          </p:nvSpPr>
          <p:spPr>
            <a:xfrm>
              <a:off x="2067860" y="2434515"/>
              <a:ext cx="2504140" cy="2504140"/>
            </a:xfrm>
            <a:custGeom>
              <a:avLst/>
              <a:gdLst>
                <a:gd name="connsiteX0" fmla="*/ 0 w 2504140"/>
                <a:gd name="connsiteY0" fmla="*/ 1252070 h 2504140"/>
                <a:gd name="connsiteX1" fmla="*/ 1252070 w 2504140"/>
                <a:gd name="connsiteY1" fmla="*/ 0 h 2504140"/>
                <a:gd name="connsiteX2" fmla="*/ 2504140 w 2504140"/>
                <a:gd name="connsiteY2" fmla="*/ 1252070 h 2504140"/>
                <a:gd name="connsiteX3" fmla="*/ 1252070 w 2504140"/>
                <a:gd name="connsiteY3" fmla="*/ 2504140 h 2504140"/>
                <a:gd name="connsiteX4" fmla="*/ 0 w 2504140"/>
                <a:gd name="connsiteY4" fmla="*/ 1252070 h 250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4140" h="2504140">
                  <a:moveTo>
                    <a:pt x="0" y="1252070"/>
                  </a:moveTo>
                  <a:cubicBezTo>
                    <a:pt x="0" y="560571"/>
                    <a:pt x="560571" y="0"/>
                    <a:pt x="1252070" y="0"/>
                  </a:cubicBezTo>
                  <a:cubicBezTo>
                    <a:pt x="1943569" y="0"/>
                    <a:pt x="2504140" y="560571"/>
                    <a:pt x="2504140" y="1252070"/>
                  </a:cubicBezTo>
                  <a:cubicBezTo>
                    <a:pt x="2504140" y="1943569"/>
                    <a:pt x="1943569" y="2504140"/>
                    <a:pt x="1252070" y="2504140"/>
                  </a:cubicBezTo>
                  <a:cubicBezTo>
                    <a:pt x="560571" y="2504140"/>
                    <a:pt x="0" y="1943569"/>
                    <a:pt x="0" y="1252070"/>
                  </a:cubicBezTo>
                  <a:close/>
                </a:path>
              </a:pathLst>
            </a:custGeom>
            <a:solidFill>
              <a:schemeClr val="accent1"/>
            </a:solidFill>
            <a:ln w="3175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437843" tIns="437843" rIns="437843" bIns="437843" numCol="1" spcCol="1270" anchor="ctr" anchorCtr="0">
              <a:noAutofit/>
            </a:bodyPr>
            <a:lstStyle/>
            <a:p>
              <a:pPr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100" dirty="0"/>
            </a:p>
          </p:txBody>
        </p:sp>
        <p:sp>
          <p:nvSpPr>
            <p:cNvPr id="26" name="Freeform 9"/>
            <p:cNvSpPr/>
            <p:nvPr/>
          </p:nvSpPr>
          <p:spPr>
            <a:xfrm>
              <a:off x="2693895" y="1429779"/>
              <a:ext cx="1252070" cy="1252070"/>
            </a:xfrm>
            <a:custGeom>
              <a:avLst/>
              <a:gdLst>
                <a:gd name="connsiteX0" fmla="*/ 0 w 1252070"/>
                <a:gd name="connsiteY0" fmla="*/ 626035 h 1252070"/>
                <a:gd name="connsiteX1" fmla="*/ 626035 w 1252070"/>
                <a:gd name="connsiteY1" fmla="*/ 0 h 1252070"/>
                <a:gd name="connsiteX2" fmla="*/ 1252070 w 1252070"/>
                <a:gd name="connsiteY2" fmla="*/ 626035 h 1252070"/>
                <a:gd name="connsiteX3" fmla="*/ 626035 w 1252070"/>
                <a:gd name="connsiteY3" fmla="*/ 1252070 h 1252070"/>
                <a:gd name="connsiteX4" fmla="*/ 0 w 1252070"/>
                <a:gd name="connsiteY4" fmla="*/ 626035 h 125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2070" h="1252070">
                  <a:moveTo>
                    <a:pt x="0" y="626035"/>
                  </a:moveTo>
                  <a:cubicBezTo>
                    <a:pt x="0" y="280285"/>
                    <a:pt x="280285" y="0"/>
                    <a:pt x="626035" y="0"/>
                  </a:cubicBezTo>
                  <a:cubicBezTo>
                    <a:pt x="971785" y="0"/>
                    <a:pt x="1252070" y="280285"/>
                    <a:pt x="1252070" y="626035"/>
                  </a:cubicBezTo>
                  <a:cubicBezTo>
                    <a:pt x="1252070" y="971785"/>
                    <a:pt x="971785" y="1252070"/>
                    <a:pt x="626035" y="1252070"/>
                  </a:cubicBezTo>
                  <a:cubicBezTo>
                    <a:pt x="280285" y="1252070"/>
                    <a:pt x="0" y="971785"/>
                    <a:pt x="0" y="626035"/>
                  </a:cubicBezTo>
                  <a:close/>
                </a:path>
              </a:pathLst>
            </a:custGeom>
            <a:solidFill>
              <a:schemeClr val="accent1"/>
            </a:solidFill>
            <a:ln w="3175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18921" tIns="218921" rIns="218921" bIns="218921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>
                  <a:solidFill>
                    <a:schemeClr val="bg1"/>
                  </a:solidFill>
                </a:rPr>
                <a:t>商品库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0"/>
            <p:cNvSpPr/>
            <p:nvPr/>
          </p:nvSpPr>
          <p:spPr>
            <a:xfrm>
              <a:off x="4324667" y="3060550"/>
              <a:ext cx="1252070" cy="1252070"/>
            </a:xfrm>
            <a:custGeom>
              <a:avLst/>
              <a:gdLst>
                <a:gd name="connsiteX0" fmla="*/ 0 w 1252070"/>
                <a:gd name="connsiteY0" fmla="*/ 626035 h 1252070"/>
                <a:gd name="connsiteX1" fmla="*/ 626035 w 1252070"/>
                <a:gd name="connsiteY1" fmla="*/ 0 h 1252070"/>
                <a:gd name="connsiteX2" fmla="*/ 1252070 w 1252070"/>
                <a:gd name="connsiteY2" fmla="*/ 626035 h 1252070"/>
                <a:gd name="connsiteX3" fmla="*/ 626035 w 1252070"/>
                <a:gd name="connsiteY3" fmla="*/ 1252070 h 1252070"/>
                <a:gd name="connsiteX4" fmla="*/ 0 w 1252070"/>
                <a:gd name="connsiteY4" fmla="*/ 626035 h 125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2070" h="1252070">
                  <a:moveTo>
                    <a:pt x="0" y="626035"/>
                  </a:moveTo>
                  <a:cubicBezTo>
                    <a:pt x="0" y="280285"/>
                    <a:pt x="280285" y="0"/>
                    <a:pt x="626035" y="0"/>
                  </a:cubicBezTo>
                  <a:cubicBezTo>
                    <a:pt x="971785" y="0"/>
                    <a:pt x="1252070" y="280285"/>
                    <a:pt x="1252070" y="626035"/>
                  </a:cubicBezTo>
                  <a:cubicBezTo>
                    <a:pt x="1252070" y="971785"/>
                    <a:pt x="971785" y="1252070"/>
                    <a:pt x="626035" y="1252070"/>
                  </a:cubicBezTo>
                  <a:cubicBezTo>
                    <a:pt x="280285" y="1252070"/>
                    <a:pt x="0" y="971785"/>
                    <a:pt x="0" y="626035"/>
                  </a:cubicBezTo>
                  <a:close/>
                </a:path>
              </a:pathLst>
            </a:custGeom>
            <a:solidFill>
              <a:schemeClr val="accent2"/>
            </a:solidFill>
            <a:ln w="3175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18921" tIns="218921" rIns="218921" bIns="218921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>
                  <a:solidFill>
                    <a:schemeClr val="bg1"/>
                  </a:solidFill>
                </a:rPr>
                <a:t>新推送系统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1"/>
            <p:cNvSpPr/>
            <p:nvPr/>
          </p:nvSpPr>
          <p:spPr>
            <a:xfrm>
              <a:off x="2693895" y="4691322"/>
              <a:ext cx="1252070" cy="1252070"/>
            </a:xfrm>
            <a:custGeom>
              <a:avLst/>
              <a:gdLst>
                <a:gd name="connsiteX0" fmla="*/ 0 w 1252070"/>
                <a:gd name="connsiteY0" fmla="*/ 626035 h 1252070"/>
                <a:gd name="connsiteX1" fmla="*/ 626035 w 1252070"/>
                <a:gd name="connsiteY1" fmla="*/ 0 h 1252070"/>
                <a:gd name="connsiteX2" fmla="*/ 1252070 w 1252070"/>
                <a:gd name="connsiteY2" fmla="*/ 626035 h 1252070"/>
                <a:gd name="connsiteX3" fmla="*/ 626035 w 1252070"/>
                <a:gd name="connsiteY3" fmla="*/ 1252070 h 1252070"/>
                <a:gd name="connsiteX4" fmla="*/ 0 w 1252070"/>
                <a:gd name="connsiteY4" fmla="*/ 626035 h 125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2070" h="1252070">
                  <a:moveTo>
                    <a:pt x="0" y="626035"/>
                  </a:moveTo>
                  <a:cubicBezTo>
                    <a:pt x="0" y="280285"/>
                    <a:pt x="280285" y="0"/>
                    <a:pt x="626035" y="0"/>
                  </a:cubicBezTo>
                  <a:cubicBezTo>
                    <a:pt x="971785" y="0"/>
                    <a:pt x="1252070" y="280285"/>
                    <a:pt x="1252070" y="626035"/>
                  </a:cubicBezTo>
                  <a:cubicBezTo>
                    <a:pt x="1252070" y="971785"/>
                    <a:pt x="971785" y="1252070"/>
                    <a:pt x="626035" y="1252070"/>
                  </a:cubicBezTo>
                  <a:cubicBezTo>
                    <a:pt x="280285" y="1252070"/>
                    <a:pt x="0" y="971785"/>
                    <a:pt x="0" y="626035"/>
                  </a:cubicBezTo>
                  <a:close/>
                </a:path>
              </a:pathLst>
            </a:custGeom>
            <a:solidFill>
              <a:schemeClr val="accent3"/>
            </a:solidFill>
            <a:ln w="3175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18921" tIns="218921" rIns="218921" bIns="218921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>
                  <a:solidFill>
                    <a:schemeClr val="bg1"/>
                  </a:solidFill>
                </a:rPr>
                <a:t>连接池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2"/>
            <p:cNvSpPr/>
            <p:nvPr/>
          </p:nvSpPr>
          <p:spPr>
            <a:xfrm>
              <a:off x="1063124" y="3060550"/>
              <a:ext cx="1252070" cy="1252070"/>
            </a:xfrm>
            <a:custGeom>
              <a:avLst/>
              <a:gdLst>
                <a:gd name="connsiteX0" fmla="*/ 0 w 1252070"/>
                <a:gd name="connsiteY0" fmla="*/ 626035 h 1252070"/>
                <a:gd name="connsiteX1" fmla="*/ 626035 w 1252070"/>
                <a:gd name="connsiteY1" fmla="*/ 0 h 1252070"/>
                <a:gd name="connsiteX2" fmla="*/ 1252070 w 1252070"/>
                <a:gd name="connsiteY2" fmla="*/ 626035 h 1252070"/>
                <a:gd name="connsiteX3" fmla="*/ 626035 w 1252070"/>
                <a:gd name="connsiteY3" fmla="*/ 1252070 h 1252070"/>
                <a:gd name="connsiteX4" fmla="*/ 0 w 1252070"/>
                <a:gd name="connsiteY4" fmla="*/ 626035 h 125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2070" h="1252070">
                  <a:moveTo>
                    <a:pt x="0" y="626035"/>
                  </a:moveTo>
                  <a:cubicBezTo>
                    <a:pt x="0" y="280285"/>
                    <a:pt x="280285" y="0"/>
                    <a:pt x="626035" y="0"/>
                  </a:cubicBezTo>
                  <a:cubicBezTo>
                    <a:pt x="971785" y="0"/>
                    <a:pt x="1252070" y="280285"/>
                    <a:pt x="1252070" y="626035"/>
                  </a:cubicBezTo>
                  <a:cubicBezTo>
                    <a:pt x="1252070" y="971785"/>
                    <a:pt x="971785" y="1252070"/>
                    <a:pt x="626035" y="1252070"/>
                  </a:cubicBezTo>
                  <a:cubicBezTo>
                    <a:pt x="280285" y="1252070"/>
                    <a:pt x="0" y="971785"/>
                    <a:pt x="0" y="626035"/>
                  </a:cubicBezTo>
                  <a:close/>
                </a:path>
              </a:pathLst>
            </a:custGeom>
            <a:solidFill>
              <a:schemeClr val="accent4"/>
            </a:solidFill>
            <a:ln w="3175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18921" tIns="218921" rIns="218921" bIns="218921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>
                  <a:solidFill>
                    <a:schemeClr val="bg1"/>
                  </a:solidFill>
                </a:rPr>
                <a:t>内网网关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78"/>
            <p:cNvSpPr txBox="1"/>
            <p:nvPr/>
          </p:nvSpPr>
          <p:spPr>
            <a:xfrm>
              <a:off x="2335762" y="3040254"/>
              <a:ext cx="1968335" cy="29701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7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1" name="TextBox 54"/>
          <p:cNvSpPr txBox="1"/>
          <p:nvPr/>
        </p:nvSpPr>
        <p:spPr>
          <a:xfrm>
            <a:off x="4682977" y="1687343"/>
            <a:ext cx="415277" cy="530026"/>
          </a:xfrm>
          <a:prstGeom prst="rect">
            <a:avLst/>
          </a:prstGeom>
          <a:noFill/>
        </p:spPr>
        <p:txBody>
          <a:bodyPr wrap="square" lIns="37221" tIns="18610" rIns="37221" bIns="18610" rtlCol="0">
            <a:spAutoFit/>
          </a:bodyPr>
          <a:lstStyle/>
          <a:p>
            <a:r>
              <a:rPr lang="id-ID" sz="3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1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endParaRPr lang="id-ID" sz="3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2" name="Rectangle 19"/>
          <p:cNvSpPr/>
          <p:nvPr/>
        </p:nvSpPr>
        <p:spPr>
          <a:xfrm>
            <a:off x="5043841" y="1749148"/>
            <a:ext cx="2944215" cy="452120"/>
          </a:xfrm>
          <a:prstGeom prst="rect">
            <a:avLst/>
          </a:prstGeom>
        </p:spPr>
        <p:txBody>
          <a:bodyPr wrap="square" lIns="37221" tIns="18610" rIns="37221" bIns="1861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商品库改造以及分库分表和集群拆分、聚合服务应用到API层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56"/>
          <p:cNvSpPr txBox="1"/>
          <p:nvPr/>
        </p:nvSpPr>
        <p:spPr>
          <a:xfrm>
            <a:off x="4682977" y="2300020"/>
            <a:ext cx="415277" cy="533755"/>
          </a:xfrm>
          <a:prstGeom prst="rect">
            <a:avLst/>
          </a:prstGeom>
          <a:noFill/>
        </p:spPr>
        <p:txBody>
          <a:bodyPr wrap="square" lIns="37221" tIns="18610" rIns="37221" bIns="18610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2.</a:t>
            </a:r>
            <a:endParaRPr lang="id-ID" sz="3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4" name="Rectangle 19"/>
          <p:cNvSpPr/>
          <p:nvPr/>
        </p:nvSpPr>
        <p:spPr>
          <a:xfrm>
            <a:off x="5043841" y="2361825"/>
            <a:ext cx="2944215" cy="244475"/>
          </a:xfrm>
          <a:prstGeom prst="rect">
            <a:avLst/>
          </a:prstGeom>
        </p:spPr>
        <p:txBody>
          <a:bodyPr wrap="square" lIns="37221" tIns="18610" rIns="37221" bIns="1861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内网网关上线，并投入使用，逐步替换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SLB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58"/>
          <p:cNvSpPr txBox="1"/>
          <p:nvPr/>
        </p:nvSpPr>
        <p:spPr>
          <a:xfrm>
            <a:off x="4682977" y="2923065"/>
            <a:ext cx="415277" cy="533755"/>
          </a:xfrm>
          <a:prstGeom prst="rect">
            <a:avLst/>
          </a:prstGeom>
          <a:noFill/>
        </p:spPr>
        <p:txBody>
          <a:bodyPr wrap="square" lIns="37221" tIns="18610" rIns="37221" bIns="18610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3.</a:t>
            </a:r>
            <a:endParaRPr lang="id-ID" sz="3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6" name="Rectangle 19"/>
          <p:cNvSpPr/>
          <p:nvPr/>
        </p:nvSpPr>
        <p:spPr>
          <a:xfrm>
            <a:off x="5043841" y="2984870"/>
            <a:ext cx="2944215" cy="244475"/>
          </a:xfrm>
          <a:prstGeom prst="rect">
            <a:avLst/>
          </a:prstGeom>
        </p:spPr>
        <p:txBody>
          <a:bodyPr wrap="square" lIns="37221" tIns="18610" rIns="37221" bIns="1861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新推送系统上线，到达率显著提高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4793526" y="2303986"/>
            <a:ext cx="3194528" cy="0"/>
          </a:xfrm>
          <a:prstGeom prst="line">
            <a:avLst/>
          </a:prstGeom>
          <a:ln>
            <a:solidFill>
              <a:srgbClr val="659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793526" y="2878812"/>
            <a:ext cx="3194528" cy="0"/>
          </a:xfrm>
          <a:prstGeom prst="line">
            <a:avLst/>
          </a:prstGeom>
          <a:ln>
            <a:solidFill>
              <a:srgbClr val="659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58"/>
          <p:cNvSpPr txBox="1"/>
          <p:nvPr/>
        </p:nvSpPr>
        <p:spPr>
          <a:xfrm>
            <a:off x="4682977" y="3554262"/>
            <a:ext cx="415277" cy="533755"/>
          </a:xfrm>
          <a:prstGeom prst="rect">
            <a:avLst/>
          </a:prstGeom>
          <a:noFill/>
        </p:spPr>
        <p:txBody>
          <a:bodyPr wrap="square" lIns="37221" tIns="18610" rIns="37221" bIns="18610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4.</a:t>
            </a:r>
            <a:endParaRPr lang="id-ID" sz="3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0" name="Rectangle 19"/>
          <p:cNvSpPr/>
          <p:nvPr/>
        </p:nvSpPr>
        <p:spPr>
          <a:xfrm>
            <a:off x="5043841" y="3632791"/>
            <a:ext cx="2944215" cy="244475"/>
          </a:xfrm>
          <a:prstGeom prst="rect">
            <a:avLst/>
          </a:prstGeom>
        </p:spPr>
        <p:txBody>
          <a:bodyPr wrap="square" lIns="37221" tIns="18610" rIns="37221" bIns="1861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数据库连接池上线，业务系统全面接入，节约成本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793526" y="3510009"/>
            <a:ext cx="3194528" cy="0"/>
          </a:xfrm>
          <a:prstGeom prst="line">
            <a:avLst/>
          </a:prstGeom>
          <a:ln>
            <a:solidFill>
              <a:srgbClr val="659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完成基础服务迭代和上线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38375" y="2572385"/>
            <a:ext cx="739140" cy="556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933450">
              <a:lnSpc>
                <a:spcPct val="90000"/>
              </a:lnSpc>
              <a:spcAft>
                <a:spcPct val="35000"/>
              </a:spcAft>
            </a:pPr>
            <a:r>
              <a:rPr lang="zh-CN" altLang="en-US" sz="1400" dirty="0">
                <a:solidFill>
                  <a:schemeClr val="bg1"/>
                </a:solidFill>
              </a:rPr>
              <a:t>业务</a:t>
            </a:r>
            <a:endParaRPr lang="zh-CN" altLang="en-US" sz="1400" dirty="0">
              <a:solidFill>
                <a:schemeClr val="bg1"/>
              </a:solidFill>
            </a:endParaRPr>
          </a:p>
          <a:p>
            <a:pPr algn="ctr" defTabSz="933450">
              <a:lnSpc>
                <a:spcPct val="90000"/>
              </a:lnSpc>
              <a:spcAft>
                <a:spcPct val="35000"/>
              </a:spcAft>
            </a:pPr>
            <a:r>
              <a:rPr lang="zh-CN" altLang="en-US" sz="1400" dirty="0">
                <a:solidFill>
                  <a:schemeClr val="bg1"/>
                </a:solidFill>
              </a:rPr>
              <a:t>支持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p="http://schemas.openxmlformats.org/presentationml/2006/main">
  <p:tag name="MH" val="20151121191650"/>
  <p:tag name="MH_LIBRARY" val="GRAPHIC"/>
  <p:tag name="MH_TYPE" val="SubTitle"/>
  <p:tag name="MH_ORDER" val="4"/>
</p:tagLst>
</file>

<file path=ppt/tags/tag11.xml><?xml version="1.0" encoding="utf-8"?>
<p:tagLst xmlns:p="http://schemas.openxmlformats.org/presentationml/2006/main">
  <p:tag name="MH" val="20151121191650"/>
  <p:tag name="MH_LIBRARY" val="GRAPHIC"/>
  <p:tag name="MH_TYPE" val="SubTitle"/>
  <p:tag name="MH_ORDER" val="4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p="http://schemas.openxmlformats.org/presentationml/2006/main">
  <p:tag name="MH" val="20151121192522"/>
  <p:tag name="MH_LIBRARY" val="GRAPHIC"/>
  <p:tag name="MH_TYPE" val="Other"/>
  <p:tag name="MH_ORDER" val="1"/>
</p:tagLst>
</file>

<file path=ppt/tags/tag4.xml><?xml version="1.0" encoding="utf-8"?>
<p:tagLst xmlns:p="http://schemas.openxmlformats.org/presentationml/2006/main">
  <p:tag name="MH" val="20151121192522"/>
  <p:tag name="MH_LIBRARY" val="GRAPHIC"/>
  <p:tag name="MH_TYPE" val="Other"/>
  <p:tag name="MH_ORDER" val="2"/>
</p:tagLst>
</file>

<file path=ppt/tags/tag5.xml><?xml version="1.0" encoding="utf-8"?>
<p:tagLst xmlns:p="http://schemas.openxmlformats.org/presentationml/2006/main">
  <p:tag name="MH" val="20151121192522"/>
  <p:tag name="MH_LIBRARY" val="GRAPHIC"/>
  <p:tag name="MH_TYPE" val="Other"/>
  <p:tag name="MH_ORDER" val="4"/>
</p:tagLst>
</file>

<file path=ppt/tags/tag6.xml><?xml version="1.0" encoding="utf-8"?>
<p:tagLst xmlns:p="http://schemas.openxmlformats.org/presentationml/2006/main">
  <p:tag name="MH" val="20151121192522"/>
  <p:tag name="MH_LIBRARY" val="GRAPHIC"/>
  <p:tag name="MH_TYPE" val="Other"/>
  <p:tag name="MH_ORDER" val="5"/>
</p:tagLst>
</file>

<file path=ppt/tags/tag7.xml><?xml version="1.0" encoding="utf-8"?>
<p:tagLst xmlns:p="http://schemas.openxmlformats.org/presentationml/2006/main">
  <p:tag name="MH" val="20151121192522"/>
  <p:tag name="MH_LIBRARY" val="GRAPHIC"/>
  <p:tag name="MH_TYPE" val="Other"/>
  <p:tag name="MH_ORDER" val="7"/>
</p:tagLst>
</file>

<file path=ppt/tags/tag8.xml><?xml version="1.0" encoding="utf-8"?>
<p:tagLst xmlns:p="http://schemas.openxmlformats.org/presentationml/2006/main">
  <p:tag name="MH" val="20151121192522"/>
  <p:tag name="MH_LIBRARY" val="GRAPHIC"/>
  <p:tag name="MH_TYPE" val="Other"/>
  <p:tag name="MH_ORDER" val="8"/>
</p:tagLst>
</file>

<file path=ppt/tags/tag9.xml><?xml version="1.0" encoding="utf-8"?>
<p:tagLst xmlns:p="http://schemas.openxmlformats.org/presentationml/2006/main">
  <p:tag name="MH" val="20151121191650"/>
  <p:tag name="MH_LIBRARY" val="GRAPHIC"/>
  <p:tag name="MH_TYPE" val="SubTitle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自定义 97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2C9AB1"/>
      </a:accent1>
      <a:accent2>
        <a:srgbClr val="7FB265"/>
      </a:accent2>
      <a:accent3>
        <a:srgbClr val="2C9AB1"/>
      </a:accent3>
      <a:accent4>
        <a:srgbClr val="7FB265"/>
      </a:accent4>
      <a:accent5>
        <a:srgbClr val="2C9AB1"/>
      </a:accent5>
      <a:accent6>
        <a:srgbClr val="7FB265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1247</Words>
  <Application>WPS 表格</Application>
  <PresentationFormat>全屏显示(16:9)</PresentationFormat>
  <Paragraphs>290</Paragraphs>
  <Slides>27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8" baseType="lpstr">
      <vt:lpstr>Arial</vt:lpstr>
      <vt:lpstr>方正书宋_GBK</vt:lpstr>
      <vt:lpstr>Wingdings</vt:lpstr>
      <vt:lpstr>微软雅黑</vt:lpstr>
      <vt:lpstr>汉仪旗黑KW</vt:lpstr>
      <vt:lpstr>Open Sans</vt:lpstr>
      <vt:lpstr>苹方-简</vt:lpstr>
      <vt:lpstr>冬青黑体简体中文 W3</vt:lpstr>
      <vt:lpstr>Calibri</vt:lpstr>
      <vt:lpstr>Helvetica Neue</vt:lpstr>
      <vt:lpstr>宋体</vt:lpstr>
      <vt:lpstr>汉仪书宋二KW</vt:lpstr>
      <vt:lpstr>Impact</vt:lpstr>
      <vt:lpstr>FontAwesome</vt:lpstr>
      <vt:lpstr>微软雅黑</vt:lpstr>
      <vt:lpstr>Agency FB</vt:lpstr>
      <vt:lpstr>幼圆</vt:lpstr>
      <vt:lpstr>华文宋体</vt:lpstr>
      <vt:lpstr>宋体</vt:lpstr>
      <vt:lpstr>Arial Unicode MS</vt:lpstr>
      <vt:lpstr>第一PPT，www.1ppt.com</vt:lpstr>
      <vt:lpstr>PowerPoint 演示文稿</vt:lpstr>
      <vt:lpstr>PowerPoint 演示文稿</vt:lpstr>
      <vt:lpstr>PowerPoint 演示文稿</vt:lpstr>
      <vt:lpstr>中台架构演进</vt:lpstr>
      <vt:lpstr>完成核心业务拆分和服务化</vt:lpstr>
      <vt:lpstr>通用服务加固</vt:lpstr>
      <vt:lpstr>业务API性能优化</vt:lpstr>
      <vt:lpstr>PowerPoint 演示文稿</vt:lpstr>
      <vt:lpstr>完成基础服务迭代和上线</vt:lpstr>
      <vt:lpstr>PowerPoint 演示文稿</vt:lpstr>
      <vt:lpstr>建立完整的监控体系 ，覆盖全部业务场景</vt:lpstr>
      <vt:lpstr>完成全链路压测系统，并投入使用</vt:lpstr>
      <vt:lpstr>压测技术指标</vt:lpstr>
      <vt:lpstr>保障双11系统的稳定性，且无故障</vt:lpstr>
      <vt:lpstr>双11流量表现</vt:lpstr>
      <vt:lpstr>实现核心业务故障时连续性</vt:lpstr>
      <vt:lpstr>PowerPoint 演示文稿</vt:lpstr>
      <vt:lpstr>组织架构演进</vt:lpstr>
      <vt:lpstr>团队成长</vt:lpstr>
      <vt:lpstr>初步容器化</vt:lpstr>
      <vt:lpstr>完成公司内部系统一体化 </vt:lpstr>
      <vt:lpstr>PowerPoint 演示文稿</vt:lpstr>
      <vt:lpstr>收获</vt:lpstr>
      <vt:lpstr>不足</vt:lpstr>
      <vt:lpstr>PowerPoint 演示文稿</vt:lpstr>
      <vt:lpstr>工作方向</vt:lpstr>
      <vt:lpstr>PowerPoint 演示文稿</vt:lpstr>
    </vt:vector>
  </TitlesOfParts>
  <Company>省钱快报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工作总结汇报</dc:title>
  <dc:creator>白杨</dc:creator>
  <cp:keywords>www.sqkb.com</cp:keywords>
  <dc:description>www.sqkb.com</dc:description>
  <cp:lastModifiedBy>pzhu</cp:lastModifiedBy>
  <cp:revision>530</cp:revision>
  <dcterms:created xsi:type="dcterms:W3CDTF">2020-03-04T12:56:27Z</dcterms:created>
  <dcterms:modified xsi:type="dcterms:W3CDTF">2020-03-04T12:56:27Z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