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1" r:id="rId5"/>
    <p:sldId id="314" r:id="rId6"/>
    <p:sldId id="319" r:id="rId7"/>
    <p:sldId id="321" r:id="rId8"/>
    <p:sldId id="311" r:id="rId9"/>
    <p:sldId id="312" r:id="rId10"/>
    <p:sldId id="325" r:id="rId11"/>
    <p:sldId id="326" r:id="rId12"/>
    <p:sldId id="32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44" y="-108"/>
      </p:cViewPr>
      <p:guideLst>
        <p:guide orient="horz" pos="2056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31DF-C706-4215-8A90-93E54DC847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64F6-DFAD-4EF3-99A3-F58FB9161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"/>
            <a:ext cx="12192000" cy="68570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1"/>
          <p:cNvSpPr txBox="1"/>
          <p:nvPr/>
        </p:nvSpPr>
        <p:spPr>
          <a:xfrm>
            <a:off x="2495037" y="2225854"/>
            <a:ext cx="6621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2019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年终工作总结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43"/>
          <p:cNvSpPr txBox="1"/>
          <p:nvPr/>
        </p:nvSpPr>
        <p:spPr>
          <a:xfrm>
            <a:off x="4094838" y="4647404"/>
            <a:ext cx="2560955" cy="1323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665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部门：工程中台</a:t>
            </a:r>
            <a:endParaRPr lang="zh-CN" altLang="en-US" sz="2665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2665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花名：柒捌</a:t>
            </a:r>
            <a:endParaRPr lang="zh-CN" altLang="en-US" sz="2665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95037" y="3629693"/>
            <a:ext cx="7008000" cy="547787"/>
            <a:chOff x="742437" y="3629693"/>
            <a:chExt cx="7008000" cy="547787"/>
          </a:xfrm>
        </p:grpSpPr>
        <p:sp>
          <p:nvSpPr>
            <p:cNvPr id="10" name="TextBox 42"/>
            <p:cNvSpPr txBox="1"/>
            <p:nvPr/>
          </p:nvSpPr>
          <p:spPr>
            <a:xfrm>
              <a:off x="793237" y="3677318"/>
              <a:ext cx="695706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我们的征途，是星辰大海</a:t>
              </a:r>
              <a:endParaRPr sz="2400" b="1" spc="547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42437" y="3629693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2437" y="4177480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fad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4949" y="188913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cs typeface="+mn-ea"/>
                <a:sym typeface="+mn-lt"/>
              </a:rPr>
              <a:t>存在的问题</a:t>
            </a:r>
            <a:endParaRPr lang="zh-CN" altLang="en-US" sz="2400" b="1">
              <a:cs typeface="+mn-ea"/>
              <a:sym typeface="+mn-lt"/>
            </a:endParaRPr>
          </a:p>
        </p:txBody>
      </p:sp>
      <p:grpSp>
        <p:nvGrpSpPr>
          <p:cNvPr id="6" name="d327ee6f-968c-4899-80ba-da1677722480"/>
          <p:cNvGrpSpPr>
            <a:grpSpLocks noChangeAspect="1"/>
          </p:cNvGrpSpPr>
          <p:nvPr/>
        </p:nvGrpSpPr>
        <p:grpSpPr>
          <a:xfrm>
            <a:off x="719137" y="1968112"/>
            <a:ext cx="10753725" cy="3298834"/>
            <a:chOff x="719137" y="1968112"/>
            <a:chExt cx="10753725" cy="3298834"/>
          </a:xfrm>
        </p:grpSpPr>
        <p:sp>
          <p:nvSpPr>
            <p:cNvPr id="8" name="箭头: 五边形 1"/>
            <p:cNvSpPr/>
            <p:nvPr/>
          </p:nvSpPr>
          <p:spPr bwMode="auto">
            <a:xfrm rot="5400000">
              <a:off x="426714" y="2470063"/>
              <a:ext cx="2475611" cy="1890765"/>
            </a:xfrm>
            <a:prstGeom prst="homePlate">
              <a:avLst>
                <a:gd name="adj" fmla="val 20341"/>
              </a:avLst>
            </a:prstGeom>
            <a:noFill/>
            <a:ln w="19050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箭头: 五边形 2"/>
            <p:cNvSpPr/>
            <p:nvPr/>
          </p:nvSpPr>
          <p:spPr bwMode="auto">
            <a:xfrm>
              <a:off x="720779" y="1968112"/>
              <a:ext cx="1887483" cy="546905"/>
            </a:xfrm>
            <a:prstGeom prst="homePlate">
              <a:avLst/>
            </a:prstGeom>
            <a:solidFill>
              <a:schemeClr val="accent1"/>
            </a:solidFill>
            <a:ln w="19050">
              <a:noFill/>
              <a:round/>
            </a:ln>
            <a:effectLst/>
          </p:spPr>
          <p:txBody>
            <a:bodyPr vert="horz" wrap="none" lIns="91440" tIns="45720" rIns="91440" bIns="45720" anchor="ctr" anchorCtr="1" compatLnSpc="1"/>
            <a:p>
              <a:pPr algn="ctr"/>
              <a:r>
                <a:rPr lang="zh-CN" altLang="en-US" sz="2400" b="1" spc="300" dirty="0">
                  <a:solidFill>
                    <a:schemeClr val="bg1"/>
                  </a:solidFill>
                  <a:cs typeface="+mn-ea"/>
                  <a:sym typeface="+mn-lt"/>
                </a:rPr>
                <a:t>责任感</a:t>
              </a:r>
              <a:endParaRPr lang="zh-CN" altLang="en-US" sz="2400" b="1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箭头: 五边形 38"/>
            <p:cNvSpPr/>
            <p:nvPr/>
          </p:nvSpPr>
          <p:spPr bwMode="auto">
            <a:xfrm rot="5400000">
              <a:off x="2642455" y="2470065"/>
              <a:ext cx="2475611" cy="1890765"/>
            </a:xfrm>
            <a:prstGeom prst="homePlate">
              <a:avLst>
                <a:gd name="adj" fmla="val 20341"/>
              </a:avLst>
            </a:prstGeom>
            <a:noFill/>
            <a:ln w="19050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箭头: 五边形 39"/>
            <p:cNvSpPr/>
            <p:nvPr/>
          </p:nvSpPr>
          <p:spPr bwMode="auto">
            <a:xfrm>
              <a:off x="2936557" y="1968112"/>
              <a:ext cx="2107565" cy="546735"/>
            </a:xfrm>
            <a:prstGeom prst="homePlate">
              <a:avLst/>
            </a:prstGeom>
            <a:solidFill>
              <a:schemeClr val="accent2"/>
            </a:solidFill>
            <a:ln w="19050">
              <a:noFill/>
              <a:round/>
            </a:ln>
            <a:effectLst/>
          </p:spPr>
          <p:txBody>
            <a:bodyPr vert="horz" wrap="none" lIns="91440" tIns="45720" rIns="91440" bIns="45720" anchor="ctr" anchorCtr="1" compatLnSpc="1"/>
            <a:p>
              <a:pPr lvl="0" algn="ctr"/>
              <a:r>
                <a:rPr lang="zh-CN" altLang="en-US" sz="2400" b="1" spc="300" dirty="0">
                  <a:solidFill>
                    <a:prstClr val="white"/>
                  </a:solidFill>
                  <a:cs typeface="+mn-ea"/>
                  <a:sym typeface="+mn-lt"/>
                </a:rPr>
                <a:t>沟通</a:t>
              </a:r>
              <a:r>
                <a:rPr lang="zh-CN" altLang="en-US" sz="2400" b="1" spc="300" dirty="0">
                  <a:solidFill>
                    <a:prstClr val="white"/>
                  </a:solidFill>
                  <a:cs typeface="+mn-ea"/>
                  <a:sym typeface="+mn-lt"/>
                </a:rPr>
                <a:t>交流</a:t>
              </a:r>
              <a:endParaRPr lang="zh-CN" altLang="en-US" sz="2400" b="1" spc="3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箭头: 五边形 41"/>
            <p:cNvSpPr/>
            <p:nvPr/>
          </p:nvSpPr>
          <p:spPr bwMode="auto">
            <a:xfrm rot="5400000">
              <a:off x="4858195" y="2470066"/>
              <a:ext cx="2475611" cy="1890765"/>
            </a:xfrm>
            <a:prstGeom prst="homePlate">
              <a:avLst>
                <a:gd name="adj" fmla="val 20341"/>
              </a:avLst>
            </a:prstGeom>
            <a:noFill/>
            <a:ln w="19050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箭头: 五边形 42"/>
            <p:cNvSpPr/>
            <p:nvPr/>
          </p:nvSpPr>
          <p:spPr bwMode="auto">
            <a:xfrm>
              <a:off x="5371147" y="1968112"/>
              <a:ext cx="2214880" cy="546735"/>
            </a:xfrm>
            <a:prstGeom prst="homePlate">
              <a:avLst/>
            </a:prstGeom>
            <a:solidFill>
              <a:schemeClr val="accent3"/>
            </a:solidFill>
            <a:ln w="19050">
              <a:noFill/>
              <a:round/>
            </a:ln>
            <a:effectLst/>
          </p:spPr>
          <p:txBody>
            <a:bodyPr vert="horz" wrap="none" lIns="91440" tIns="45720" rIns="91440" bIns="45720" anchor="ctr" anchorCtr="1" compatLnSpc="1"/>
            <a:p>
              <a:pPr lvl="0" algn="ctr"/>
              <a:r>
                <a:rPr lang="zh-CN" altLang="en-US" sz="2400" b="1" spc="300" dirty="0">
                  <a:solidFill>
                    <a:prstClr val="white"/>
                  </a:solidFill>
                  <a:cs typeface="+mn-ea"/>
                  <a:sym typeface="+mn-lt"/>
                </a:rPr>
                <a:t>技术成长</a:t>
              </a:r>
              <a:endParaRPr lang="zh-CN" altLang="en-US" sz="2400" b="1" spc="3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箭头: 五边形 44"/>
            <p:cNvSpPr/>
            <p:nvPr/>
          </p:nvSpPr>
          <p:spPr bwMode="auto">
            <a:xfrm rot="5400000">
              <a:off x="7073935" y="2470067"/>
              <a:ext cx="2475611" cy="1890765"/>
            </a:xfrm>
            <a:prstGeom prst="homePlate">
              <a:avLst>
                <a:gd name="adj" fmla="val 20341"/>
              </a:avLst>
            </a:prstGeom>
            <a:noFill/>
            <a:ln w="19050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箭头: 五边形 47"/>
            <p:cNvSpPr/>
            <p:nvPr/>
          </p:nvSpPr>
          <p:spPr bwMode="auto">
            <a:xfrm rot="5400000">
              <a:off x="9289674" y="2470069"/>
              <a:ext cx="2475611" cy="1890765"/>
            </a:xfrm>
            <a:prstGeom prst="homePlate">
              <a:avLst>
                <a:gd name="adj" fmla="val 20341"/>
              </a:avLst>
            </a:prstGeom>
            <a:noFill/>
            <a:ln w="19050">
              <a:noFill/>
              <a:round/>
            </a:ln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箭头: 五边形 48"/>
            <p:cNvSpPr/>
            <p:nvPr/>
          </p:nvSpPr>
          <p:spPr bwMode="auto">
            <a:xfrm>
              <a:off x="8094029" y="1968118"/>
              <a:ext cx="1887483" cy="546905"/>
            </a:xfrm>
            <a:prstGeom prst="homePlate">
              <a:avLst/>
            </a:prstGeom>
            <a:solidFill>
              <a:schemeClr val="accent5"/>
            </a:solidFill>
            <a:ln w="19050">
              <a:noFill/>
              <a:round/>
            </a:ln>
            <a:effectLst/>
          </p:spPr>
          <p:txBody>
            <a:bodyPr vert="horz" wrap="none" lIns="91440" tIns="45720" rIns="91440" bIns="45720" anchor="ctr" anchorCtr="1" compatLnSpc="1"/>
            <a:p>
              <a:pPr lvl="0" algn="ctr"/>
              <a:r>
                <a:rPr lang="zh-CN" altLang="en-US" sz="2400" b="1" spc="300" dirty="0">
                  <a:solidFill>
                    <a:prstClr val="white"/>
                  </a:solidFill>
                  <a:cs typeface="+mn-ea"/>
                  <a:sym typeface="+mn-lt"/>
                </a:rPr>
                <a:t>全局</a:t>
              </a:r>
              <a:r>
                <a:rPr lang="zh-CN" altLang="en-US" sz="2400" b="1" spc="300" dirty="0">
                  <a:solidFill>
                    <a:prstClr val="white"/>
                  </a:solidFill>
                  <a:cs typeface="+mn-ea"/>
                  <a:sym typeface="+mn-lt"/>
                </a:rPr>
                <a:t>意识</a:t>
              </a:r>
              <a:endParaRPr lang="zh-CN" altLang="en-US" sz="2400" b="1" spc="3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任意多边形: 形状 57"/>
            <p:cNvSpPr/>
            <p:nvPr/>
          </p:nvSpPr>
          <p:spPr bwMode="auto">
            <a:xfrm>
              <a:off x="1491627" y="4904624"/>
              <a:ext cx="345783" cy="362322"/>
            </a:xfrm>
            <a:custGeom>
              <a:avLst/>
              <a:gdLst>
                <a:gd name="connsiteX0" fmla="*/ 75115 w 321487"/>
                <a:gd name="connsiteY0" fmla="*/ 204009 h 336863"/>
                <a:gd name="connsiteX1" fmla="*/ 94628 w 321487"/>
                <a:gd name="connsiteY1" fmla="*/ 207993 h 336863"/>
                <a:gd name="connsiteX2" fmla="*/ 114472 w 321487"/>
                <a:gd name="connsiteY2" fmla="*/ 225257 h 336863"/>
                <a:gd name="connsiteX3" fmla="*/ 156805 w 321487"/>
                <a:gd name="connsiteY3" fmla="*/ 239866 h 336863"/>
                <a:gd name="connsiteX4" fmla="*/ 170035 w 321487"/>
                <a:gd name="connsiteY4" fmla="*/ 239866 h 336863"/>
                <a:gd name="connsiteX5" fmla="*/ 212368 w 321487"/>
                <a:gd name="connsiteY5" fmla="*/ 225257 h 336863"/>
                <a:gd name="connsiteX6" fmla="*/ 230889 w 321487"/>
                <a:gd name="connsiteY6" fmla="*/ 207993 h 336863"/>
                <a:gd name="connsiteX7" fmla="*/ 269254 w 321487"/>
                <a:gd name="connsiteY7" fmla="*/ 215961 h 336863"/>
                <a:gd name="connsiteX8" fmla="*/ 310264 w 321487"/>
                <a:gd name="connsiteY8" fmla="*/ 286346 h 336863"/>
                <a:gd name="connsiteX9" fmla="*/ 316879 w 321487"/>
                <a:gd name="connsiteY9" fmla="*/ 302282 h 336863"/>
                <a:gd name="connsiteX10" fmla="*/ 319524 w 321487"/>
                <a:gd name="connsiteY10" fmla="*/ 327514 h 336863"/>
                <a:gd name="connsiteX11" fmla="*/ 295712 w 321487"/>
                <a:gd name="connsiteY11" fmla="*/ 336810 h 336863"/>
                <a:gd name="connsiteX12" fmla="*/ 28482 w 321487"/>
                <a:gd name="connsiteY12" fmla="*/ 336810 h 336863"/>
                <a:gd name="connsiteX13" fmla="*/ 2024 w 321487"/>
                <a:gd name="connsiteY13" fmla="*/ 327514 h 336863"/>
                <a:gd name="connsiteX14" fmla="*/ 3347 w 321487"/>
                <a:gd name="connsiteY14" fmla="*/ 302282 h 336863"/>
                <a:gd name="connsiteX15" fmla="*/ 11284 w 321487"/>
                <a:gd name="connsiteY15" fmla="*/ 286346 h 336863"/>
                <a:gd name="connsiteX16" fmla="*/ 53618 w 321487"/>
                <a:gd name="connsiteY16" fmla="*/ 215961 h 336863"/>
                <a:gd name="connsiteX17" fmla="*/ 75115 w 321487"/>
                <a:gd name="connsiteY17" fmla="*/ 204009 h 336863"/>
                <a:gd name="connsiteX18" fmla="*/ 160774 w 321487"/>
                <a:gd name="connsiteY18" fmla="*/ 0 h 336863"/>
                <a:gd name="connsiteX19" fmla="*/ 245706 w 321487"/>
                <a:gd name="connsiteY19" fmla="*/ 100013 h 336863"/>
                <a:gd name="connsiteX20" fmla="*/ 160774 w 321487"/>
                <a:gd name="connsiteY20" fmla="*/ 200026 h 336863"/>
                <a:gd name="connsiteX21" fmla="*/ 75842 w 321487"/>
                <a:gd name="connsiteY21" fmla="*/ 100013 h 336863"/>
                <a:gd name="connsiteX22" fmla="*/ 160774 w 321487"/>
                <a:gd name="connsiteY22" fmla="*/ 0 h 33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487" h="336863">
                  <a:moveTo>
                    <a:pt x="75115" y="204009"/>
                  </a:moveTo>
                  <a:cubicBezTo>
                    <a:pt x="82391" y="203345"/>
                    <a:pt x="89337" y="205337"/>
                    <a:pt x="94628" y="207993"/>
                  </a:cubicBezTo>
                  <a:cubicBezTo>
                    <a:pt x="101243" y="211977"/>
                    <a:pt x="109180" y="221273"/>
                    <a:pt x="114472" y="225257"/>
                  </a:cubicBezTo>
                  <a:cubicBezTo>
                    <a:pt x="121087" y="231897"/>
                    <a:pt x="134316" y="239866"/>
                    <a:pt x="156805" y="239866"/>
                  </a:cubicBezTo>
                  <a:cubicBezTo>
                    <a:pt x="170035" y="239866"/>
                    <a:pt x="170035" y="239866"/>
                    <a:pt x="170035" y="239866"/>
                  </a:cubicBezTo>
                  <a:cubicBezTo>
                    <a:pt x="191201" y="239866"/>
                    <a:pt x="204431" y="231897"/>
                    <a:pt x="212368" y="225257"/>
                  </a:cubicBezTo>
                  <a:cubicBezTo>
                    <a:pt x="217660" y="221273"/>
                    <a:pt x="224274" y="210649"/>
                    <a:pt x="230889" y="207993"/>
                  </a:cubicBezTo>
                  <a:cubicBezTo>
                    <a:pt x="241472" y="202681"/>
                    <a:pt x="256024" y="200025"/>
                    <a:pt x="269254" y="215961"/>
                  </a:cubicBezTo>
                  <a:cubicBezTo>
                    <a:pt x="291743" y="241194"/>
                    <a:pt x="310264" y="286346"/>
                    <a:pt x="310264" y="286346"/>
                  </a:cubicBezTo>
                  <a:cubicBezTo>
                    <a:pt x="316879" y="302282"/>
                    <a:pt x="316879" y="302282"/>
                    <a:pt x="316879" y="302282"/>
                  </a:cubicBezTo>
                  <a:cubicBezTo>
                    <a:pt x="320847" y="308922"/>
                    <a:pt x="323493" y="320874"/>
                    <a:pt x="319524" y="327514"/>
                  </a:cubicBezTo>
                  <a:cubicBezTo>
                    <a:pt x="311587" y="338138"/>
                    <a:pt x="295712" y="336810"/>
                    <a:pt x="295712" y="336810"/>
                  </a:cubicBezTo>
                  <a:lnTo>
                    <a:pt x="28482" y="336810"/>
                  </a:lnTo>
                  <a:cubicBezTo>
                    <a:pt x="28482" y="336810"/>
                    <a:pt x="9962" y="338138"/>
                    <a:pt x="2024" y="327514"/>
                  </a:cubicBezTo>
                  <a:cubicBezTo>
                    <a:pt x="-1945" y="320874"/>
                    <a:pt x="701" y="308922"/>
                    <a:pt x="3347" y="302282"/>
                  </a:cubicBezTo>
                  <a:cubicBezTo>
                    <a:pt x="11284" y="286346"/>
                    <a:pt x="11284" y="286346"/>
                    <a:pt x="11284" y="286346"/>
                  </a:cubicBezTo>
                  <a:cubicBezTo>
                    <a:pt x="11284" y="286346"/>
                    <a:pt x="31128" y="241194"/>
                    <a:pt x="53618" y="215961"/>
                  </a:cubicBezTo>
                  <a:cubicBezTo>
                    <a:pt x="60233" y="207993"/>
                    <a:pt x="67839" y="204673"/>
                    <a:pt x="75115" y="204009"/>
                  </a:cubicBezTo>
                  <a:close/>
                  <a:moveTo>
                    <a:pt x="160774" y="0"/>
                  </a:moveTo>
                  <a:cubicBezTo>
                    <a:pt x="207681" y="0"/>
                    <a:pt x="245706" y="44777"/>
                    <a:pt x="245706" y="100013"/>
                  </a:cubicBezTo>
                  <a:cubicBezTo>
                    <a:pt x="245706" y="155249"/>
                    <a:pt x="207681" y="200026"/>
                    <a:pt x="160774" y="200026"/>
                  </a:cubicBezTo>
                  <a:cubicBezTo>
                    <a:pt x="113867" y="200026"/>
                    <a:pt x="75842" y="155249"/>
                    <a:pt x="75842" y="100013"/>
                  </a:cubicBezTo>
                  <a:cubicBezTo>
                    <a:pt x="75842" y="44777"/>
                    <a:pt x="113867" y="0"/>
                    <a:pt x="160774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  <a:round/>
            </a:ln>
            <a:effectLst/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任意多边形: 形状 58"/>
            <p:cNvSpPr/>
            <p:nvPr/>
          </p:nvSpPr>
          <p:spPr bwMode="auto">
            <a:xfrm>
              <a:off x="3707369" y="4904624"/>
              <a:ext cx="345783" cy="362322"/>
            </a:xfrm>
            <a:custGeom>
              <a:avLst/>
              <a:gdLst>
                <a:gd name="connsiteX0" fmla="*/ 75115 w 321487"/>
                <a:gd name="connsiteY0" fmla="*/ 204009 h 336863"/>
                <a:gd name="connsiteX1" fmla="*/ 94628 w 321487"/>
                <a:gd name="connsiteY1" fmla="*/ 207993 h 336863"/>
                <a:gd name="connsiteX2" fmla="*/ 114472 w 321487"/>
                <a:gd name="connsiteY2" fmla="*/ 225257 h 336863"/>
                <a:gd name="connsiteX3" fmla="*/ 156805 w 321487"/>
                <a:gd name="connsiteY3" fmla="*/ 239866 h 336863"/>
                <a:gd name="connsiteX4" fmla="*/ 170035 w 321487"/>
                <a:gd name="connsiteY4" fmla="*/ 239866 h 336863"/>
                <a:gd name="connsiteX5" fmla="*/ 212368 w 321487"/>
                <a:gd name="connsiteY5" fmla="*/ 225257 h 336863"/>
                <a:gd name="connsiteX6" fmla="*/ 230889 w 321487"/>
                <a:gd name="connsiteY6" fmla="*/ 207993 h 336863"/>
                <a:gd name="connsiteX7" fmla="*/ 269254 w 321487"/>
                <a:gd name="connsiteY7" fmla="*/ 215961 h 336863"/>
                <a:gd name="connsiteX8" fmla="*/ 310264 w 321487"/>
                <a:gd name="connsiteY8" fmla="*/ 286346 h 336863"/>
                <a:gd name="connsiteX9" fmla="*/ 316879 w 321487"/>
                <a:gd name="connsiteY9" fmla="*/ 302282 h 336863"/>
                <a:gd name="connsiteX10" fmla="*/ 319524 w 321487"/>
                <a:gd name="connsiteY10" fmla="*/ 327514 h 336863"/>
                <a:gd name="connsiteX11" fmla="*/ 295712 w 321487"/>
                <a:gd name="connsiteY11" fmla="*/ 336810 h 336863"/>
                <a:gd name="connsiteX12" fmla="*/ 28482 w 321487"/>
                <a:gd name="connsiteY12" fmla="*/ 336810 h 336863"/>
                <a:gd name="connsiteX13" fmla="*/ 2024 w 321487"/>
                <a:gd name="connsiteY13" fmla="*/ 327514 h 336863"/>
                <a:gd name="connsiteX14" fmla="*/ 3347 w 321487"/>
                <a:gd name="connsiteY14" fmla="*/ 302282 h 336863"/>
                <a:gd name="connsiteX15" fmla="*/ 11284 w 321487"/>
                <a:gd name="connsiteY15" fmla="*/ 286346 h 336863"/>
                <a:gd name="connsiteX16" fmla="*/ 53618 w 321487"/>
                <a:gd name="connsiteY16" fmla="*/ 215961 h 336863"/>
                <a:gd name="connsiteX17" fmla="*/ 75115 w 321487"/>
                <a:gd name="connsiteY17" fmla="*/ 204009 h 336863"/>
                <a:gd name="connsiteX18" fmla="*/ 160774 w 321487"/>
                <a:gd name="connsiteY18" fmla="*/ 0 h 336863"/>
                <a:gd name="connsiteX19" fmla="*/ 245706 w 321487"/>
                <a:gd name="connsiteY19" fmla="*/ 100013 h 336863"/>
                <a:gd name="connsiteX20" fmla="*/ 160774 w 321487"/>
                <a:gd name="connsiteY20" fmla="*/ 200026 h 336863"/>
                <a:gd name="connsiteX21" fmla="*/ 75842 w 321487"/>
                <a:gd name="connsiteY21" fmla="*/ 100013 h 336863"/>
                <a:gd name="connsiteX22" fmla="*/ 160774 w 321487"/>
                <a:gd name="connsiteY22" fmla="*/ 0 h 33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487" h="336863">
                  <a:moveTo>
                    <a:pt x="75115" y="204009"/>
                  </a:moveTo>
                  <a:cubicBezTo>
                    <a:pt x="82391" y="203345"/>
                    <a:pt x="89337" y="205337"/>
                    <a:pt x="94628" y="207993"/>
                  </a:cubicBezTo>
                  <a:cubicBezTo>
                    <a:pt x="101243" y="211977"/>
                    <a:pt x="109180" y="221273"/>
                    <a:pt x="114472" y="225257"/>
                  </a:cubicBezTo>
                  <a:cubicBezTo>
                    <a:pt x="121087" y="231897"/>
                    <a:pt x="134316" y="239866"/>
                    <a:pt x="156805" y="239866"/>
                  </a:cubicBezTo>
                  <a:cubicBezTo>
                    <a:pt x="170035" y="239866"/>
                    <a:pt x="170035" y="239866"/>
                    <a:pt x="170035" y="239866"/>
                  </a:cubicBezTo>
                  <a:cubicBezTo>
                    <a:pt x="191201" y="239866"/>
                    <a:pt x="204431" y="231897"/>
                    <a:pt x="212368" y="225257"/>
                  </a:cubicBezTo>
                  <a:cubicBezTo>
                    <a:pt x="217660" y="221273"/>
                    <a:pt x="224274" y="210649"/>
                    <a:pt x="230889" y="207993"/>
                  </a:cubicBezTo>
                  <a:cubicBezTo>
                    <a:pt x="241472" y="202681"/>
                    <a:pt x="256024" y="200025"/>
                    <a:pt x="269254" y="215961"/>
                  </a:cubicBezTo>
                  <a:cubicBezTo>
                    <a:pt x="291743" y="241194"/>
                    <a:pt x="310264" y="286346"/>
                    <a:pt x="310264" y="286346"/>
                  </a:cubicBezTo>
                  <a:cubicBezTo>
                    <a:pt x="316879" y="302282"/>
                    <a:pt x="316879" y="302282"/>
                    <a:pt x="316879" y="302282"/>
                  </a:cubicBezTo>
                  <a:cubicBezTo>
                    <a:pt x="320847" y="308922"/>
                    <a:pt x="323493" y="320874"/>
                    <a:pt x="319524" y="327514"/>
                  </a:cubicBezTo>
                  <a:cubicBezTo>
                    <a:pt x="311587" y="338138"/>
                    <a:pt x="295712" y="336810"/>
                    <a:pt x="295712" y="336810"/>
                  </a:cubicBezTo>
                  <a:lnTo>
                    <a:pt x="28482" y="336810"/>
                  </a:lnTo>
                  <a:cubicBezTo>
                    <a:pt x="28482" y="336810"/>
                    <a:pt x="9962" y="338138"/>
                    <a:pt x="2024" y="327514"/>
                  </a:cubicBezTo>
                  <a:cubicBezTo>
                    <a:pt x="-1945" y="320874"/>
                    <a:pt x="701" y="308922"/>
                    <a:pt x="3347" y="302282"/>
                  </a:cubicBezTo>
                  <a:cubicBezTo>
                    <a:pt x="11284" y="286346"/>
                    <a:pt x="11284" y="286346"/>
                    <a:pt x="11284" y="286346"/>
                  </a:cubicBezTo>
                  <a:cubicBezTo>
                    <a:pt x="11284" y="286346"/>
                    <a:pt x="31128" y="241194"/>
                    <a:pt x="53618" y="215961"/>
                  </a:cubicBezTo>
                  <a:cubicBezTo>
                    <a:pt x="60233" y="207993"/>
                    <a:pt x="67839" y="204673"/>
                    <a:pt x="75115" y="204009"/>
                  </a:cubicBezTo>
                  <a:close/>
                  <a:moveTo>
                    <a:pt x="160774" y="0"/>
                  </a:moveTo>
                  <a:cubicBezTo>
                    <a:pt x="207681" y="0"/>
                    <a:pt x="245706" y="44777"/>
                    <a:pt x="245706" y="100013"/>
                  </a:cubicBezTo>
                  <a:cubicBezTo>
                    <a:pt x="245706" y="155249"/>
                    <a:pt x="207681" y="200026"/>
                    <a:pt x="160774" y="200026"/>
                  </a:cubicBezTo>
                  <a:cubicBezTo>
                    <a:pt x="113867" y="200026"/>
                    <a:pt x="75842" y="155249"/>
                    <a:pt x="75842" y="100013"/>
                  </a:cubicBezTo>
                  <a:cubicBezTo>
                    <a:pt x="75842" y="44777"/>
                    <a:pt x="113867" y="0"/>
                    <a:pt x="160774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  <a:round/>
            </a:ln>
            <a:effectLst/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任意多边形: 形状 59"/>
            <p:cNvSpPr/>
            <p:nvPr/>
          </p:nvSpPr>
          <p:spPr bwMode="auto">
            <a:xfrm>
              <a:off x="8138848" y="4904624"/>
              <a:ext cx="345783" cy="362322"/>
            </a:xfrm>
            <a:custGeom>
              <a:avLst/>
              <a:gdLst>
                <a:gd name="connsiteX0" fmla="*/ 75115 w 321487"/>
                <a:gd name="connsiteY0" fmla="*/ 204009 h 336863"/>
                <a:gd name="connsiteX1" fmla="*/ 94628 w 321487"/>
                <a:gd name="connsiteY1" fmla="*/ 207993 h 336863"/>
                <a:gd name="connsiteX2" fmla="*/ 114472 w 321487"/>
                <a:gd name="connsiteY2" fmla="*/ 225257 h 336863"/>
                <a:gd name="connsiteX3" fmla="*/ 156805 w 321487"/>
                <a:gd name="connsiteY3" fmla="*/ 239866 h 336863"/>
                <a:gd name="connsiteX4" fmla="*/ 170035 w 321487"/>
                <a:gd name="connsiteY4" fmla="*/ 239866 h 336863"/>
                <a:gd name="connsiteX5" fmla="*/ 212368 w 321487"/>
                <a:gd name="connsiteY5" fmla="*/ 225257 h 336863"/>
                <a:gd name="connsiteX6" fmla="*/ 230889 w 321487"/>
                <a:gd name="connsiteY6" fmla="*/ 207993 h 336863"/>
                <a:gd name="connsiteX7" fmla="*/ 269254 w 321487"/>
                <a:gd name="connsiteY7" fmla="*/ 215961 h 336863"/>
                <a:gd name="connsiteX8" fmla="*/ 310264 w 321487"/>
                <a:gd name="connsiteY8" fmla="*/ 286346 h 336863"/>
                <a:gd name="connsiteX9" fmla="*/ 316879 w 321487"/>
                <a:gd name="connsiteY9" fmla="*/ 302282 h 336863"/>
                <a:gd name="connsiteX10" fmla="*/ 319524 w 321487"/>
                <a:gd name="connsiteY10" fmla="*/ 327514 h 336863"/>
                <a:gd name="connsiteX11" fmla="*/ 295712 w 321487"/>
                <a:gd name="connsiteY11" fmla="*/ 336810 h 336863"/>
                <a:gd name="connsiteX12" fmla="*/ 28482 w 321487"/>
                <a:gd name="connsiteY12" fmla="*/ 336810 h 336863"/>
                <a:gd name="connsiteX13" fmla="*/ 2024 w 321487"/>
                <a:gd name="connsiteY13" fmla="*/ 327514 h 336863"/>
                <a:gd name="connsiteX14" fmla="*/ 3347 w 321487"/>
                <a:gd name="connsiteY14" fmla="*/ 302282 h 336863"/>
                <a:gd name="connsiteX15" fmla="*/ 11284 w 321487"/>
                <a:gd name="connsiteY15" fmla="*/ 286346 h 336863"/>
                <a:gd name="connsiteX16" fmla="*/ 53618 w 321487"/>
                <a:gd name="connsiteY16" fmla="*/ 215961 h 336863"/>
                <a:gd name="connsiteX17" fmla="*/ 75115 w 321487"/>
                <a:gd name="connsiteY17" fmla="*/ 204009 h 336863"/>
                <a:gd name="connsiteX18" fmla="*/ 160774 w 321487"/>
                <a:gd name="connsiteY18" fmla="*/ 0 h 336863"/>
                <a:gd name="connsiteX19" fmla="*/ 245706 w 321487"/>
                <a:gd name="connsiteY19" fmla="*/ 100013 h 336863"/>
                <a:gd name="connsiteX20" fmla="*/ 160774 w 321487"/>
                <a:gd name="connsiteY20" fmla="*/ 200026 h 336863"/>
                <a:gd name="connsiteX21" fmla="*/ 75842 w 321487"/>
                <a:gd name="connsiteY21" fmla="*/ 100013 h 336863"/>
                <a:gd name="connsiteX22" fmla="*/ 160774 w 321487"/>
                <a:gd name="connsiteY22" fmla="*/ 0 h 33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487" h="336863">
                  <a:moveTo>
                    <a:pt x="75115" y="204009"/>
                  </a:moveTo>
                  <a:cubicBezTo>
                    <a:pt x="82391" y="203345"/>
                    <a:pt x="89337" y="205337"/>
                    <a:pt x="94628" y="207993"/>
                  </a:cubicBezTo>
                  <a:cubicBezTo>
                    <a:pt x="101243" y="211977"/>
                    <a:pt x="109180" y="221273"/>
                    <a:pt x="114472" y="225257"/>
                  </a:cubicBezTo>
                  <a:cubicBezTo>
                    <a:pt x="121087" y="231897"/>
                    <a:pt x="134316" y="239866"/>
                    <a:pt x="156805" y="239866"/>
                  </a:cubicBezTo>
                  <a:cubicBezTo>
                    <a:pt x="170035" y="239866"/>
                    <a:pt x="170035" y="239866"/>
                    <a:pt x="170035" y="239866"/>
                  </a:cubicBezTo>
                  <a:cubicBezTo>
                    <a:pt x="191201" y="239866"/>
                    <a:pt x="204431" y="231897"/>
                    <a:pt x="212368" y="225257"/>
                  </a:cubicBezTo>
                  <a:cubicBezTo>
                    <a:pt x="217660" y="221273"/>
                    <a:pt x="224274" y="210649"/>
                    <a:pt x="230889" y="207993"/>
                  </a:cubicBezTo>
                  <a:cubicBezTo>
                    <a:pt x="241472" y="202681"/>
                    <a:pt x="256024" y="200025"/>
                    <a:pt x="269254" y="215961"/>
                  </a:cubicBezTo>
                  <a:cubicBezTo>
                    <a:pt x="291743" y="241194"/>
                    <a:pt x="310264" y="286346"/>
                    <a:pt x="310264" y="286346"/>
                  </a:cubicBezTo>
                  <a:cubicBezTo>
                    <a:pt x="316879" y="302282"/>
                    <a:pt x="316879" y="302282"/>
                    <a:pt x="316879" y="302282"/>
                  </a:cubicBezTo>
                  <a:cubicBezTo>
                    <a:pt x="320847" y="308922"/>
                    <a:pt x="323493" y="320874"/>
                    <a:pt x="319524" y="327514"/>
                  </a:cubicBezTo>
                  <a:cubicBezTo>
                    <a:pt x="311587" y="338138"/>
                    <a:pt x="295712" y="336810"/>
                    <a:pt x="295712" y="336810"/>
                  </a:cubicBezTo>
                  <a:lnTo>
                    <a:pt x="28482" y="336810"/>
                  </a:lnTo>
                  <a:cubicBezTo>
                    <a:pt x="28482" y="336810"/>
                    <a:pt x="9962" y="338138"/>
                    <a:pt x="2024" y="327514"/>
                  </a:cubicBezTo>
                  <a:cubicBezTo>
                    <a:pt x="-1945" y="320874"/>
                    <a:pt x="701" y="308922"/>
                    <a:pt x="3347" y="302282"/>
                  </a:cubicBezTo>
                  <a:cubicBezTo>
                    <a:pt x="11284" y="286346"/>
                    <a:pt x="11284" y="286346"/>
                    <a:pt x="11284" y="286346"/>
                  </a:cubicBezTo>
                  <a:cubicBezTo>
                    <a:pt x="11284" y="286346"/>
                    <a:pt x="31128" y="241194"/>
                    <a:pt x="53618" y="215961"/>
                  </a:cubicBezTo>
                  <a:cubicBezTo>
                    <a:pt x="60233" y="207993"/>
                    <a:pt x="67839" y="204673"/>
                    <a:pt x="75115" y="204009"/>
                  </a:cubicBezTo>
                  <a:close/>
                  <a:moveTo>
                    <a:pt x="160774" y="0"/>
                  </a:moveTo>
                  <a:cubicBezTo>
                    <a:pt x="207681" y="0"/>
                    <a:pt x="245706" y="44777"/>
                    <a:pt x="245706" y="100013"/>
                  </a:cubicBezTo>
                  <a:cubicBezTo>
                    <a:pt x="245706" y="155249"/>
                    <a:pt x="207681" y="200026"/>
                    <a:pt x="160774" y="200026"/>
                  </a:cubicBezTo>
                  <a:cubicBezTo>
                    <a:pt x="113867" y="200026"/>
                    <a:pt x="75842" y="155249"/>
                    <a:pt x="75842" y="100013"/>
                  </a:cubicBezTo>
                  <a:cubicBezTo>
                    <a:pt x="75842" y="44777"/>
                    <a:pt x="113867" y="0"/>
                    <a:pt x="160774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  <a:round/>
            </a:ln>
            <a:effectLst/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任意多边形: 形状 60"/>
            <p:cNvSpPr/>
            <p:nvPr/>
          </p:nvSpPr>
          <p:spPr bwMode="auto">
            <a:xfrm>
              <a:off x="10354587" y="4904624"/>
              <a:ext cx="345783" cy="362322"/>
            </a:xfrm>
            <a:custGeom>
              <a:avLst/>
              <a:gdLst>
                <a:gd name="connsiteX0" fmla="*/ 75115 w 321487"/>
                <a:gd name="connsiteY0" fmla="*/ 204009 h 336863"/>
                <a:gd name="connsiteX1" fmla="*/ 94628 w 321487"/>
                <a:gd name="connsiteY1" fmla="*/ 207993 h 336863"/>
                <a:gd name="connsiteX2" fmla="*/ 114472 w 321487"/>
                <a:gd name="connsiteY2" fmla="*/ 225257 h 336863"/>
                <a:gd name="connsiteX3" fmla="*/ 156805 w 321487"/>
                <a:gd name="connsiteY3" fmla="*/ 239866 h 336863"/>
                <a:gd name="connsiteX4" fmla="*/ 170035 w 321487"/>
                <a:gd name="connsiteY4" fmla="*/ 239866 h 336863"/>
                <a:gd name="connsiteX5" fmla="*/ 212368 w 321487"/>
                <a:gd name="connsiteY5" fmla="*/ 225257 h 336863"/>
                <a:gd name="connsiteX6" fmla="*/ 230889 w 321487"/>
                <a:gd name="connsiteY6" fmla="*/ 207993 h 336863"/>
                <a:gd name="connsiteX7" fmla="*/ 269254 w 321487"/>
                <a:gd name="connsiteY7" fmla="*/ 215961 h 336863"/>
                <a:gd name="connsiteX8" fmla="*/ 310264 w 321487"/>
                <a:gd name="connsiteY8" fmla="*/ 286346 h 336863"/>
                <a:gd name="connsiteX9" fmla="*/ 316879 w 321487"/>
                <a:gd name="connsiteY9" fmla="*/ 302282 h 336863"/>
                <a:gd name="connsiteX10" fmla="*/ 319524 w 321487"/>
                <a:gd name="connsiteY10" fmla="*/ 327514 h 336863"/>
                <a:gd name="connsiteX11" fmla="*/ 295712 w 321487"/>
                <a:gd name="connsiteY11" fmla="*/ 336810 h 336863"/>
                <a:gd name="connsiteX12" fmla="*/ 28482 w 321487"/>
                <a:gd name="connsiteY12" fmla="*/ 336810 h 336863"/>
                <a:gd name="connsiteX13" fmla="*/ 2024 w 321487"/>
                <a:gd name="connsiteY13" fmla="*/ 327514 h 336863"/>
                <a:gd name="connsiteX14" fmla="*/ 3347 w 321487"/>
                <a:gd name="connsiteY14" fmla="*/ 302282 h 336863"/>
                <a:gd name="connsiteX15" fmla="*/ 11284 w 321487"/>
                <a:gd name="connsiteY15" fmla="*/ 286346 h 336863"/>
                <a:gd name="connsiteX16" fmla="*/ 53618 w 321487"/>
                <a:gd name="connsiteY16" fmla="*/ 215961 h 336863"/>
                <a:gd name="connsiteX17" fmla="*/ 75115 w 321487"/>
                <a:gd name="connsiteY17" fmla="*/ 204009 h 336863"/>
                <a:gd name="connsiteX18" fmla="*/ 160774 w 321487"/>
                <a:gd name="connsiteY18" fmla="*/ 0 h 336863"/>
                <a:gd name="connsiteX19" fmla="*/ 245706 w 321487"/>
                <a:gd name="connsiteY19" fmla="*/ 100013 h 336863"/>
                <a:gd name="connsiteX20" fmla="*/ 160774 w 321487"/>
                <a:gd name="connsiteY20" fmla="*/ 200026 h 336863"/>
                <a:gd name="connsiteX21" fmla="*/ 75842 w 321487"/>
                <a:gd name="connsiteY21" fmla="*/ 100013 h 336863"/>
                <a:gd name="connsiteX22" fmla="*/ 160774 w 321487"/>
                <a:gd name="connsiteY22" fmla="*/ 0 h 33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487" h="336863">
                  <a:moveTo>
                    <a:pt x="75115" y="204009"/>
                  </a:moveTo>
                  <a:cubicBezTo>
                    <a:pt x="82391" y="203345"/>
                    <a:pt x="89337" y="205337"/>
                    <a:pt x="94628" y="207993"/>
                  </a:cubicBezTo>
                  <a:cubicBezTo>
                    <a:pt x="101243" y="211977"/>
                    <a:pt x="109180" y="221273"/>
                    <a:pt x="114472" y="225257"/>
                  </a:cubicBezTo>
                  <a:cubicBezTo>
                    <a:pt x="121087" y="231897"/>
                    <a:pt x="134316" y="239866"/>
                    <a:pt x="156805" y="239866"/>
                  </a:cubicBezTo>
                  <a:cubicBezTo>
                    <a:pt x="170035" y="239866"/>
                    <a:pt x="170035" y="239866"/>
                    <a:pt x="170035" y="239866"/>
                  </a:cubicBezTo>
                  <a:cubicBezTo>
                    <a:pt x="191201" y="239866"/>
                    <a:pt x="204431" y="231897"/>
                    <a:pt x="212368" y="225257"/>
                  </a:cubicBezTo>
                  <a:cubicBezTo>
                    <a:pt x="217660" y="221273"/>
                    <a:pt x="224274" y="210649"/>
                    <a:pt x="230889" y="207993"/>
                  </a:cubicBezTo>
                  <a:cubicBezTo>
                    <a:pt x="241472" y="202681"/>
                    <a:pt x="256024" y="200025"/>
                    <a:pt x="269254" y="215961"/>
                  </a:cubicBezTo>
                  <a:cubicBezTo>
                    <a:pt x="291743" y="241194"/>
                    <a:pt x="310264" y="286346"/>
                    <a:pt x="310264" y="286346"/>
                  </a:cubicBezTo>
                  <a:cubicBezTo>
                    <a:pt x="316879" y="302282"/>
                    <a:pt x="316879" y="302282"/>
                    <a:pt x="316879" y="302282"/>
                  </a:cubicBezTo>
                  <a:cubicBezTo>
                    <a:pt x="320847" y="308922"/>
                    <a:pt x="323493" y="320874"/>
                    <a:pt x="319524" y="327514"/>
                  </a:cubicBezTo>
                  <a:cubicBezTo>
                    <a:pt x="311587" y="338138"/>
                    <a:pt x="295712" y="336810"/>
                    <a:pt x="295712" y="336810"/>
                  </a:cubicBezTo>
                  <a:lnTo>
                    <a:pt x="28482" y="336810"/>
                  </a:lnTo>
                  <a:cubicBezTo>
                    <a:pt x="28482" y="336810"/>
                    <a:pt x="9962" y="338138"/>
                    <a:pt x="2024" y="327514"/>
                  </a:cubicBezTo>
                  <a:cubicBezTo>
                    <a:pt x="-1945" y="320874"/>
                    <a:pt x="701" y="308922"/>
                    <a:pt x="3347" y="302282"/>
                  </a:cubicBezTo>
                  <a:cubicBezTo>
                    <a:pt x="11284" y="286346"/>
                    <a:pt x="11284" y="286346"/>
                    <a:pt x="11284" y="286346"/>
                  </a:cubicBezTo>
                  <a:cubicBezTo>
                    <a:pt x="11284" y="286346"/>
                    <a:pt x="31128" y="241194"/>
                    <a:pt x="53618" y="215961"/>
                  </a:cubicBezTo>
                  <a:cubicBezTo>
                    <a:pt x="60233" y="207993"/>
                    <a:pt x="67839" y="204673"/>
                    <a:pt x="75115" y="204009"/>
                  </a:cubicBezTo>
                  <a:close/>
                  <a:moveTo>
                    <a:pt x="160774" y="0"/>
                  </a:moveTo>
                  <a:cubicBezTo>
                    <a:pt x="207681" y="0"/>
                    <a:pt x="245706" y="44777"/>
                    <a:pt x="245706" y="100013"/>
                  </a:cubicBezTo>
                  <a:cubicBezTo>
                    <a:pt x="245706" y="155249"/>
                    <a:pt x="207681" y="200026"/>
                    <a:pt x="160774" y="200026"/>
                  </a:cubicBezTo>
                  <a:cubicBezTo>
                    <a:pt x="113867" y="200026"/>
                    <a:pt x="75842" y="155249"/>
                    <a:pt x="75842" y="100013"/>
                  </a:cubicBezTo>
                  <a:cubicBezTo>
                    <a:pt x="75842" y="44777"/>
                    <a:pt x="113867" y="0"/>
                    <a:pt x="160774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  <a:round/>
            </a:ln>
            <a:effectLst/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: 形状 61"/>
            <p:cNvSpPr/>
            <p:nvPr/>
          </p:nvSpPr>
          <p:spPr bwMode="auto">
            <a:xfrm>
              <a:off x="5923109" y="4904624"/>
              <a:ext cx="345783" cy="362322"/>
            </a:xfrm>
            <a:custGeom>
              <a:avLst/>
              <a:gdLst>
                <a:gd name="connsiteX0" fmla="*/ 75115 w 321487"/>
                <a:gd name="connsiteY0" fmla="*/ 204009 h 336863"/>
                <a:gd name="connsiteX1" fmla="*/ 94628 w 321487"/>
                <a:gd name="connsiteY1" fmla="*/ 207993 h 336863"/>
                <a:gd name="connsiteX2" fmla="*/ 114472 w 321487"/>
                <a:gd name="connsiteY2" fmla="*/ 225257 h 336863"/>
                <a:gd name="connsiteX3" fmla="*/ 156805 w 321487"/>
                <a:gd name="connsiteY3" fmla="*/ 239866 h 336863"/>
                <a:gd name="connsiteX4" fmla="*/ 170035 w 321487"/>
                <a:gd name="connsiteY4" fmla="*/ 239866 h 336863"/>
                <a:gd name="connsiteX5" fmla="*/ 212368 w 321487"/>
                <a:gd name="connsiteY5" fmla="*/ 225257 h 336863"/>
                <a:gd name="connsiteX6" fmla="*/ 230889 w 321487"/>
                <a:gd name="connsiteY6" fmla="*/ 207993 h 336863"/>
                <a:gd name="connsiteX7" fmla="*/ 269254 w 321487"/>
                <a:gd name="connsiteY7" fmla="*/ 215961 h 336863"/>
                <a:gd name="connsiteX8" fmla="*/ 310264 w 321487"/>
                <a:gd name="connsiteY8" fmla="*/ 286346 h 336863"/>
                <a:gd name="connsiteX9" fmla="*/ 316879 w 321487"/>
                <a:gd name="connsiteY9" fmla="*/ 302282 h 336863"/>
                <a:gd name="connsiteX10" fmla="*/ 319524 w 321487"/>
                <a:gd name="connsiteY10" fmla="*/ 327514 h 336863"/>
                <a:gd name="connsiteX11" fmla="*/ 295712 w 321487"/>
                <a:gd name="connsiteY11" fmla="*/ 336810 h 336863"/>
                <a:gd name="connsiteX12" fmla="*/ 28482 w 321487"/>
                <a:gd name="connsiteY12" fmla="*/ 336810 h 336863"/>
                <a:gd name="connsiteX13" fmla="*/ 2024 w 321487"/>
                <a:gd name="connsiteY13" fmla="*/ 327514 h 336863"/>
                <a:gd name="connsiteX14" fmla="*/ 3347 w 321487"/>
                <a:gd name="connsiteY14" fmla="*/ 302282 h 336863"/>
                <a:gd name="connsiteX15" fmla="*/ 11284 w 321487"/>
                <a:gd name="connsiteY15" fmla="*/ 286346 h 336863"/>
                <a:gd name="connsiteX16" fmla="*/ 53618 w 321487"/>
                <a:gd name="connsiteY16" fmla="*/ 215961 h 336863"/>
                <a:gd name="connsiteX17" fmla="*/ 75115 w 321487"/>
                <a:gd name="connsiteY17" fmla="*/ 204009 h 336863"/>
                <a:gd name="connsiteX18" fmla="*/ 160774 w 321487"/>
                <a:gd name="connsiteY18" fmla="*/ 0 h 336863"/>
                <a:gd name="connsiteX19" fmla="*/ 245706 w 321487"/>
                <a:gd name="connsiteY19" fmla="*/ 100013 h 336863"/>
                <a:gd name="connsiteX20" fmla="*/ 160774 w 321487"/>
                <a:gd name="connsiteY20" fmla="*/ 200026 h 336863"/>
                <a:gd name="connsiteX21" fmla="*/ 75842 w 321487"/>
                <a:gd name="connsiteY21" fmla="*/ 100013 h 336863"/>
                <a:gd name="connsiteX22" fmla="*/ 160774 w 321487"/>
                <a:gd name="connsiteY22" fmla="*/ 0 h 33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487" h="336863">
                  <a:moveTo>
                    <a:pt x="75115" y="204009"/>
                  </a:moveTo>
                  <a:cubicBezTo>
                    <a:pt x="82391" y="203345"/>
                    <a:pt x="89337" y="205337"/>
                    <a:pt x="94628" y="207993"/>
                  </a:cubicBezTo>
                  <a:cubicBezTo>
                    <a:pt x="101243" y="211977"/>
                    <a:pt x="109180" y="221273"/>
                    <a:pt x="114472" y="225257"/>
                  </a:cubicBezTo>
                  <a:cubicBezTo>
                    <a:pt x="121087" y="231897"/>
                    <a:pt x="134316" y="239866"/>
                    <a:pt x="156805" y="239866"/>
                  </a:cubicBezTo>
                  <a:cubicBezTo>
                    <a:pt x="170035" y="239866"/>
                    <a:pt x="170035" y="239866"/>
                    <a:pt x="170035" y="239866"/>
                  </a:cubicBezTo>
                  <a:cubicBezTo>
                    <a:pt x="191201" y="239866"/>
                    <a:pt x="204431" y="231897"/>
                    <a:pt x="212368" y="225257"/>
                  </a:cubicBezTo>
                  <a:cubicBezTo>
                    <a:pt x="217660" y="221273"/>
                    <a:pt x="224274" y="210649"/>
                    <a:pt x="230889" y="207993"/>
                  </a:cubicBezTo>
                  <a:cubicBezTo>
                    <a:pt x="241472" y="202681"/>
                    <a:pt x="256024" y="200025"/>
                    <a:pt x="269254" y="215961"/>
                  </a:cubicBezTo>
                  <a:cubicBezTo>
                    <a:pt x="291743" y="241194"/>
                    <a:pt x="310264" y="286346"/>
                    <a:pt x="310264" y="286346"/>
                  </a:cubicBezTo>
                  <a:cubicBezTo>
                    <a:pt x="316879" y="302282"/>
                    <a:pt x="316879" y="302282"/>
                    <a:pt x="316879" y="302282"/>
                  </a:cubicBezTo>
                  <a:cubicBezTo>
                    <a:pt x="320847" y="308922"/>
                    <a:pt x="323493" y="320874"/>
                    <a:pt x="319524" y="327514"/>
                  </a:cubicBezTo>
                  <a:cubicBezTo>
                    <a:pt x="311587" y="338138"/>
                    <a:pt x="295712" y="336810"/>
                    <a:pt x="295712" y="336810"/>
                  </a:cubicBezTo>
                  <a:lnTo>
                    <a:pt x="28482" y="336810"/>
                  </a:lnTo>
                  <a:cubicBezTo>
                    <a:pt x="28482" y="336810"/>
                    <a:pt x="9962" y="338138"/>
                    <a:pt x="2024" y="327514"/>
                  </a:cubicBezTo>
                  <a:cubicBezTo>
                    <a:pt x="-1945" y="320874"/>
                    <a:pt x="701" y="308922"/>
                    <a:pt x="3347" y="302282"/>
                  </a:cubicBezTo>
                  <a:cubicBezTo>
                    <a:pt x="11284" y="286346"/>
                    <a:pt x="11284" y="286346"/>
                    <a:pt x="11284" y="286346"/>
                  </a:cubicBezTo>
                  <a:cubicBezTo>
                    <a:pt x="11284" y="286346"/>
                    <a:pt x="31128" y="241194"/>
                    <a:pt x="53618" y="215961"/>
                  </a:cubicBezTo>
                  <a:cubicBezTo>
                    <a:pt x="60233" y="207993"/>
                    <a:pt x="67839" y="204673"/>
                    <a:pt x="75115" y="204009"/>
                  </a:cubicBezTo>
                  <a:close/>
                  <a:moveTo>
                    <a:pt x="160774" y="0"/>
                  </a:moveTo>
                  <a:cubicBezTo>
                    <a:pt x="207681" y="0"/>
                    <a:pt x="245706" y="44777"/>
                    <a:pt x="245706" y="100013"/>
                  </a:cubicBezTo>
                  <a:cubicBezTo>
                    <a:pt x="245706" y="155249"/>
                    <a:pt x="207681" y="200026"/>
                    <a:pt x="160774" y="200026"/>
                  </a:cubicBezTo>
                  <a:cubicBezTo>
                    <a:pt x="113867" y="200026"/>
                    <a:pt x="75842" y="155249"/>
                    <a:pt x="75842" y="100013"/>
                  </a:cubicBezTo>
                  <a:cubicBezTo>
                    <a:pt x="75842" y="44777"/>
                    <a:pt x="113867" y="0"/>
                    <a:pt x="160774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  <a:round/>
            </a:ln>
            <a:effectLst/>
          </p:spPr>
          <p:txBody>
            <a:bodyPr anchor="ctr"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0" name="PA_矩形 53"/>
          <p:cNvSpPr/>
          <p:nvPr>
            <p:custDataLst>
              <p:tags r:id="rId1"/>
            </p:custDataLst>
          </p:nvPr>
        </p:nvSpPr>
        <p:spPr>
          <a:xfrm>
            <a:off x="5321239" y="3024892"/>
            <a:ext cx="2121679" cy="156845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长期接触业务需求，整个团队在基础技术这块了解不够，对公司的技术产出较少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2" name="PA_矩形 55"/>
          <p:cNvSpPr/>
          <p:nvPr>
            <p:custDataLst>
              <p:tags r:id="rId2"/>
            </p:custDataLst>
          </p:nvPr>
        </p:nvSpPr>
        <p:spPr>
          <a:xfrm>
            <a:off x="7976928" y="3034134"/>
            <a:ext cx="2121679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各自对自己负责的业务模块很熟悉，对其他业务模块缺乏了解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69" name="PA_矩形 52"/>
          <p:cNvSpPr/>
          <p:nvPr>
            <p:custDataLst>
              <p:tags r:id="rId3"/>
            </p:custDataLst>
          </p:nvPr>
        </p:nvSpPr>
        <p:spPr>
          <a:xfrm>
            <a:off x="598011" y="3024823"/>
            <a:ext cx="2121679" cy="156845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个人责任感过强，导致产生边界意识，本能够拆分出去的事情没能拆出去处理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0" name="PA_矩形 52"/>
          <p:cNvSpPr/>
          <p:nvPr>
            <p:custDataLst>
              <p:tags r:id="rId4"/>
            </p:custDataLst>
          </p:nvPr>
        </p:nvSpPr>
        <p:spPr>
          <a:xfrm>
            <a:off x="2828131" y="3020378"/>
            <a:ext cx="2121679" cy="156845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向上、向下的交流都过少，解决问题首选的是靠自己，而非利用团队的力量。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fad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69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394" y="188913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工作内容概述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51865" y="1139825"/>
            <a:ext cx="2233930" cy="5361305"/>
            <a:chOff x="778084" y="1038958"/>
            <a:chExt cx="1850186" cy="2900945"/>
          </a:xfrm>
        </p:grpSpPr>
        <p:sp>
          <p:nvSpPr>
            <p:cNvPr id="29" name="圆角矩形 32"/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chemeClr val="accent1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任意多边形 33"/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11"/>
            <p:cNvSpPr txBox="1"/>
            <p:nvPr/>
          </p:nvSpPr>
          <p:spPr>
            <a:xfrm>
              <a:off x="1305056" y="1223123"/>
              <a:ext cx="829376" cy="41574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文本框 64"/>
            <p:cNvSpPr txBox="1"/>
            <p:nvPr/>
          </p:nvSpPr>
          <p:spPr>
            <a:xfrm>
              <a:off x="953748" y="2456273"/>
              <a:ext cx="1505183" cy="91532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用户增长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金币阅读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走步赚钱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省钱果园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694420" y="1145540"/>
            <a:ext cx="2233930" cy="5361305"/>
            <a:chOff x="6515731" y="1038958"/>
            <a:chExt cx="1850186" cy="2900945"/>
          </a:xfrm>
        </p:grpSpPr>
        <p:sp>
          <p:nvSpPr>
            <p:cNvPr id="71" name="圆角矩形 53"/>
            <p:cNvSpPr/>
            <p:nvPr/>
          </p:nvSpPr>
          <p:spPr>
            <a:xfrm>
              <a:off x="6624698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1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任意多边形 54"/>
            <p:cNvSpPr/>
            <p:nvPr/>
          </p:nvSpPr>
          <p:spPr>
            <a:xfrm>
              <a:off x="6515731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7140787" y="1647875"/>
              <a:ext cx="600075" cy="600075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文本框 60"/>
            <p:cNvSpPr txBox="1"/>
            <p:nvPr/>
          </p:nvSpPr>
          <p:spPr>
            <a:xfrm>
              <a:off x="6988992" y="1222952"/>
              <a:ext cx="876274" cy="41574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540760" y="1139825"/>
            <a:ext cx="2233930" cy="5361305"/>
            <a:chOff x="2690633" y="1038958"/>
            <a:chExt cx="1850186" cy="2900945"/>
          </a:xfrm>
        </p:grpSpPr>
        <p:sp>
          <p:nvSpPr>
            <p:cNvPr id="77" name="圆角矩形 39"/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1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任意多边形 40"/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文本框 48"/>
            <p:cNvSpPr txBox="1"/>
            <p:nvPr/>
          </p:nvSpPr>
          <p:spPr>
            <a:xfrm>
              <a:off x="3185327" y="1222952"/>
              <a:ext cx="894944" cy="41574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文本框 66"/>
            <p:cNvSpPr txBox="1"/>
            <p:nvPr/>
          </p:nvSpPr>
          <p:spPr>
            <a:xfrm>
              <a:off x="2740602" y="2456269"/>
              <a:ext cx="1750261" cy="91532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业务工程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zh-HK" sz="2000" b="1" kern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zh-HK" sz="1600" b="1" kern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运营位重构</a:t>
              </a:r>
              <a:endParaRPr kumimoji="0" lang="zh-CN" altLang="zh-HK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zh-HK" sz="1600" b="1" kern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弹窗优化</a:t>
              </a:r>
              <a:endParaRPr lang="zh-CN" altLang="zh-HK" sz="1600" b="1" kern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zh-HK" sz="1600" b="1" kern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返利服务抽象</a:t>
              </a:r>
              <a:endParaRPr kumimoji="0" lang="zh-CN" altLang="zh-HK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129655" y="1145540"/>
            <a:ext cx="2233930" cy="5361305"/>
            <a:chOff x="4603182" y="1038958"/>
            <a:chExt cx="1850186" cy="2900945"/>
          </a:xfrm>
        </p:grpSpPr>
        <p:sp>
          <p:nvSpPr>
            <p:cNvPr id="83" name="圆角矩形 46"/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1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任意多边形 47"/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文本框 54"/>
            <p:cNvSpPr txBox="1"/>
            <p:nvPr/>
          </p:nvSpPr>
          <p:spPr>
            <a:xfrm>
              <a:off x="5044295" y="1222952"/>
              <a:ext cx="978584" cy="41574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753593" y="2761389"/>
              <a:ext cx="1568819" cy="21577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HK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66"/>
          <p:cNvSpPr txBox="1"/>
          <p:nvPr/>
        </p:nvSpPr>
        <p:spPr>
          <a:xfrm>
            <a:off x="6189988" y="3769986"/>
            <a:ext cx="2113280" cy="19380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电商交易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HK" sz="2000" b="1" kern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HK" sz="1600" b="1" kern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多平台返利</a:t>
            </a:r>
            <a:endParaRPr lang="zh-CN" altLang="zh-HK" sz="1600" b="1" kern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HK" sz="1600" b="1" kern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基础返</a:t>
            </a:r>
            <a:endParaRPr lang="zh-CN" altLang="zh-HK" sz="1600" b="1" kern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HK" sz="1600" b="1" kern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秒杀</a:t>
            </a:r>
            <a:endParaRPr lang="zh-CN" altLang="zh-HK" sz="1600" b="1" kern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HK" sz="1600" b="1" kern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双11/双12</a:t>
            </a:r>
            <a:endParaRPr lang="zh-CN" altLang="zh-HK" sz="1600" b="1" kern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...</a:t>
            </a:r>
            <a:endParaRPr lang="en-US" altLang="zh-CN" sz="1600" b="1" kern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66"/>
          <p:cNvSpPr txBox="1"/>
          <p:nvPr/>
        </p:nvSpPr>
        <p:spPr>
          <a:xfrm>
            <a:off x="8755388" y="3764271"/>
            <a:ext cx="2113280" cy="141478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其他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HK" sz="2000" b="1" kern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php</a:t>
            </a:r>
            <a:r>
              <a:rPr lang="zh-CN" altLang="en-US" sz="1600" b="1" kern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基础组件扩展</a:t>
            </a:r>
            <a:endParaRPr lang="zh-CN" altLang="zh-HK" sz="1600" b="1" kern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HK" sz="1600" b="1" kern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业务通用模块重构</a:t>
            </a:r>
            <a:endParaRPr lang="zh-CN" altLang="zh-HK" sz="2000" b="1" kern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RT</a:t>
            </a:r>
            <a:r>
              <a:rPr lang="zh-CN" altLang="en-US" sz="1400" b="1" kern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优化</a:t>
            </a:r>
            <a:endParaRPr lang="zh-CN" altLang="en-US" sz="1400" b="1" kern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fad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>
            <a:endCxn id="10" idx="3"/>
          </p:cNvCxnSpPr>
          <p:nvPr/>
        </p:nvCxnSpPr>
        <p:spPr>
          <a:xfrm flipV="1">
            <a:off x="6597015" y="3171190"/>
            <a:ext cx="1233805" cy="12433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endCxn id="3" idx="5"/>
          </p:cNvCxnSpPr>
          <p:nvPr/>
        </p:nvCxnSpPr>
        <p:spPr>
          <a:xfrm flipH="1" flipV="1">
            <a:off x="4336415" y="3150870"/>
            <a:ext cx="1257935" cy="165544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16" idx="6"/>
          </p:cNvCxnSpPr>
          <p:nvPr/>
        </p:nvCxnSpPr>
        <p:spPr>
          <a:xfrm flipH="1">
            <a:off x="3735070" y="5296535"/>
            <a:ext cx="2369185" cy="6483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04255" y="5296535"/>
            <a:ext cx="2279015" cy="5594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V="1">
            <a:off x="4933407" y="4125627"/>
            <a:ext cx="23413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3321685" y="4414520"/>
            <a:ext cx="2418080" cy="9321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104255" y="4398645"/>
            <a:ext cx="2670810" cy="12344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311963" y="5221597"/>
            <a:ext cx="1423275" cy="14457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8" tIns="74848" rIns="149698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2405489" y="5678971"/>
            <a:ext cx="1187925" cy="477520"/>
          </a:xfrm>
          <a:prstGeom prst="rect">
            <a:avLst/>
          </a:prstGeom>
          <a:noFill/>
        </p:spPr>
        <p:txBody>
          <a:bodyPr wrap="square" lIns="149698" tIns="74848" rIns="149698" bIns="74848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新客</a:t>
            </a:r>
            <a:endParaRPr lang="zh-CN" altLang="en-US" sz="21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04192" y="3550891"/>
            <a:ext cx="2983616" cy="3931052"/>
            <a:chOff x="3815003" y="3087488"/>
            <a:chExt cx="2237712" cy="2948289"/>
          </a:xfrm>
          <a:solidFill>
            <a:schemeClr val="tx2"/>
          </a:solidFill>
        </p:grpSpPr>
        <p:sp>
          <p:nvSpPr>
            <p:cNvPr id="19" name="椭圆 18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815003" y="3087488"/>
              <a:ext cx="2237712" cy="2948289"/>
              <a:chOff x="3692888" y="2889538"/>
              <a:chExt cx="2473262" cy="3258636"/>
            </a:xfrm>
            <a:grpFill/>
          </p:grpSpPr>
          <p:sp>
            <p:nvSpPr>
              <p:cNvPr id="21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710544" y="5261738"/>
                <a:ext cx="437950" cy="8864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sp>
        <p:nvSpPr>
          <p:cNvPr id="23" name="Rectangle 11"/>
          <p:cNvSpPr>
            <a:spLocks noChangeArrowheads="1"/>
          </p:cNvSpPr>
          <p:nvPr/>
        </p:nvSpPr>
        <p:spPr bwMode="gray">
          <a:xfrm>
            <a:off x="5114741" y="4501376"/>
            <a:ext cx="1951611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</a:t>
            </a:r>
            <a:endParaRPr lang="zh-CN" altLang="en-US" sz="266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endParaRPr lang="zh-CN" altLang="en-US" sz="266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266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928024" y="3450352"/>
            <a:ext cx="1423275" cy="14457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8" tIns="74848" rIns="149698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椭圆 24"/>
          <p:cNvSpPr/>
          <p:nvPr/>
        </p:nvSpPr>
        <p:spPr>
          <a:xfrm>
            <a:off x="5374832" y="1407232"/>
            <a:ext cx="1423275" cy="14457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8" tIns="74848" rIns="149698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椭圆 34"/>
          <p:cNvSpPr/>
          <p:nvPr/>
        </p:nvSpPr>
        <p:spPr>
          <a:xfrm>
            <a:off x="8914110" y="3581162"/>
            <a:ext cx="1423275" cy="14457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8" tIns="74848" rIns="149698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椭圆 35"/>
          <p:cNvSpPr/>
          <p:nvPr/>
        </p:nvSpPr>
        <p:spPr>
          <a:xfrm>
            <a:off x="8456763" y="5297797"/>
            <a:ext cx="1423275" cy="14457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8" tIns="74848" rIns="149698" bIns="74848"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2036883" y="3935904"/>
            <a:ext cx="1187925" cy="477520"/>
          </a:xfrm>
          <a:prstGeom prst="rect">
            <a:avLst/>
          </a:prstGeom>
          <a:noFill/>
        </p:spPr>
        <p:txBody>
          <a:bodyPr wrap="square" lIns="149698" tIns="74848" rIns="149698" bIns="74848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活动</a:t>
            </a:r>
            <a:endParaRPr lang="zh-CN" altLang="en-US" sz="21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10141" y="1700808"/>
            <a:ext cx="1187925" cy="806450"/>
          </a:xfrm>
          <a:prstGeom prst="rect">
            <a:avLst/>
          </a:prstGeom>
          <a:noFill/>
        </p:spPr>
        <p:txBody>
          <a:bodyPr wrap="square" lIns="149698" tIns="74848" rIns="149698" bIns="74848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en-US" altLang="zh-CN" sz="21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en-US" altLang="zh-CN" sz="21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81110" y="3900805"/>
            <a:ext cx="1552575" cy="1135380"/>
          </a:xfrm>
          <a:prstGeom prst="rect">
            <a:avLst/>
          </a:prstGeom>
          <a:noFill/>
        </p:spPr>
        <p:txBody>
          <a:bodyPr wrap="square" lIns="149698" tIns="74848" rIns="149698" bIns="74848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搜索推荐</a:t>
            </a:r>
            <a:endParaRPr lang="zh-CN" altLang="en-US" sz="21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全网比价</a:t>
            </a:r>
            <a:endParaRPr lang="zh-CN" altLang="en-US" sz="21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21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394" y="188913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电商交易业务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21824" y="1916192"/>
            <a:ext cx="1423275" cy="14457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8" tIns="74848" rIns="149698" bIns="74848" rtlCol="0" anchor="ctr"/>
          <a:p>
            <a:pPr algn="ctr"/>
            <a:endParaRPr lang="zh-CN" altLang="en-US" sz="2400"/>
          </a:p>
        </p:txBody>
      </p:sp>
      <p:sp>
        <p:nvSpPr>
          <p:cNvPr id="6" name="TextBox 36"/>
          <p:cNvSpPr txBox="1"/>
          <p:nvPr/>
        </p:nvSpPr>
        <p:spPr>
          <a:xfrm>
            <a:off x="2994660" y="2386330"/>
            <a:ext cx="1639570" cy="477520"/>
          </a:xfrm>
          <a:prstGeom prst="rect">
            <a:avLst/>
          </a:prstGeom>
          <a:noFill/>
        </p:spPr>
        <p:txBody>
          <a:bodyPr wrap="square" lIns="149698" tIns="74848" rIns="149698" bIns="74848" rtlCol="0">
            <a:spAutoFit/>
          </a:bodyPr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返利实验</a:t>
            </a:r>
            <a:endParaRPr lang="zh-CN" altLang="en-US" sz="21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22704" y="1936512"/>
            <a:ext cx="1423275" cy="14457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8" tIns="74848" rIns="149698" bIns="74848" rtlCol="0" anchor="ctr"/>
          <a:p>
            <a:pPr algn="ctr"/>
            <a:endParaRPr lang="zh-CN" altLang="en-US" sz="2400"/>
          </a:p>
        </p:txBody>
      </p:sp>
      <p:sp>
        <p:nvSpPr>
          <p:cNvPr id="26" name="TextBox 36"/>
          <p:cNvSpPr txBox="1"/>
          <p:nvPr/>
        </p:nvSpPr>
        <p:spPr>
          <a:xfrm>
            <a:off x="7526020" y="2254250"/>
            <a:ext cx="1639570" cy="806450"/>
          </a:xfrm>
          <a:prstGeom prst="rect">
            <a:avLst/>
          </a:prstGeom>
          <a:noFill/>
        </p:spPr>
        <p:txBody>
          <a:bodyPr wrap="square" lIns="149698" tIns="74848" rIns="149698" bIns="74848" rtlCol="0">
            <a:spAutoFit/>
          </a:bodyPr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会员</a:t>
            </a:r>
            <a:endParaRPr lang="zh-CN" altLang="en-US" sz="21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权益</a:t>
            </a:r>
            <a:endParaRPr lang="zh-CN" altLang="en-US" sz="21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38"/>
          <p:cNvSpPr txBox="1"/>
          <p:nvPr/>
        </p:nvSpPr>
        <p:spPr>
          <a:xfrm>
            <a:off x="8428990" y="5597525"/>
            <a:ext cx="1552575" cy="806450"/>
          </a:xfrm>
          <a:prstGeom prst="rect">
            <a:avLst/>
          </a:prstGeom>
          <a:noFill/>
        </p:spPr>
        <p:txBody>
          <a:bodyPr wrap="square" lIns="149698" tIns="74848" rIns="149698" bIns="74848" rtlCol="0">
            <a:spAutoFit/>
          </a:bodyPr>
          <a:p>
            <a:pPr algn="ctr"/>
            <a:r>
              <a:rPr lang="en-US" altLang="zh-CN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Feed</a:t>
            </a:r>
            <a:endParaRPr lang="en-US" altLang="zh-CN" sz="21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实时引擎</a:t>
            </a:r>
            <a:endParaRPr lang="zh-CN" altLang="en-US" sz="2135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fad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7125312" y="3223143"/>
            <a:ext cx="3485499" cy="644384"/>
            <a:chOff x="7125311" y="3386950"/>
            <a:chExt cx="3485499" cy="644384"/>
          </a:xfrm>
          <a:solidFill>
            <a:schemeClr val="tx2"/>
          </a:solidFill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545760" y="3223143"/>
            <a:ext cx="3493936" cy="644384"/>
            <a:chOff x="1545760" y="3386950"/>
            <a:chExt cx="3493936" cy="644384"/>
          </a:xfrm>
          <a:solidFill>
            <a:schemeClr val="tx2"/>
          </a:solidFill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6774560" y="1796819"/>
            <a:ext cx="3840113" cy="860072"/>
            <a:chOff x="6772654" y="2152648"/>
            <a:chExt cx="3840113" cy="860072"/>
          </a:xfrm>
          <a:solidFill>
            <a:schemeClr val="tx2"/>
          </a:solidFill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545760" y="1796819"/>
            <a:ext cx="3853815" cy="860072"/>
            <a:chOff x="1545760" y="2152648"/>
            <a:chExt cx="3853814" cy="860072"/>
          </a:xfrm>
          <a:solidFill>
            <a:schemeClr val="tx2"/>
          </a:solidFill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baseline="30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baseline="30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6760060" y="4490235"/>
            <a:ext cx="3869841" cy="860072"/>
            <a:chOff x="6760059" y="4457519"/>
            <a:chExt cx="3869841" cy="860072"/>
          </a:xfrm>
          <a:solidFill>
            <a:schemeClr val="tx2"/>
          </a:solidFill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545760" y="4490235"/>
            <a:ext cx="3853808" cy="860072"/>
            <a:chOff x="1545760" y="4457519"/>
            <a:chExt cx="3853808" cy="860072"/>
          </a:xfrm>
          <a:solidFill>
            <a:schemeClr val="tx2"/>
          </a:solidFill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546537" y="2029656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5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546537" y="3457861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5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546537" y="4951660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5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10419301" y="2029656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5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10419301" y="3457861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5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10419301" y="4951660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5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2000251" y="1978359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新客转化率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未达预期  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90%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2000250" y="3401695"/>
            <a:ext cx="2694305" cy="38290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搜索、推荐、全网比价 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2000250" y="4882515"/>
            <a:ext cx="3039110" cy="38290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活动（秒杀、立减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..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95%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7546936" y="1978359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基础返、动态返利 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7546936" y="3401573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详情页 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7546935" y="4882215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、双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12  80%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1545590" y="2521585"/>
            <a:ext cx="3388360" cy="58737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多多立减，礼金0元购，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淘礼金，标搜引导，市场投放承接 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2000247" y="4051261"/>
            <a:ext cx="2367561" cy="16525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快报主搜逻辑对接，小程序扩展。京东、拼多多接入。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2000250" y="5498465"/>
            <a:ext cx="2367280" cy="4679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主要涉及业务秒杀、多多立减、品牌立减，礼金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元购。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7949565" y="2521585"/>
            <a:ext cx="2660015" cy="58737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全站接入基础返、动态返利，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productToC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相关接口迁移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7371715" y="3784600"/>
            <a:ext cx="3174365" cy="91948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详情页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MPD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，拼多多、京东详情页接入，抓取逻辑优化。价格趋势和比价模块接入。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7657465" y="5455285"/>
            <a:ext cx="2844165" cy="51117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、双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业务支持，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RT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755865" y="2237223"/>
            <a:ext cx="2663929" cy="2663928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65" b="1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主要</a:t>
              </a:r>
              <a:endParaRPr lang="zh-CN" altLang="en-US" sz="2665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665" b="1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endParaRPr lang="zh-CN" altLang="en-US" sz="2665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2665" b="1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OKR</a:t>
              </a:r>
              <a:endParaRPr lang="en-US" altLang="zh-CN" sz="2665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394" y="188913"/>
            <a:ext cx="26396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业务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OKR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完成情况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fad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394" y="188913"/>
            <a:ext cx="3542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技术迭代、业务架构优化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42881" y="1131255"/>
            <a:ext cx="9490779" cy="4616130"/>
            <a:chOff x="1530" y="1933"/>
            <a:chExt cx="10828" cy="5179"/>
          </a:xfrm>
        </p:grpSpPr>
        <p:sp>
          <p:nvSpPr>
            <p:cNvPr id="2" name="Freeform 5"/>
            <p:cNvSpPr/>
            <p:nvPr/>
          </p:nvSpPr>
          <p:spPr bwMode="auto">
            <a:xfrm>
              <a:off x="1530" y="3479"/>
              <a:ext cx="2330" cy="210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44" y="4059"/>
              <a:ext cx="1771" cy="9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2800" b="1" dirty="0"/>
                <a:t>技术迭代架构优化</a:t>
              </a:r>
              <a:endParaRPr lang="zh-CN" altLang="en-US" sz="2800" b="1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286" y="1933"/>
              <a:ext cx="7054" cy="711"/>
            </a:xfrm>
            <a:prstGeom prst="roundRect">
              <a:avLst>
                <a:gd name="adj" fmla="val 2063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175" y="2103"/>
              <a:ext cx="862" cy="4895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286" y="3050"/>
              <a:ext cx="7054" cy="711"/>
            </a:xfrm>
            <a:prstGeom prst="roundRect">
              <a:avLst>
                <a:gd name="adj" fmla="val 2527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286" y="4162"/>
              <a:ext cx="7054" cy="711"/>
            </a:xfrm>
            <a:prstGeom prst="roundRect">
              <a:avLst>
                <a:gd name="adj" fmla="val 2527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286" y="5285"/>
              <a:ext cx="7054" cy="711"/>
            </a:xfrm>
            <a:prstGeom prst="roundRect">
              <a:avLst>
                <a:gd name="adj" fmla="val 2682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8"/>
            <p:cNvSpPr txBox="1"/>
            <p:nvPr/>
          </p:nvSpPr>
          <p:spPr>
            <a:xfrm>
              <a:off x="5715" y="1968"/>
              <a:ext cx="6553" cy="66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秒杀、转链从</a:t>
              </a:r>
              <a:r>
                <a:rPr lang="en-US" altLang="zh-CN" sz="1600" dirty="0">
                  <a:solidFill>
                    <a:schemeClr val="bg1"/>
                  </a:solidFill>
                </a:rPr>
                <a:t>apiv2</a:t>
              </a:r>
              <a:r>
                <a:rPr lang="zh-CN" altLang="en-US" sz="1600" dirty="0">
                  <a:solidFill>
                    <a:schemeClr val="bg1"/>
                  </a:solidFill>
                </a:rPr>
                <a:t>项目拆分，独立部署维护。淘礼金抽象化方便对接。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5304" y="6400"/>
              <a:ext cx="7054" cy="711"/>
            </a:xfrm>
            <a:prstGeom prst="roundRect">
              <a:avLst>
                <a:gd name="adj" fmla="val 2682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TextBox 8"/>
          <p:cNvSpPr txBox="1"/>
          <p:nvPr/>
        </p:nvSpPr>
        <p:spPr>
          <a:xfrm>
            <a:off x="4416286" y="2294597"/>
            <a:ext cx="5743975" cy="29464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商品返利整理调整，适应基础返和动态返利逻辑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8"/>
          <p:cNvSpPr txBox="1"/>
          <p:nvPr/>
        </p:nvSpPr>
        <p:spPr>
          <a:xfrm>
            <a:off x="4421366" y="3137877"/>
            <a:ext cx="5743975" cy="58991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runkit mock</a:t>
            </a:r>
            <a:r>
              <a:rPr lang="zh-CN" altLang="en-US" sz="1600" dirty="0">
                <a:solidFill>
                  <a:schemeClr val="bg1"/>
                </a:solidFill>
              </a:rPr>
              <a:t>开发，代理本地链路，</a:t>
            </a:r>
            <a:r>
              <a:rPr lang="en-US" altLang="zh-CN" sz="1600" dirty="0">
                <a:solidFill>
                  <a:schemeClr val="bg1"/>
                </a:solidFill>
              </a:rPr>
              <a:t>rpc</a:t>
            </a:r>
            <a:r>
              <a:rPr lang="zh-CN" altLang="en-US" sz="1600" dirty="0">
                <a:solidFill>
                  <a:schemeClr val="bg1"/>
                </a:solidFill>
              </a:rPr>
              <a:t>请求替换迭代。</a:t>
            </a:r>
            <a:endParaRPr lang="zh-CN" altLang="en-US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慢</a:t>
            </a:r>
            <a:r>
              <a:rPr lang="en-US" altLang="zh-CN" sz="1600" dirty="0">
                <a:solidFill>
                  <a:schemeClr val="bg1"/>
                </a:solidFill>
              </a:rPr>
              <a:t>RT</a:t>
            </a:r>
            <a:r>
              <a:rPr lang="zh-CN" altLang="en-US" sz="1600" dirty="0">
                <a:solidFill>
                  <a:schemeClr val="bg1"/>
                </a:solidFill>
              </a:rPr>
              <a:t>优化，重复</a:t>
            </a:r>
            <a:r>
              <a:rPr lang="en-US" altLang="zh-CN" sz="1600" dirty="0">
                <a:solidFill>
                  <a:schemeClr val="bg1"/>
                </a:solidFill>
              </a:rPr>
              <a:t>io</a:t>
            </a:r>
            <a:r>
              <a:rPr lang="zh-CN" altLang="en-US" sz="1600" dirty="0">
                <a:solidFill>
                  <a:schemeClr val="bg1"/>
                </a:solidFill>
              </a:rPr>
              <a:t>整体排查优化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4411206" y="5132412"/>
            <a:ext cx="5743975" cy="58991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redis</a:t>
            </a:r>
            <a:r>
              <a:rPr lang="zh-CN" altLang="en-US" sz="1600" dirty="0">
                <a:solidFill>
                  <a:schemeClr val="bg1"/>
                </a:solidFill>
              </a:rPr>
              <a:t>整体排查，删除业务下线的永久</a:t>
            </a:r>
            <a:r>
              <a:rPr lang="en-US" altLang="zh-CN" sz="1600" dirty="0">
                <a:solidFill>
                  <a:schemeClr val="bg1"/>
                </a:solidFill>
              </a:rPr>
              <a:t>redis key</a:t>
            </a:r>
            <a:r>
              <a:rPr lang="zh-CN" altLang="en-US" sz="1600" dirty="0">
                <a:solidFill>
                  <a:schemeClr val="bg1"/>
                </a:solidFill>
              </a:rPr>
              <a:t>。整体从高峰的</a:t>
            </a:r>
            <a:r>
              <a:rPr lang="en-US" altLang="zh-CN" sz="1600" dirty="0">
                <a:solidFill>
                  <a:schemeClr val="bg1"/>
                </a:solidFill>
              </a:rPr>
              <a:t>190G =&gt; </a:t>
            </a:r>
            <a:r>
              <a:rPr lang="zh-CN" altLang="en-US" sz="1600" dirty="0">
                <a:solidFill>
                  <a:schemeClr val="bg1"/>
                </a:solidFill>
              </a:rPr>
              <a:t>不到</a:t>
            </a:r>
            <a:r>
              <a:rPr lang="en-US" altLang="zh-CN" sz="1600" dirty="0">
                <a:solidFill>
                  <a:schemeClr val="bg1"/>
                </a:solidFill>
              </a:rPr>
              <a:t>100G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2" name="TextBox 8"/>
          <p:cNvSpPr txBox="1"/>
          <p:nvPr/>
        </p:nvSpPr>
        <p:spPr>
          <a:xfrm>
            <a:off x="4406126" y="4265637"/>
            <a:ext cx="5743975" cy="29464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swoole</a:t>
            </a:r>
            <a:r>
              <a:rPr lang="zh-CN" altLang="en-US" sz="1600" dirty="0">
                <a:solidFill>
                  <a:schemeClr val="bg1"/>
                </a:solidFill>
              </a:rPr>
              <a:t>协程、</a:t>
            </a:r>
            <a:r>
              <a:rPr lang="en-US" altLang="zh-CN" sz="1600" dirty="0">
                <a:solidFill>
                  <a:schemeClr val="bg1"/>
                </a:solidFill>
              </a:rPr>
              <a:t>orm</a:t>
            </a:r>
            <a:r>
              <a:rPr lang="zh-CN" altLang="en-US" sz="1600" dirty="0">
                <a:solidFill>
                  <a:schemeClr val="bg1"/>
                </a:solidFill>
              </a:rPr>
              <a:t>迭代、</a:t>
            </a:r>
            <a:r>
              <a:rPr lang="en-US" altLang="zh-CN" sz="1600" dirty="0">
                <a:solidFill>
                  <a:schemeClr val="bg1"/>
                </a:solidFill>
              </a:rPr>
              <a:t>php</a:t>
            </a:r>
            <a:r>
              <a:rPr lang="zh-CN" altLang="en-US" sz="1600" dirty="0">
                <a:solidFill>
                  <a:schemeClr val="bg1"/>
                </a:solidFill>
              </a:rPr>
              <a:t>服务注册发现、</a:t>
            </a:r>
            <a:r>
              <a:rPr lang="en-US" altLang="zh-CN" sz="1600" dirty="0">
                <a:solidFill>
                  <a:schemeClr val="bg1"/>
                </a:solidFill>
              </a:rPr>
              <a:t>GPRC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fad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7125312" y="3223143"/>
            <a:ext cx="3485499" cy="644384"/>
            <a:chOff x="7125311" y="3386950"/>
            <a:chExt cx="3485499" cy="644384"/>
          </a:xfrm>
          <a:solidFill>
            <a:schemeClr val="tx2"/>
          </a:solidFill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545760" y="3223143"/>
            <a:ext cx="3493936" cy="644384"/>
            <a:chOff x="1545760" y="3386950"/>
            <a:chExt cx="3493936" cy="644384"/>
          </a:xfrm>
          <a:solidFill>
            <a:schemeClr val="tx2"/>
          </a:solidFill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6772655" y="1796819"/>
            <a:ext cx="3840113" cy="860072"/>
            <a:chOff x="6772654" y="2152648"/>
            <a:chExt cx="3840113" cy="860072"/>
          </a:xfrm>
          <a:solidFill>
            <a:schemeClr val="tx2"/>
          </a:solidFill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545760" y="1796819"/>
            <a:ext cx="3853815" cy="860072"/>
            <a:chOff x="1545760" y="2152648"/>
            <a:chExt cx="3853814" cy="860072"/>
          </a:xfrm>
          <a:solidFill>
            <a:schemeClr val="tx2"/>
          </a:solidFill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baseline="30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baseline="30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6760060" y="4490235"/>
            <a:ext cx="3869841" cy="860072"/>
            <a:chOff x="6760059" y="4457519"/>
            <a:chExt cx="3869841" cy="860072"/>
          </a:xfrm>
          <a:solidFill>
            <a:schemeClr val="tx2"/>
          </a:solidFill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545760" y="4490235"/>
            <a:ext cx="3853808" cy="860072"/>
            <a:chOff x="1545760" y="4457519"/>
            <a:chExt cx="3853808" cy="860072"/>
          </a:xfrm>
          <a:solidFill>
            <a:schemeClr val="tx2"/>
          </a:solidFill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546537" y="2029656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5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546537" y="3457861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5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546537" y="4951660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5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10419301" y="2029656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5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10419301" y="3457861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5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10419301" y="4951660"/>
            <a:ext cx="197227" cy="18688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335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2000251" y="1978359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路由中间件</a:t>
            </a:r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2000251" y="3401573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swoole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协程框架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2000249" y="4882215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orm+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缓存代理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7546936" y="1978359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7546936" y="3401573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rpc client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7546935" y="4882215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服务发现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2000248" y="2620901"/>
            <a:ext cx="2367561" cy="16525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利用注解抽象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Action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前置操作的处理，消除重复逻辑块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2000247" y="4051261"/>
            <a:ext cx="2367561" cy="16525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解决头条外部接口访问慢引发拖慢整体问题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2000250" y="5499100"/>
            <a:ext cx="2367280" cy="46799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测试优化框架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orm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，加入缓存代理。解决以前缓存大对象和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orm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低效问题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7949565" y="2521585"/>
            <a:ext cx="2660015" cy="58737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建立长链接，服务端主动推送实时任务数据给果园，加强游戏体验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7371715" y="3784600"/>
            <a:ext cx="3174365" cy="91948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 client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guzzle http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，以往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guzzle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比较低效，代码是基于第三方，在对接中台网关、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argus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等系统改动麻烦。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7657465" y="5455285"/>
            <a:ext cx="2844165" cy="51117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基于框架新增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轮询，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服务发现兼容，并在收获地址接口中运行。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755865" y="2237223"/>
            <a:ext cx="2663929" cy="2663928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65" b="1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基础</a:t>
              </a:r>
              <a:endParaRPr lang="zh-CN" altLang="en-US" sz="2665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665" b="1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框架</a:t>
              </a:r>
              <a:endParaRPr lang="zh-CN" altLang="en-US" sz="2665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394" y="188913"/>
            <a:ext cx="3128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php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基础框架优化补充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fad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394" y="188913"/>
            <a:ext cx="3237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cs typeface="+mn-ea"/>
                <a:sym typeface="+mn-lt"/>
              </a:rPr>
              <a:t>项目拆分、重构、优化</a:t>
            </a:r>
            <a:endParaRPr lang="zh-CN" altLang="en-US" sz="2400" b="1"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19310" y="1748931"/>
            <a:ext cx="4246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cs typeface="+mn-ea"/>
                <a:sym typeface="+mn-lt"/>
              </a:rPr>
              <a:t>商品、返利、文案渲染抽离重新设计</a:t>
            </a:r>
            <a:endParaRPr lang="zh-CN" altLang="en-US" sz="2000">
              <a:cs typeface="+mn-ea"/>
              <a:sym typeface="+mn-lt"/>
            </a:endParaRPr>
          </a:p>
          <a:p>
            <a:r>
              <a:rPr lang="en-US" altLang="zh-CN" sz="2000">
                <a:cs typeface="+mn-ea"/>
                <a:sym typeface="+mn-lt"/>
              </a:rPr>
              <a:t>php</a:t>
            </a:r>
            <a:r>
              <a:rPr lang="zh-CN" altLang="en-US" sz="2000">
                <a:cs typeface="+mn-ea"/>
                <a:sym typeface="+mn-lt"/>
              </a:rPr>
              <a:t>支付对接封装，快速对接业务</a:t>
            </a:r>
            <a:endParaRPr lang="zh-CN" altLang="en-US" sz="2000">
              <a:cs typeface="+mn-ea"/>
              <a:sym typeface="+mn-lt"/>
            </a:endParaRPr>
          </a:p>
          <a:p>
            <a:r>
              <a:rPr lang="zh-CN" altLang="en-US" sz="2000">
                <a:cs typeface="+mn-ea"/>
                <a:sym typeface="+mn-lt"/>
              </a:rPr>
              <a:t>通用</a:t>
            </a:r>
            <a:r>
              <a:rPr lang="en-US" altLang="zh-CN" sz="2000">
                <a:cs typeface="+mn-ea"/>
                <a:sym typeface="+mn-lt"/>
              </a:rPr>
              <a:t>swoole cache</a:t>
            </a:r>
            <a:r>
              <a:rPr lang="zh-CN" altLang="en-US" sz="2000">
                <a:cs typeface="+mn-ea"/>
                <a:sym typeface="+mn-lt"/>
              </a:rPr>
              <a:t>封装设计</a:t>
            </a:r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19310" y="4992382"/>
            <a:ext cx="5023414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cs typeface="+mn-ea"/>
                <a:sym typeface="+mn-lt"/>
              </a:rPr>
              <a:t>转链、秒杀项目从</a:t>
            </a:r>
            <a:r>
              <a:rPr lang="en-US" altLang="zh-CN">
                <a:cs typeface="+mn-ea"/>
                <a:sym typeface="+mn-lt"/>
              </a:rPr>
              <a:t>apiv2</a:t>
            </a:r>
            <a:r>
              <a:rPr lang="zh-CN" altLang="en-US">
                <a:cs typeface="+mn-ea"/>
                <a:sym typeface="+mn-lt"/>
              </a:rPr>
              <a:t>拆分</a:t>
            </a: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04645" y="1768475"/>
            <a:ext cx="3291840" cy="971550"/>
            <a:chOff x="1604523" y="1768111"/>
            <a:chExt cx="3291132" cy="971355"/>
          </a:xfrm>
        </p:grpSpPr>
        <p:grpSp>
          <p:nvGrpSpPr>
            <p:cNvPr id="8" name="组合 7"/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9" name="Oval 25"/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55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0" name="Group 30"/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11" name="Flowchart: Off-page Connector 22"/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Round Same Side Corner Rectangle 23"/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01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cxnSp>
              <p:nvCxnSpPr>
                <p:cNvPr id="13" name="Straight Connector 24"/>
                <p:cNvCxnSpPr/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文本框 13"/>
            <p:cNvSpPr txBox="1"/>
            <p:nvPr/>
          </p:nvSpPr>
          <p:spPr>
            <a:xfrm>
              <a:off x="2298431" y="2031584"/>
              <a:ext cx="1575731" cy="460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bg1"/>
                  </a:solidFill>
                  <a:cs typeface="+mn-ea"/>
                  <a:sym typeface="+mn-lt"/>
                </a:rPr>
                <a:t>通用组件</a:t>
              </a:r>
              <a:endParaRPr lang="zh-CN" altLang="en-US" sz="2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04523" y="3295444"/>
            <a:ext cx="3291132" cy="971356"/>
            <a:chOff x="1604523" y="3294809"/>
            <a:chExt cx="3291132" cy="971356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523" y="3294809"/>
              <a:ext cx="3291132" cy="971356"/>
              <a:chOff x="1382581" y="3232807"/>
              <a:chExt cx="3291132" cy="971356"/>
            </a:xfrm>
          </p:grpSpPr>
          <p:sp>
            <p:nvSpPr>
              <p:cNvPr id="24" name="Oval 35"/>
              <p:cNvSpPr/>
              <p:nvPr/>
            </p:nvSpPr>
            <p:spPr>
              <a:xfrm>
                <a:off x="4480990" y="3622124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55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6" name="Group 31"/>
              <p:cNvGrpSpPr/>
              <p:nvPr/>
            </p:nvGrpSpPr>
            <p:grpSpPr>
              <a:xfrm>
                <a:off x="1382581" y="3232807"/>
                <a:ext cx="3098403" cy="971356"/>
                <a:chOff x="1231549" y="1255634"/>
                <a:chExt cx="2430612" cy="762002"/>
              </a:xfrm>
            </p:grpSpPr>
            <p:sp>
              <p:nvSpPr>
                <p:cNvPr id="30" name="Flowchart: Off-page Connector 32"/>
                <p:cNvSpPr/>
                <p:nvPr/>
              </p:nvSpPr>
              <p:spPr>
                <a:xfrm rot="16200000">
                  <a:off x="1829116" y="830138"/>
                  <a:ext cx="762000" cy="1612995"/>
                </a:xfrm>
                <a:prstGeom prst="flowChartOffpageConnector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Round Same Side Corner Rectangle 33"/>
                <p:cNvSpPr/>
                <p:nvPr/>
              </p:nvSpPr>
              <p:spPr>
                <a:xfrm rot="16200000">
                  <a:off x="1080977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02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cxnSp>
              <p:nvCxnSpPr>
                <p:cNvPr id="45" name="Straight Connector 34"/>
                <p:cNvCxnSpPr/>
                <p:nvPr/>
              </p:nvCxnSpPr>
              <p:spPr>
                <a:xfrm>
                  <a:off x="2991442" y="1629194"/>
                  <a:ext cx="670719" cy="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文本框 45"/>
            <p:cNvSpPr txBox="1"/>
            <p:nvPr/>
          </p:nvSpPr>
          <p:spPr>
            <a:xfrm>
              <a:off x="2298578" y="3543729"/>
              <a:ext cx="121221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cs typeface="+mn-ea"/>
                  <a:sym typeface="+mn-lt"/>
                </a:rPr>
                <a:t>RT</a:t>
              </a:r>
              <a:r>
                <a:rPr lang="zh-CN" altLang="en-US" sz="2400" b="1">
                  <a:solidFill>
                    <a:schemeClr val="bg1"/>
                  </a:solidFill>
                  <a:cs typeface="+mn-ea"/>
                  <a:sym typeface="+mn-lt"/>
                </a:rPr>
                <a:t>优化</a:t>
              </a:r>
              <a:endParaRPr lang="zh-CN" altLang="en-US" sz="2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601967" y="4771042"/>
            <a:ext cx="3293688" cy="971356"/>
            <a:chOff x="1601967" y="4770407"/>
            <a:chExt cx="3293688" cy="971356"/>
          </a:xfrm>
        </p:grpSpPr>
        <p:grpSp>
          <p:nvGrpSpPr>
            <p:cNvPr id="48" name="组合 47"/>
            <p:cNvGrpSpPr/>
            <p:nvPr/>
          </p:nvGrpSpPr>
          <p:grpSpPr>
            <a:xfrm>
              <a:off x="1601967" y="4770407"/>
              <a:ext cx="3293688" cy="971356"/>
              <a:chOff x="1380025" y="4512962"/>
              <a:chExt cx="3293688" cy="971356"/>
            </a:xfrm>
          </p:grpSpPr>
          <p:sp>
            <p:nvSpPr>
              <p:cNvPr id="49" name="Oval 51"/>
              <p:cNvSpPr/>
              <p:nvPr/>
            </p:nvSpPr>
            <p:spPr>
              <a:xfrm>
                <a:off x="4480990" y="4902279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55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50" name="Group 40"/>
              <p:cNvGrpSpPr/>
              <p:nvPr/>
            </p:nvGrpSpPr>
            <p:grpSpPr>
              <a:xfrm>
                <a:off x="1380025" y="4512962"/>
                <a:ext cx="3117007" cy="971356"/>
                <a:chOff x="1229546" y="1255634"/>
                <a:chExt cx="2445207" cy="762002"/>
              </a:xfrm>
            </p:grpSpPr>
            <p:sp>
              <p:nvSpPr>
                <p:cNvPr id="51" name="Flowchart: Off-page Connector 47"/>
                <p:cNvSpPr/>
                <p:nvPr/>
              </p:nvSpPr>
              <p:spPr>
                <a:xfrm rot="16200000">
                  <a:off x="1829116" y="830138"/>
                  <a:ext cx="762000" cy="1612995"/>
                </a:xfrm>
                <a:prstGeom prst="flowChartOffpageConnector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Round Same Side Corner Rectangle 49"/>
                <p:cNvSpPr/>
                <p:nvPr/>
              </p:nvSpPr>
              <p:spPr>
                <a:xfrm rot="16200000">
                  <a:off x="1078974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03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cxnSp>
              <p:nvCxnSpPr>
                <p:cNvPr id="53" name="Straight Connector 50"/>
                <p:cNvCxnSpPr/>
                <p:nvPr/>
              </p:nvCxnSpPr>
              <p:spPr>
                <a:xfrm>
                  <a:off x="3004029" y="1660827"/>
                  <a:ext cx="670724" cy="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文本框 53"/>
            <p:cNvSpPr txBox="1"/>
            <p:nvPr/>
          </p:nvSpPr>
          <p:spPr>
            <a:xfrm>
              <a:off x="2268082" y="5036472"/>
              <a:ext cx="15246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bg1"/>
                  </a:solidFill>
                  <a:cs typeface="+mn-ea"/>
                  <a:sym typeface="+mn-lt"/>
                </a:rPr>
                <a:t>项目拆分</a:t>
              </a:r>
              <a:endParaRPr lang="zh-CN" altLang="en-US" sz="24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5419310" y="4891417"/>
            <a:ext cx="5023414" cy="5067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419310" y="3345192"/>
            <a:ext cx="5023414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cs typeface="+mn-ea"/>
                <a:sym typeface="+mn-lt"/>
              </a:rPr>
              <a:t>双</a:t>
            </a:r>
            <a:r>
              <a:rPr lang="en-US" altLang="zh-CN">
                <a:cs typeface="+mn-ea"/>
                <a:sym typeface="+mn-lt"/>
              </a:rPr>
              <a:t>11</a:t>
            </a:r>
            <a:r>
              <a:rPr lang="zh-CN" altLang="en-US">
                <a:cs typeface="+mn-ea"/>
                <a:sym typeface="+mn-lt"/>
              </a:rPr>
              <a:t>期间秒杀优化，</a:t>
            </a:r>
            <a:r>
              <a:rPr lang="en-US" altLang="zh-CN">
                <a:cs typeface="+mn-ea"/>
                <a:sym typeface="+mn-lt"/>
              </a:rPr>
              <a:t>apiv2 top20</a:t>
            </a:r>
            <a:r>
              <a:rPr lang="zh-CN" altLang="en-US">
                <a:cs typeface="+mn-ea"/>
                <a:sym typeface="+mn-lt"/>
              </a:rPr>
              <a:t>接口排查优化，总结优化经验和优化技巧。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fad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394" y="188913"/>
            <a:ext cx="2333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cs typeface="+mn-ea"/>
                <a:sym typeface="+mn-lt"/>
              </a:rPr>
              <a:t>整体工作评价 </a:t>
            </a:r>
            <a:r>
              <a:rPr lang="en-US" altLang="zh-CN" sz="2400" b="1">
                <a:cs typeface="+mn-ea"/>
                <a:sym typeface="+mn-lt"/>
              </a:rPr>
              <a:t>8</a:t>
            </a:r>
            <a:endParaRPr lang="en-US" altLang="zh-CN" sz="2400" b="1">
              <a:cs typeface="+mn-ea"/>
              <a:sym typeface="+mn-lt"/>
            </a:endParaRPr>
          </a:p>
        </p:txBody>
      </p:sp>
      <p:sp>
        <p:nvSpPr>
          <p:cNvPr id="6" name="TextBox 195"/>
          <p:cNvSpPr txBox="1"/>
          <p:nvPr/>
        </p:nvSpPr>
        <p:spPr>
          <a:xfrm>
            <a:off x="8048891" y="2362175"/>
            <a:ext cx="3005499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2000" b="1" dirty="0">
                <a:cs typeface="+mn-ea"/>
                <a:sym typeface="+mn-lt"/>
              </a:rPr>
              <a:t>业务架构优化 </a:t>
            </a:r>
            <a:r>
              <a:rPr lang="en-US" altLang="zh-CN" sz="2000" b="1" dirty="0">
                <a:cs typeface="+mn-ea"/>
                <a:sym typeface="+mn-lt"/>
              </a:rPr>
              <a:t>6</a:t>
            </a:r>
            <a:r>
              <a:rPr lang="zh-CN" altLang="en-US" sz="2000" b="1" dirty="0">
                <a:cs typeface="+mn-ea"/>
                <a:sym typeface="+mn-lt"/>
              </a:rPr>
              <a:t>分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2" name="TextBox 197"/>
          <p:cNvSpPr txBox="1"/>
          <p:nvPr/>
        </p:nvSpPr>
        <p:spPr>
          <a:xfrm>
            <a:off x="8063213" y="4169474"/>
            <a:ext cx="3005499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2000" b="1" dirty="0">
                <a:cs typeface="+mn-ea"/>
                <a:sym typeface="+mn-lt"/>
              </a:rPr>
              <a:t>技术成长  </a:t>
            </a:r>
            <a:r>
              <a:rPr lang="en-US" altLang="zh-CN" sz="2000" b="1" dirty="0">
                <a:cs typeface="+mn-ea"/>
                <a:sym typeface="+mn-lt"/>
              </a:rPr>
              <a:t>6</a:t>
            </a:r>
            <a:r>
              <a:rPr lang="zh-CN" altLang="en-US" sz="2000" b="1" dirty="0">
                <a:cs typeface="+mn-ea"/>
                <a:sym typeface="+mn-lt"/>
              </a:rPr>
              <a:t>分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3" name="TextBox 199"/>
          <p:cNvSpPr txBox="1"/>
          <p:nvPr/>
        </p:nvSpPr>
        <p:spPr>
          <a:xfrm>
            <a:off x="1129285" y="4177708"/>
            <a:ext cx="3005499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/>
            <a:r>
              <a:rPr lang="zh-CN" altLang="en-US" sz="2000" b="1" dirty="0">
                <a:cs typeface="+mn-ea"/>
                <a:sym typeface="+mn-lt"/>
              </a:rPr>
              <a:t>团队成长 </a:t>
            </a:r>
            <a:r>
              <a:rPr lang="en-US" altLang="zh-CN" sz="2000" b="1" dirty="0">
                <a:cs typeface="+mn-ea"/>
                <a:sym typeface="+mn-lt"/>
              </a:rPr>
              <a:t>7</a:t>
            </a:r>
            <a:r>
              <a:rPr lang="zh-CN" altLang="en-US" sz="2000" b="1" dirty="0">
                <a:cs typeface="+mn-ea"/>
                <a:sym typeface="+mn-lt"/>
              </a:rPr>
              <a:t>分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5" name="TextBox 201"/>
          <p:cNvSpPr txBox="1"/>
          <p:nvPr/>
        </p:nvSpPr>
        <p:spPr>
          <a:xfrm>
            <a:off x="1114963" y="2384113"/>
            <a:ext cx="3005499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r"/>
            <a:r>
              <a:rPr lang="zh-CN" altLang="en-US" sz="2000" b="1" dirty="0">
                <a:cs typeface="+mn-ea"/>
                <a:sym typeface="+mn-lt"/>
              </a:rPr>
              <a:t>需求迭代 </a:t>
            </a:r>
            <a:r>
              <a:rPr lang="en-US" altLang="zh-CN" sz="2000" b="1" dirty="0">
                <a:cs typeface="+mn-ea"/>
                <a:sym typeface="+mn-lt"/>
              </a:rPr>
              <a:t>10</a:t>
            </a:r>
            <a:r>
              <a:rPr lang="zh-CN" altLang="en-US" sz="2000" b="1" dirty="0">
                <a:cs typeface="+mn-ea"/>
                <a:sym typeface="+mn-lt"/>
              </a:rPr>
              <a:t>分</a:t>
            </a:r>
            <a:endParaRPr lang="zh-CN" altLang="en-US" sz="2000" b="1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74944" y="2026920"/>
            <a:ext cx="3455373" cy="3318023"/>
            <a:chOff x="4313984" y="2143760"/>
            <a:chExt cx="3455373" cy="3318023"/>
          </a:xfrm>
        </p:grpSpPr>
        <p:grpSp>
          <p:nvGrpSpPr>
            <p:cNvPr id="17" name="组合 16"/>
            <p:cNvGrpSpPr/>
            <p:nvPr/>
          </p:nvGrpSpPr>
          <p:grpSpPr>
            <a:xfrm>
              <a:off x="4359383" y="2180900"/>
              <a:ext cx="1394463" cy="1793361"/>
              <a:chOff x="3232913" y="1543496"/>
              <a:chExt cx="1077642" cy="1385911"/>
            </a:xfrm>
            <a:solidFill>
              <a:srgbClr val="97CDDB"/>
            </a:solidFill>
          </p:grpSpPr>
          <p:sp>
            <p:nvSpPr>
              <p:cNvPr id="21" name="椭圆 34"/>
              <p:cNvSpPr/>
              <p:nvPr/>
            </p:nvSpPr>
            <p:spPr>
              <a:xfrm rot="10800000">
                <a:off x="3232913" y="1543496"/>
                <a:ext cx="1077642" cy="1385911"/>
              </a:xfrm>
              <a:custGeom>
                <a:avLst/>
                <a:gdLst/>
                <a:ahLst/>
                <a:cxnLst/>
                <a:rect l="l" t="t" r="r" b="b"/>
                <a:pathLst>
                  <a:path w="1118836" h="1438889">
                    <a:moveTo>
                      <a:pt x="548270" y="0"/>
                    </a:moveTo>
                    <a:lnTo>
                      <a:pt x="721662" y="346785"/>
                    </a:lnTo>
                    <a:cubicBezTo>
                      <a:pt x="951885" y="413972"/>
                      <a:pt x="1118836" y="627225"/>
                      <a:pt x="1118836" y="879471"/>
                    </a:cubicBezTo>
                    <a:cubicBezTo>
                      <a:pt x="1118836" y="1188429"/>
                      <a:pt x="868376" y="1438889"/>
                      <a:pt x="559418" y="1438889"/>
                    </a:cubicBezTo>
                    <a:cubicBezTo>
                      <a:pt x="250460" y="1438889"/>
                      <a:pt x="0" y="1188429"/>
                      <a:pt x="0" y="879471"/>
                    </a:cubicBezTo>
                    <a:cubicBezTo>
                      <a:pt x="0" y="636984"/>
                      <a:pt x="154283" y="430531"/>
                      <a:pt x="370781" y="3549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TextBox 228"/>
              <p:cNvSpPr txBox="1"/>
              <p:nvPr/>
            </p:nvSpPr>
            <p:spPr>
              <a:xfrm>
                <a:off x="3545786" y="1888715"/>
                <a:ext cx="442363" cy="297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en-US" altLang="zh-CN" sz="25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25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937861" y="2143760"/>
              <a:ext cx="1793361" cy="1394463"/>
              <a:chOff x="4452762" y="1514794"/>
              <a:chExt cx="1385911" cy="1077642"/>
            </a:xfrm>
            <a:solidFill>
              <a:srgbClr val="1D3F75"/>
            </a:solidFill>
          </p:grpSpPr>
          <p:sp>
            <p:nvSpPr>
              <p:cNvPr id="23" name="椭圆 34"/>
              <p:cNvSpPr/>
              <p:nvPr/>
            </p:nvSpPr>
            <p:spPr>
              <a:xfrm rot="16200000">
                <a:off x="4606897" y="1360659"/>
                <a:ext cx="1077642" cy="1385911"/>
              </a:xfrm>
              <a:custGeom>
                <a:avLst/>
                <a:gdLst/>
                <a:ahLst/>
                <a:cxnLst/>
                <a:rect l="l" t="t" r="r" b="b"/>
                <a:pathLst>
                  <a:path w="1118836" h="1438889">
                    <a:moveTo>
                      <a:pt x="548270" y="0"/>
                    </a:moveTo>
                    <a:lnTo>
                      <a:pt x="721662" y="346785"/>
                    </a:lnTo>
                    <a:cubicBezTo>
                      <a:pt x="951885" y="413972"/>
                      <a:pt x="1118836" y="627225"/>
                      <a:pt x="1118836" y="879471"/>
                    </a:cubicBezTo>
                    <a:cubicBezTo>
                      <a:pt x="1118836" y="1188429"/>
                      <a:pt x="868376" y="1438889"/>
                      <a:pt x="559418" y="1438889"/>
                    </a:cubicBezTo>
                    <a:cubicBezTo>
                      <a:pt x="250460" y="1438889"/>
                      <a:pt x="0" y="1188429"/>
                      <a:pt x="0" y="879471"/>
                    </a:cubicBezTo>
                    <a:cubicBezTo>
                      <a:pt x="0" y="636984"/>
                      <a:pt x="154283" y="430531"/>
                      <a:pt x="370781" y="3549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TextBox 229"/>
              <p:cNvSpPr txBox="1"/>
              <p:nvPr/>
            </p:nvSpPr>
            <p:spPr>
              <a:xfrm>
                <a:off x="5108140" y="1888714"/>
                <a:ext cx="442363" cy="297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en-US" altLang="zh-CN" sz="25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25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374894" y="3668422"/>
              <a:ext cx="1394463" cy="1793361"/>
              <a:chOff x="4790502" y="2693054"/>
              <a:chExt cx="1077642" cy="1385911"/>
            </a:xfrm>
            <a:solidFill>
              <a:srgbClr val="97CDDB"/>
            </a:solidFill>
          </p:grpSpPr>
          <p:sp>
            <p:nvSpPr>
              <p:cNvPr id="28" name="椭圆 34"/>
              <p:cNvSpPr/>
              <p:nvPr/>
            </p:nvSpPr>
            <p:spPr>
              <a:xfrm>
                <a:off x="4790502" y="2693054"/>
                <a:ext cx="1077642" cy="1385911"/>
              </a:xfrm>
              <a:custGeom>
                <a:avLst/>
                <a:gdLst/>
                <a:ahLst/>
                <a:cxnLst/>
                <a:rect l="l" t="t" r="r" b="b"/>
                <a:pathLst>
                  <a:path w="1118836" h="1438889">
                    <a:moveTo>
                      <a:pt x="548270" y="0"/>
                    </a:moveTo>
                    <a:lnTo>
                      <a:pt x="721662" y="346785"/>
                    </a:lnTo>
                    <a:cubicBezTo>
                      <a:pt x="951885" y="413972"/>
                      <a:pt x="1118836" y="627225"/>
                      <a:pt x="1118836" y="879471"/>
                    </a:cubicBezTo>
                    <a:cubicBezTo>
                      <a:pt x="1118836" y="1188429"/>
                      <a:pt x="868376" y="1438889"/>
                      <a:pt x="559418" y="1438889"/>
                    </a:cubicBezTo>
                    <a:cubicBezTo>
                      <a:pt x="250460" y="1438889"/>
                      <a:pt x="0" y="1188429"/>
                      <a:pt x="0" y="879471"/>
                    </a:cubicBezTo>
                    <a:cubicBezTo>
                      <a:pt x="0" y="636984"/>
                      <a:pt x="154283" y="430531"/>
                      <a:pt x="370781" y="35497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TextBox 230"/>
              <p:cNvSpPr txBox="1"/>
              <p:nvPr/>
            </p:nvSpPr>
            <p:spPr>
              <a:xfrm>
                <a:off x="5108141" y="3363299"/>
                <a:ext cx="442363" cy="297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en-US" altLang="zh-CN" sz="25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25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313984" y="4035571"/>
              <a:ext cx="1793361" cy="1394463"/>
              <a:chOff x="3197829" y="2976787"/>
              <a:chExt cx="1385911" cy="1077642"/>
            </a:xfrm>
            <a:solidFill>
              <a:srgbClr val="1D3F75"/>
            </a:solidFill>
          </p:grpSpPr>
          <p:sp>
            <p:nvSpPr>
              <p:cNvPr id="33" name="椭圆 34"/>
              <p:cNvSpPr/>
              <p:nvPr/>
            </p:nvSpPr>
            <p:spPr>
              <a:xfrm rot="5400000">
                <a:off x="3351964" y="2822652"/>
                <a:ext cx="1077642" cy="1385911"/>
              </a:xfrm>
              <a:custGeom>
                <a:avLst/>
                <a:gdLst/>
                <a:ahLst/>
                <a:cxnLst/>
                <a:rect l="l" t="t" r="r" b="b"/>
                <a:pathLst>
                  <a:path w="1118836" h="1438889">
                    <a:moveTo>
                      <a:pt x="548270" y="0"/>
                    </a:moveTo>
                    <a:lnTo>
                      <a:pt x="721662" y="346785"/>
                    </a:lnTo>
                    <a:cubicBezTo>
                      <a:pt x="951885" y="413972"/>
                      <a:pt x="1118836" y="627225"/>
                      <a:pt x="1118836" y="879471"/>
                    </a:cubicBezTo>
                    <a:cubicBezTo>
                      <a:pt x="1118836" y="1188429"/>
                      <a:pt x="868376" y="1438889"/>
                      <a:pt x="559418" y="1438889"/>
                    </a:cubicBezTo>
                    <a:cubicBezTo>
                      <a:pt x="250460" y="1438889"/>
                      <a:pt x="0" y="1188429"/>
                      <a:pt x="0" y="879471"/>
                    </a:cubicBezTo>
                    <a:cubicBezTo>
                      <a:pt x="0" y="636984"/>
                      <a:pt x="154283" y="430531"/>
                      <a:pt x="370781" y="35497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TextBox 231"/>
              <p:cNvSpPr txBox="1"/>
              <p:nvPr/>
            </p:nvSpPr>
            <p:spPr>
              <a:xfrm>
                <a:off x="3545786" y="3363298"/>
                <a:ext cx="442363" cy="297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en-US" altLang="zh-CN" sz="25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25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002253" y="2691890"/>
            <a:ext cx="3331207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 dirty="0">
                <a:cs typeface="+mn-ea"/>
                <a:sym typeface="+mn-lt"/>
              </a:rPr>
              <a:t>过多考虑需求，导致这块行动起来缓慢，只做了小部分的迭代。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02253" y="4482735"/>
            <a:ext cx="3331207" cy="107632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 dirty="0">
                <a:cs typeface="+mn-ea"/>
                <a:sym typeface="+mn-lt"/>
              </a:rPr>
              <a:t>整个团队绝大部分精力都放在需求迭代上，整体停下来思考的时间较少，业务整合、技术迭代、学习成长发展不顺。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9255" y="2691889"/>
            <a:ext cx="3331207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600" dirty="0">
                <a:cs typeface="+mn-ea"/>
                <a:sym typeface="+mn-lt"/>
              </a:rPr>
              <a:t>能够出色的完成</a:t>
            </a:r>
            <a:r>
              <a:rPr lang="en-US" altLang="zh-CN" sz="1600" dirty="0">
                <a:cs typeface="+mn-ea"/>
                <a:sym typeface="+mn-lt"/>
              </a:rPr>
              <a:t>PMO</a:t>
            </a:r>
            <a:r>
              <a:rPr lang="zh-CN" altLang="en-US" sz="1600" dirty="0">
                <a:cs typeface="+mn-ea"/>
                <a:sym typeface="+mn-lt"/>
              </a:rPr>
              <a:t>迭代计划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03577" y="4485485"/>
            <a:ext cx="3331207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600" dirty="0">
                <a:cs typeface="+mn-ea"/>
                <a:sym typeface="+mn-lt"/>
              </a:rPr>
              <a:t>管理团队经验缺乏，与团队成员之前交流不够深，任务分配情况较差，</a:t>
            </a:r>
            <a:endParaRPr lang="zh-CN" altLang="en-US" sz="1600" dirty="0">
              <a:cs typeface="+mn-ea"/>
              <a:sym typeface="+mn-lt"/>
            </a:endParaRPr>
          </a:p>
          <a:p>
            <a:pPr algn="l"/>
            <a:r>
              <a:rPr lang="zh-CN" altLang="en-US" sz="1600" dirty="0">
                <a:cs typeface="+mn-ea"/>
                <a:sym typeface="+mn-lt"/>
              </a:rPr>
              <a:t>导致团队成员流失。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fad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15" grpId="0"/>
      <p:bldP spid="35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4949" y="188913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cs typeface="+mn-ea"/>
                <a:sym typeface="+mn-lt"/>
              </a:rPr>
              <a:t>工作心得体会</a:t>
            </a:r>
            <a:endParaRPr lang="zh-CN" altLang="en-US" sz="2400" b="1">
              <a:cs typeface="+mn-ea"/>
              <a:sym typeface="+mn-lt"/>
            </a:endParaRPr>
          </a:p>
        </p:txBody>
      </p:sp>
      <p:grpSp>
        <p:nvGrpSpPr>
          <p:cNvPr id="45" name="23e456bb-da41-4e28-bc80-f7186d1decfc"/>
          <p:cNvGrpSpPr>
            <a:grpSpLocks noChangeAspect="1"/>
          </p:cNvGrpSpPr>
          <p:nvPr/>
        </p:nvGrpSpPr>
        <p:grpSpPr>
          <a:xfrm>
            <a:off x="974394" y="1558568"/>
            <a:ext cx="10243212" cy="3594721"/>
            <a:chOff x="981505" y="1700808"/>
            <a:chExt cx="10243212" cy="3594721"/>
          </a:xfrm>
        </p:grpSpPr>
        <p:grpSp>
          <p:nvGrpSpPr>
            <p:cNvPr id="46" name="组合 45"/>
            <p:cNvGrpSpPr/>
            <p:nvPr/>
          </p:nvGrpSpPr>
          <p:grpSpPr>
            <a:xfrm>
              <a:off x="981505" y="1700808"/>
              <a:ext cx="10243212" cy="3594721"/>
              <a:chOff x="981505" y="2372884"/>
              <a:chExt cx="10243212" cy="3594721"/>
            </a:xfrm>
          </p:grpSpPr>
          <p:cxnSp>
            <p:nvCxnSpPr>
              <p:cNvPr id="47" name="Straight Connector 19"/>
              <p:cNvCxnSpPr/>
              <p:nvPr/>
            </p:nvCxnSpPr>
            <p:spPr>
              <a:xfrm flipH="1">
                <a:off x="3712807" y="4209528"/>
                <a:ext cx="4694560" cy="0"/>
              </a:xfrm>
              <a:prstGeom prst="line">
                <a:avLst/>
              </a:prstGeom>
              <a:ln w="28575" cmpd="sng">
                <a:solidFill>
                  <a:schemeClr val="accent2">
                    <a:lumMod val="50000"/>
                    <a:alpha val="3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18"/>
              <p:cNvSpPr/>
              <p:nvPr/>
            </p:nvSpPr>
            <p:spPr>
              <a:xfrm>
                <a:off x="8447212" y="3039977"/>
                <a:ext cx="2112235" cy="2112235"/>
              </a:xfrm>
              <a:prstGeom prst="ellipse">
                <a:avLst/>
              </a:prstGeom>
              <a:noFill/>
              <a:ln w="28575" cmpd="sng">
                <a:solidFill>
                  <a:schemeClr val="tx2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49" name="Oval 17"/>
              <p:cNvSpPr/>
              <p:nvPr/>
            </p:nvSpPr>
            <p:spPr>
              <a:xfrm>
                <a:off x="1600571" y="3039977"/>
                <a:ext cx="2112235" cy="2112235"/>
              </a:xfrm>
              <a:prstGeom prst="ellipse">
                <a:avLst/>
              </a:prstGeom>
              <a:noFill/>
              <a:ln w="28575" cmpd="sng">
                <a:solidFill>
                  <a:schemeClr val="tx2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51" name="Oval 8"/>
              <p:cNvSpPr/>
              <p:nvPr/>
            </p:nvSpPr>
            <p:spPr>
              <a:xfrm>
                <a:off x="8817691" y="4623456"/>
                <a:ext cx="1344149" cy="134414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p>
                <a:pPr algn="ctr"/>
                <a:r>
                  <a:rPr lang="en-US" altLang="zh-CN" sz="1600" b="1">
                    <a:cs typeface="+mn-ea"/>
                    <a:sym typeface="+mn-lt"/>
                  </a:rPr>
                  <a:t>how</a:t>
                </a:r>
                <a:endParaRPr lang="en-US" altLang="zh-CN" sz="1600" b="1">
                  <a:cs typeface="+mn-ea"/>
                  <a:sym typeface="+mn-lt"/>
                </a:endParaRPr>
              </a:p>
            </p:txBody>
          </p:sp>
          <p:sp>
            <p:nvSpPr>
              <p:cNvPr id="53" name="Oval 10"/>
              <p:cNvSpPr/>
              <p:nvPr/>
            </p:nvSpPr>
            <p:spPr>
              <a:xfrm>
                <a:off x="8807730" y="2443992"/>
                <a:ext cx="1344149" cy="134414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p>
                <a:pPr algn="ctr"/>
                <a:r>
                  <a:rPr lang="en-US" altLang="zh-CN" sz="1600" b="1">
                    <a:cs typeface="+mn-ea"/>
                    <a:sym typeface="+mn-lt"/>
                  </a:rPr>
                  <a:t>why</a:t>
                </a:r>
                <a:endParaRPr lang="en-US" altLang="zh-CN" sz="1600" b="1">
                  <a:cs typeface="+mn-ea"/>
                  <a:sym typeface="+mn-lt"/>
                </a:endParaRPr>
              </a:p>
            </p:txBody>
          </p:sp>
          <p:sp>
            <p:nvSpPr>
              <p:cNvPr id="54" name="Oval 11"/>
              <p:cNvSpPr/>
              <p:nvPr/>
            </p:nvSpPr>
            <p:spPr>
              <a:xfrm>
                <a:off x="10198529" y="3659089"/>
                <a:ext cx="1026188" cy="10261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D40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kern="0">
                    <a:solidFill>
                      <a:prstClr val="black"/>
                    </a:solidFill>
                    <a:cs typeface="+mn-ea"/>
                    <a:sym typeface="+mn-lt"/>
                  </a:rPr>
                  <a:t>what</a:t>
                </a:r>
                <a:endParaRPr lang="en-US" altLang="zh-CN" sz="160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Oval 12"/>
              <p:cNvSpPr/>
              <p:nvPr/>
            </p:nvSpPr>
            <p:spPr>
              <a:xfrm>
                <a:off x="981505" y="3653552"/>
                <a:ext cx="1026188" cy="10261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D40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kern="0">
                    <a:solidFill>
                      <a:prstClr val="black"/>
                    </a:solidFill>
                    <a:cs typeface="+mn-ea"/>
                    <a:sym typeface="+mn-lt"/>
                  </a:rPr>
                  <a:t>what</a:t>
                </a:r>
                <a:endParaRPr lang="en-US" altLang="zh-CN" sz="160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Oval 13"/>
              <p:cNvSpPr/>
              <p:nvPr/>
            </p:nvSpPr>
            <p:spPr>
              <a:xfrm>
                <a:off x="1974652" y="4556224"/>
                <a:ext cx="1344149" cy="13441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p>
                <a:pPr algn="ctr"/>
                <a:r>
                  <a:rPr lang="en-US" altLang="zh-CN" sz="1600" b="1">
                    <a:cs typeface="+mn-ea"/>
                    <a:sym typeface="+mn-lt"/>
                  </a:rPr>
                  <a:t>how</a:t>
                </a:r>
                <a:endParaRPr lang="en-US" altLang="zh-CN" sz="1600" b="1">
                  <a:cs typeface="+mn-ea"/>
                  <a:sym typeface="+mn-lt"/>
                </a:endParaRPr>
              </a:p>
            </p:txBody>
          </p:sp>
          <p:sp>
            <p:nvSpPr>
              <p:cNvPr id="58" name="Oval 15"/>
              <p:cNvSpPr/>
              <p:nvPr/>
            </p:nvSpPr>
            <p:spPr>
              <a:xfrm>
                <a:off x="1959715" y="2372884"/>
                <a:ext cx="1344149" cy="1344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p>
                <a:pPr algn="ctr"/>
                <a:r>
                  <a:rPr lang="zh-CN" altLang="en-US" sz="1600" b="1">
                    <a:cs typeface="+mn-ea"/>
                    <a:sym typeface="+mn-lt"/>
                  </a:rPr>
                  <a:t>why</a:t>
                </a:r>
                <a:endParaRPr lang="zh-CN" altLang="en-US" sz="1600" b="1">
                  <a:cs typeface="+mn-ea"/>
                  <a:sym typeface="+mn-lt"/>
                </a:endParaRPr>
              </a:p>
            </p:txBody>
          </p:sp>
          <p:sp>
            <p:nvSpPr>
              <p:cNvPr id="59" name="Rectangle 6"/>
              <p:cNvSpPr/>
              <p:nvPr/>
            </p:nvSpPr>
            <p:spPr>
              <a:xfrm>
                <a:off x="2240011" y="3945675"/>
                <a:ext cx="937895" cy="351155"/>
              </a:xfrm>
              <a:prstGeom prst="rect">
                <a:avLst/>
              </a:prstGeom>
            </p:spPr>
            <p:txBody>
              <a:bodyPr wrap="none" lIns="121917" tIns="60958" rIns="121917" bIns="60958" anchor="ctr" anchorCtr="1">
                <a:spAutoFit/>
              </a:bodyPr>
              <a:p>
                <a:pPr algn="ctr"/>
                <a:r>
                  <a:rPr lang="en-US" altLang="zh-CN" sz="1500" dirty="0">
                    <a:cs typeface="+mn-ea"/>
                    <a:sym typeface="+mn-lt"/>
                  </a:rPr>
                  <a:t>3W</a:t>
                </a:r>
                <a:r>
                  <a:rPr lang="zh-CN" altLang="en-US" sz="1500" dirty="0">
                    <a:cs typeface="+mn-ea"/>
                    <a:sym typeface="+mn-lt"/>
                  </a:rPr>
                  <a:t>方法</a:t>
                </a:r>
                <a:endParaRPr lang="zh-CN" altLang="en-US" sz="1500" dirty="0">
                  <a:cs typeface="+mn-ea"/>
                  <a:sym typeface="+mn-lt"/>
                </a:endParaRPr>
              </a:p>
            </p:txBody>
          </p:sp>
          <p:sp>
            <p:nvSpPr>
              <p:cNvPr id="60" name="Rectangle 16"/>
              <p:cNvSpPr/>
              <p:nvPr/>
            </p:nvSpPr>
            <p:spPr>
              <a:xfrm>
                <a:off x="9091681" y="3980160"/>
                <a:ext cx="823296" cy="353939"/>
              </a:xfrm>
              <a:prstGeom prst="rect">
                <a:avLst/>
              </a:prstGeom>
            </p:spPr>
            <p:txBody>
              <a:bodyPr wrap="none" lIns="121917" tIns="60958" rIns="121917" bIns="60958" anchor="ctr" anchorCtr="1">
                <a:spAutoFit/>
              </a:bodyPr>
              <a:p>
                <a:pPr algn="ctr"/>
                <a:r>
                  <a:rPr lang="zh-CN" altLang="en-US" sz="1500">
                    <a:cs typeface="+mn-ea"/>
                    <a:sym typeface="+mn-lt"/>
                  </a:rPr>
                  <a:t>关键词</a:t>
                </a:r>
                <a:endParaRPr lang="en-US" sz="1500" dirty="0">
                  <a:cs typeface="+mn-ea"/>
                  <a:sym typeface="+mn-lt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3966974" y="4226814"/>
              <a:ext cx="4246880" cy="101473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225425" lvl="0" indent="-225425"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>
                  <a:cs typeface="+mn-ea"/>
                  <a:sym typeface="+mn-lt"/>
                </a:rPr>
                <a:t>工作没什么明显转变，</a:t>
              </a:r>
              <a:endParaRPr lang="zh-CN" altLang="en-US" sz="2000" kern="0" dirty="0">
                <a:cs typeface="+mn-ea"/>
                <a:sym typeface="+mn-lt"/>
              </a:endParaRPr>
            </a:p>
            <a:p>
              <a:pPr marL="225425" lvl="0" indent="-225425"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>
                  <a:cs typeface="+mn-ea"/>
                  <a:sym typeface="+mn-lt"/>
                </a:rPr>
                <a:t>整体工作效率只是基于熟悉上的提升</a:t>
              </a:r>
              <a:endParaRPr lang="zh-CN" altLang="en-US" sz="2000" kern="0" dirty="0">
                <a:cs typeface="+mn-ea"/>
                <a:sym typeface="+mn-lt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4086863" y="1597279"/>
            <a:ext cx="4246880" cy="1014730"/>
          </a:xfrm>
          <a:prstGeom prst="rect">
            <a:avLst/>
          </a:prstGeom>
        </p:spPr>
        <p:txBody>
          <a:bodyPr wrap="none">
            <a:spAutoFit/>
          </a:bodyPr>
          <a:p>
            <a:pPr marL="225425" lvl="0" indent="-225425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cs typeface="+mn-ea"/>
                <a:sym typeface="+mn-lt"/>
              </a:rPr>
              <a:t>能运用</a:t>
            </a:r>
            <a:r>
              <a:rPr lang="en-US" altLang="zh-CN" sz="2000" kern="0" dirty="0">
                <a:cs typeface="+mn-ea"/>
                <a:sym typeface="+mn-lt"/>
              </a:rPr>
              <a:t>3W</a:t>
            </a:r>
            <a:r>
              <a:rPr lang="zh-CN" altLang="en-US" sz="2000" kern="0" dirty="0">
                <a:cs typeface="+mn-ea"/>
                <a:sym typeface="+mn-lt"/>
              </a:rPr>
              <a:t>方法去解决问题，</a:t>
            </a:r>
            <a:endParaRPr lang="zh-CN" altLang="en-US" sz="2000" kern="0" dirty="0">
              <a:cs typeface="+mn-ea"/>
              <a:sym typeface="+mn-lt"/>
            </a:endParaRPr>
          </a:p>
          <a:p>
            <a:pPr marL="225425" lvl="0" indent="-225425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kern="0" dirty="0">
                <a:cs typeface="+mn-ea"/>
                <a:sym typeface="+mn-lt"/>
              </a:rPr>
              <a:t>部分问题解决不够彻底，持续性不够</a:t>
            </a:r>
            <a:endParaRPr lang="zh-CN" altLang="en-US" sz="2000" kern="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fad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0F5D"/>
      </a:accent1>
      <a:accent2>
        <a:srgbClr val="BD1E12"/>
      </a:accent2>
      <a:accent3>
        <a:srgbClr val="2C3FA0"/>
      </a:accent3>
      <a:accent4>
        <a:srgbClr val="C66E0F"/>
      </a:accent4>
      <a:accent5>
        <a:srgbClr val="EC1000"/>
      </a:accent5>
      <a:accent6>
        <a:srgbClr val="2D65AF"/>
      </a:accent6>
      <a:hlink>
        <a:srgbClr val="000F5D"/>
      </a:hlink>
      <a:folHlink>
        <a:srgbClr val="BFBFBF"/>
      </a:folHlink>
    </a:clrScheme>
    <a:fontScheme name="2dpfok2c">
      <a:majorFont>
        <a:latin typeface="Comic Sans MS"/>
        <a:ea typeface="Chiller"/>
        <a:cs typeface=""/>
      </a:majorFont>
      <a:minorFont>
        <a:latin typeface="Comic Sans MS"/>
        <a:ea typeface="Chill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F5D"/>
    </a:accent1>
    <a:accent2>
      <a:srgbClr val="BD1E12"/>
    </a:accent2>
    <a:accent3>
      <a:srgbClr val="2C3FA0"/>
    </a:accent3>
    <a:accent4>
      <a:srgbClr val="C66E0F"/>
    </a:accent4>
    <a:accent5>
      <a:srgbClr val="EC1000"/>
    </a:accent5>
    <a:accent6>
      <a:srgbClr val="2D65AF"/>
    </a:accent6>
    <a:hlink>
      <a:srgbClr val="000F5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F5D"/>
    </a:accent1>
    <a:accent2>
      <a:srgbClr val="BD1E12"/>
    </a:accent2>
    <a:accent3>
      <a:srgbClr val="2C3FA0"/>
    </a:accent3>
    <a:accent4>
      <a:srgbClr val="C66E0F"/>
    </a:accent4>
    <a:accent5>
      <a:srgbClr val="EC1000"/>
    </a:accent5>
    <a:accent6>
      <a:srgbClr val="2D65AF"/>
    </a:accent6>
    <a:hlink>
      <a:srgbClr val="000F5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F5D"/>
    </a:accent1>
    <a:accent2>
      <a:srgbClr val="BD1E12"/>
    </a:accent2>
    <a:accent3>
      <a:srgbClr val="2C3FA0"/>
    </a:accent3>
    <a:accent4>
      <a:srgbClr val="C66E0F"/>
    </a:accent4>
    <a:accent5>
      <a:srgbClr val="EC1000"/>
    </a:accent5>
    <a:accent6>
      <a:srgbClr val="2D65AF"/>
    </a:accent6>
    <a:hlink>
      <a:srgbClr val="000F5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F5D"/>
    </a:accent1>
    <a:accent2>
      <a:srgbClr val="BD1E12"/>
    </a:accent2>
    <a:accent3>
      <a:srgbClr val="2C3FA0"/>
    </a:accent3>
    <a:accent4>
      <a:srgbClr val="C66E0F"/>
    </a:accent4>
    <a:accent5>
      <a:srgbClr val="EC1000"/>
    </a:accent5>
    <a:accent6>
      <a:srgbClr val="2D65AF"/>
    </a:accent6>
    <a:hlink>
      <a:srgbClr val="000F5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F5D"/>
    </a:accent1>
    <a:accent2>
      <a:srgbClr val="BD1E12"/>
    </a:accent2>
    <a:accent3>
      <a:srgbClr val="2C3FA0"/>
    </a:accent3>
    <a:accent4>
      <a:srgbClr val="C66E0F"/>
    </a:accent4>
    <a:accent5>
      <a:srgbClr val="EC1000"/>
    </a:accent5>
    <a:accent6>
      <a:srgbClr val="2D65AF"/>
    </a:accent6>
    <a:hlink>
      <a:srgbClr val="000F5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F5D"/>
    </a:accent1>
    <a:accent2>
      <a:srgbClr val="BD1E12"/>
    </a:accent2>
    <a:accent3>
      <a:srgbClr val="2C3FA0"/>
    </a:accent3>
    <a:accent4>
      <a:srgbClr val="C66E0F"/>
    </a:accent4>
    <a:accent5>
      <a:srgbClr val="EC1000"/>
    </a:accent5>
    <a:accent6>
      <a:srgbClr val="2D65AF"/>
    </a:accent6>
    <a:hlink>
      <a:srgbClr val="000F5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</Words>
  <Application>WPS 演示</Application>
  <PresentationFormat>自定义</PresentationFormat>
  <Paragraphs>236</Paragraphs>
  <Slides>10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3" baseType="lpstr">
      <vt:lpstr>Arial</vt:lpstr>
      <vt:lpstr>方正书宋_GBK</vt:lpstr>
      <vt:lpstr>Wingdings</vt:lpstr>
      <vt:lpstr>微软雅黑</vt:lpstr>
      <vt:lpstr>Calibri</vt:lpstr>
      <vt:lpstr>宋体</vt:lpstr>
      <vt:lpstr>Aller Light</vt:lpstr>
      <vt:lpstr>U.S. 101</vt:lpstr>
      <vt:lpstr>Roboto</vt:lpstr>
      <vt:lpstr>Aller Light</vt:lpstr>
      <vt:lpstr>微软雅黑 Light</vt:lpstr>
      <vt:lpstr>Comic Sans MS</vt:lpstr>
      <vt:lpstr>Chiller</vt:lpstr>
      <vt:lpstr>苹方-简</vt:lpstr>
      <vt:lpstr>汉仪旗黑KW</vt:lpstr>
      <vt:lpstr>宋体</vt:lpstr>
      <vt:lpstr>Arial Unicode MS</vt:lpstr>
      <vt:lpstr>等线</vt:lpstr>
      <vt:lpstr>汉仪中等线KW</vt:lpstr>
      <vt:lpstr>Helvetica Neue</vt:lpstr>
      <vt:lpstr>汉仪书宋二KW</vt:lpstr>
      <vt:lpstr>Thonburi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/>
  <cp:lastModifiedBy>imstayreal</cp:lastModifiedBy>
  <cp:revision>56</cp:revision>
  <dcterms:created xsi:type="dcterms:W3CDTF">2020-02-25T05:45:34Z</dcterms:created>
  <dcterms:modified xsi:type="dcterms:W3CDTF">2020-02-25T05:45:34Z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