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3"/>
  </p:notesMasterIdLst>
  <p:sldIdLst>
    <p:sldId id="441" r:id="rId2"/>
    <p:sldId id="479" r:id="rId3"/>
    <p:sldId id="448" r:id="rId4"/>
    <p:sldId id="481" r:id="rId5"/>
    <p:sldId id="482" r:id="rId6"/>
    <p:sldId id="462" r:id="rId7"/>
    <p:sldId id="483" r:id="rId8"/>
    <p:sldId id="455" r:id="rId9"/>
    <p:sldId id="480" r:id="rId10"/>
    <p:sldId id="456" r:id="rId11"/>
    <p:sldId id="458" r:id="rId12"/>
    <p:sldId id="459" r:id="rId13"/>
    <p:sldId id="461" r:id="rId14"/>
    <p:sldId id="460" r:id="rId15"/>
    <p:sldId id="463" r:id="rId16"/>
    <p:sldId id="464" r:id="rId17"/>
    <p:sldId id="465" r:id="rId18"/>
    <p:sldId id="477" r:id="rId19"/>
    <p:sldId id="478" r:id="rId20"/>
    <p:sldId id="467" r:id="rId21"/>
    <p:sldId id="44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A19574"/>
    <a:srgbClr val="A5644E"/>
    <a:srgbClr val="00529B"/>
    <a:srgbClr val="D9D9D9"/>
    <a:srgbClr val="E2D6CF"/>
    <a:srgbClr val="8D8D8D"/>
    <a:srgbClr val="F4F4F4"/>
    <a:srgbClr val="5B9BD5"/>
    <a:srgbClr val="F8E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>
      <p:cViewPr varScale="1">
        <p:scale>
          <a:sx n="83" d="100"/>
          <a:sy n="83" d="100"/>
        </p:scale>
        <p:origin x="1406" y="82"/>
      </p:cViewPr>
      <p:guideLst>
        <p:guide orient="horz" pos="288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FC859-36F4-431E-A289-B5E4594A69E3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113C8-74BC-4827-A127-33D8D69B5A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8D8D8D"/>
            </a:gs>
            <a:gs pos="20000">
              <a:srgbClr val="D9D9D9"/>
            </a:gs>
            <a:gs pos="75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667000"/>
            <a:ext cx="9144000" cy="740664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>
            <a:lvl1pPr>
              <a:defRPr lang="en-US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407664"/>
            <a:ext cx="9144000" cy="493776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>
            <a:lvl1pPr marL="0" indent="0">
              <a:buNone/>
              <a:defRPr lang="en-US" sz="2400" b="1" dirty="0" smtClean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10" name="Picture 2" descr="C:\Users\Shub\Documents\Work\Marketing\Logo\tredence logo oran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813702" cy="1335024"/>
          </a:xfrm>
          <a:prstGeom prst="rect">
            <a:avLst/>
          </a:prstGeom>
          <a:noFill/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553200" y="381000"/>
            <a:ext cx="2209800" cy="13350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869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gradFill>
          <a:gsLst>
            <a:gs pos="0">
              <a:srgbClr val="8D8D8D"/>
            </a:gs>
            <a:gs pos="20000">
              <a:srgbClr val="D9D9D9"/>
            </a:gs>
            <a:gs pos="75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880000"/>
            <a:ext cx="9144000" cy="1080000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algn="ctr">
              <a:defRPr lang="en-US" sz="3200" dirty="0"/>
            </a:lvl1pPr>
          </a:lstStyle>
          <a:p>
            <a:pPr marL="0" lvl="0"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66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ext">
    <p:bg>
      <p:bgPr>
        <a:gradFill>
          <a:gsLst>
            <a:gs pos="0">
              <a:srgbClr val="8D8D8D"/>
            </a:gs>
            <a:gs pos="20000">
              <a:srgbClr val="D9D9D9"/>
            </a:gs>
            <a:gs pos="84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440000" y="2520000"/>
            <a:ext cx="429768" cy="429768"/>
          </a:xfrm>
          <a:prstGeom prst="ellipse">
            <a:avLst/>
          </a:prstGeom>
          <a:solidFill>
            <a:srgbClr val="A5644E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40000" y="3095224"/>
            <a:ext cx="429768" cy="429768"/>
          </a:xfrm>
          <a:prstGeom prst="ellipse">
            <a:avLst/>
          </a:prstGeom>
          <a:solidFill>
            <a:srgbClr val="A5644E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40000" y="3671048"/>
            <a:ext cx="429768" cy="429768"/>
          </a:xfrm>
          <a:prstGeom prst="ellipse">
            <a:avLst/>
          </a:prstGeom>
          <a:solidFill>
            <a:srgbClr val="A5644E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40000" y="4249551"/>
            <a:ext cx="429768" cy="429768"/>
          </a:xfrm>
          <a:prstGeom prst="ellipse">
            <a:avLst/>
          </a:prstGeom>
          <a:solidFill>
            <a:srgbClr val="A5644E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40000" y="4824775"/>
            <a:ext cx="429768" cy="429768"/>
          </a:xfrm>
          <a:prstGeom prst="ellipse">
            <a:avLst/>
          </a:prstGeom>
          <a:solidFill>
            <a:srgbClr val="A5644E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47" name="Title 46"/>
          <p:cNvSpPr>
            <a:spLocks noGrp="1"/>
          </p:cNvSpPr>
          <p:nvPr>
            <p:ph type="title" hasCustomPrompt="1"/>
          </p:nvPr>
        </p:nvSpPr>
        <p:spPr>
          <a:xfrm>
            <a:off x="0" y="1440000"/>
            <a:ext cx="9144000" cy="740664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0" tIns="0" rIns="0" bIns="0" rtlCol="0" anchor="ctr">
            <a:normAutofit/>
          </a:bodyPr>
          <a:lstStyle>
            <a:lvl1pPr>
              <a:defRPr lang="en-US" sz="180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-225425">
              <a:buFont typeface="Arial" pitchFamily="34" charset="0"/>
            </a:pPr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2000" y="2520000"/>
            <a:ext cx="5404104" cy="429768"/>
          </a:xfr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>
            <a:lvl1pPr marL="0" indent="0">
              <a:buNone/>
              <a:defRPr lang="en-US" sz="1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Subtext 1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2000" y="4827007"/>
            <a:ext cx="5404104" cy="429768"/>
          </a:xfr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>
            <a:lvl1pPr marL="0" indent="0">
              <a:buNone/>
              <a:defRPr lang="en-US" sz="1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Subtext 5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2000" y="3096752"/>
            <a:ext cx="5404104" cy="429768"/>
          </a:xfr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>
            <a:lvl1pPr marL="0" indent="0">
              <a:buNone/>
              <a:defRPr lang="en-US" sz="1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Subtext 2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72000" y="3673504"/>
            <a:ext cx="5404104" cy="429768"/>
          </a:xfr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>
            <a:lvl1pPr marL="0" indent="0">
              <a:buNone/>
              <a:defRPr lang="en-US" sz="1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Subtext 3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72000" y="4250256"/>
            <a:ext cx="5404104" cy="429768"/>
          </a:xfr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>
            <a:lvl1pPr marL="0" indent="0">
              <a:buNone/>
              <a:defRPr lang="en-US" sz="1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Subtext 4</a:t>
            </a:r>
          </a:p>
        </p:txBody>
      </p:sp>
    </p:spTree>
    <p:extLst>
      <p:ext uri="{BB962C8B-B14F-4D97-AF65-F5344CB8AC3E}">
        <p14:creationId xmlns:p14="http://schemas.microsoft.com/office/powerpoint/2010/main" val="299379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out Subtext">
    <p:bg>
      <p:bgPr>
        <a:gradFill>
          <a:gsLst>
            <a:gs pos="0">
              <a:srgbClr val="8D8D8D"/>
            </a:gs>
            <a:gs pos="20000">
              <a:srgbClr val="D9D9D9"/>
            </a:gs>
            <a:gs pos="84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58668"/>
            <a:ext cx="9144000" cy="740664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>
            <a:lvl1pPr>
              <a:defRPr lang="en-US" sz="1800" dirty="0">
                <a:solidFill>
                  <a:prstClr val="white"/>
                </a:solidFill>
              </a:defRPr>
            </a:lvl1pPr>
          </a:lstStyle>
          <a:p>
            <a:pPr marL="0"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345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12400"/>
            <a:ext cx="8494776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203960"/>
            <a:ext cx="8494776" cy="512064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4000" y="1051560"/>
            <a:ext cx="8496300" cy="0"/>
          </a:xfrm>
          <a:prstGeom prst="line">
            <a:avLst/>
          </a:prstGeom>
          <a:ln w="63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 bwMode="white">
          <a:xfrm>
            <a:off x="324000" y="6535738"/>
            <a:ext cx="8496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324000" y="6636183"/>
            <a:ext cx="768406" cy="123111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pPr marL="133350" indent="-133350" algn="l">
              <a:buClr>
                <a:schemeClr val="bg1"/>
              </a:buClr>
              <a:buFont typeface="Arial" pitchFamily="34" charset="0"/>
              <a:buNone/>
              <a:tabLst/>
            </a:pPr>
            <a:r>
              <a:rPr lang="en-US" sz="800" noProof="0" dirty="0">
                <a:solidFill>
                  <a:schemeClr val="bg1"/>
                </a:solidFill>
              </a:rPr>
              <a:t>2016 Tredence</a:t>
            </a:r>
          </a:p>
        </p:txBody>
      </p:sp>
      <p:sp>
        <p:nvSpPr>
          <p:cNvPr id="8" name="Information_Classification"/>
          <p:cNvSpPr txBox="1"/>
          <p:nvPr userDrawn="1"/>
        </p:nvSpPr>
        <p:spPr>
          <a:xfrm>
            <a:off x="7620000" y="6636183"/>
            <a:ext cx="54502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de-DE" sz="800" b="0" i="0" u="none" kern="0" baseline="0" dirty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Confidential</a:t>
            </a:r>
          </a:p>
        </p:txBody>
      </p:sp>
      <p:sp>
        <p:nvSpPr>
          <p:cNvPr id="9" name="Information_Classification"/>
          <p:cNvSpPr txBox="1"/>
          <p:nvPr userDrawn="1"/>
        </p:nvSpPr>
        <p:spPr>
          <a:xfrm>
            <a:off x="8623430" y="6636183"/>
            <a:ext cx="1250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B0863923-1DCE-4323-8EA3-52D1D0D7D303}" type="slidenum">
              <a:rPr kumimoji="0" lang="de-DE" sz="800" b="0" i="0" u="none" kern="0" baseline="0" smtClean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de-DE" sz="800" b="0" i="0" u="none" kern="0" baseline="0" dirty="0">
              <a:solidFill>
                <a:srgbClr val="FFFFFF"/>
              </a:solidFill>
              <a:effectLst/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0040" y="1219200"/>
            <a:ext cx="3657600" cy="457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>
            <a:lvl1pPr marL="0" indent="0">
              <a:buFont typeface="Arial" panose="020B0604020202020204" pitchFamily="34" charset="0"/>
              <a:buNone/>
              <a:defRPr lang="en-US" sz="1600" dirty="0" smtClean="0"/>
            </a:lvl1pPr>
            <a:lvl2pPr>
              <a:defRPr lang="en-US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lvl="0"/>
            <a:r>
              <a:rPr lang="en-US" dirty="0"/>
              <a:t>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12400"/>
            <a:ext cx="8494776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4000" y="1051560"/>
            <a:ext cx="8496300" cy="0"/>
          </a:xfrm>
          <a:prstGeom prst="line">
            <a:avLst/>
          </a:prstGeom>
          <a:ln w="63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 bwMode="white">
          <a:xfrm>
            <a:off x="324000" y="6535738"/>
            <a:ext cx="8496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324000" y="6636183"/>
            <a:ext cx="768406" cy="123111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pPr marL="133350" indent="-133350" algn="l">
              <a:buClr>
                <a:schemeClr val="bg1"/>
              </a:buClr>
              <a:buFont typeface="Arial" pitchFamily="34" charset="0"/>
              <a:buNone/>
              <a:tabLst/>
            </a:pPr>
            <a:r>
              <a:rPr lang="en-US" sz="800" noProof="0" dirty="0">
                <a:solidFill>
                  <a:schemeClr val="bg1"/>
                </a:solidFill>
              </a:rPr>
              <a:t>2016 Tredence</a:t>
            </a:r>
          </a:p>
        </p:txBody>
      </p:sp>
      <p:sp>
        <p:nvSpPr>
          <p:cNvPr id="8" name="Information_Classification"/>
          <p:cNvSpPr txBox="1"/>
          <p:nvPr userDrawn="1"/>
        </p:nvSpPr>
        <p:spPr>
          <a:xfrm>
            <a:off x="7620000" y="6636183"/>
            <a:ext cx="54502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de-DE" sz="800" b="0" i="0" u="none" kern="0" baseline="0" dirty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Confidential</a:t>
            </a:r>
          </a:p>
        </p:txBody>
      </p:sp>
      <p:sp>
        <p:nvSpPr>
          <p:cNvPr id="9" name="Information_Classification"/>
          <p:cNvSpPr txBox="1"/>
          <p:nvPr userDrawn="1"/>
        </p:nvSpPr>
        <p:spPr>
          <a:xfrm>
            <a:off x="8623430" y="6636183"/>
            <a:ext cx="1250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B0863923-1DCE-4323-8EA3-52D1D0D7D303}" type="slidenum">
              <a:rPr kumimoji="0" lang="de-DE" sz="800" b="0" i="0" u="none" kern="0" baseline="0" smtClean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de-DE" sz="800" b="0" i="0" u="none" kern="0" baseline="0" dirty="0">
              <a:solidFill>
                <a:srgbClr val="FFFFFF"/>
              </a:solidFill>
              <a:effectLst/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3400" y="1549401"/>
            <a:ext cx="8281416" cy="1097280"/>
          </a:xfrm>
          <a:ln w="12700">
            <a:solidFill>
              <a:schemeClr val="accent1"/>
            </a:solidFill>
          </a:ln>
        </p:spPr>
        <p:txBody>
          <a:bodyPr lIns="91440" tIns="182880" r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20040" y="2965609"/>
            <a:ext cx="3657600" cy="457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>
            <a:lvl1pPr marL="0" indent="0">
              <a:buFont typeface="Arial" panose="020B0604020202020204" pitchFamily="34" charset="0"/>
              <a:buNone/>
              <a:defRPr lang="en-US" sz="1600" dirty="0" smtClean="0"/>
            </a:lvl1pPr>
            <a:lvl2pPr>
              <a:defRPr lang="en-US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lvl="0"/>
            <a:r>
              <a:rPr lang="en-US" dirty="0"/>
              <a:t>Header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33400" y="3295810"/>
            <a:ext cx="8281416" cy="1097280"/>
          </a:xfrm>
          <a:ln w="12700">
            <a:solidFill>
              <a:schemeClr val="accent1"/>
            </a:solidFill>
          </a:ln>
        </p:spPr>
        <p:txBody>
          <a:bodyPr lIns="91440" tIns="182880" r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20040" y="4712018"/>
            <a:ext cx="3657600" cy="457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>
            <a:lvl1pPr marL="0" indent="0">
              <a:buFont typeface="Arial" panose="020B0604020202020204" pitchFamily="34" charset="0"/>
              <a:buNone/>
              <a:defRPr lang="en-US" sz="1600" dirty="0" smtClean="0"/>
            </a:lvl1pPr>
            <a:lvl2pPr>
              <a:defRPr lang="en-US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lvl="0"/>
            <a:r>
              <a:rPr lang="en-US" dirty="0"/>
              <a:t>Header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33400" y="5042219"/>
            <a:ext cx="8281416" cy="1097280"/>
          </a:xfrm>
          <a:ln w="12700">
            <a:solidFill>
              <a:schemeClr val="accent1"/>
            </a:solidFill>
          </a:ln>
        </p:spPr>
        <p:txBody>
          <a:bodyPr lIns="91440" tIns="182880" rIns="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13360"/>
            <a:ext cx="8494776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203960"/>
            <a:ext cx="8494776" cy="245364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320040" y="3870959"/>
            <a:ext cx="8494776" cy="245364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4000" y="1051560"/>
            <a:ext cx="8496300" cy="0"/>
          </a:xfrm>
          <a:prstGeom prst="line">
            <a:avLst/>
          </a:prstGeom>
          <a:ln w="63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white">
          <a:xfrm>
            <a:off x="324000" y="6535738"/>
            <a:ext cx="8496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4000" y="6636183"/>
            <a:ext cx="768406" cy="123111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pPr marL="133350" indent="-133350" algn="l">
              <a:buClr>
                <a:schemeClr val="bg1"/>
              </a:buClr>
              <a:buFont typeface="Arial" pitchFamily="34" charset="0"/>
              <a:buNone/>
              <a:tabLst/>
            </a:pPr>
            <a:r>
              <a:rPr lang="en-US" sz="800" noProof="0" dirty="0">
                <a:solidFill>
                  <a:schemeClr val="bg1"/>
                </a:solidFill>
              </a:rPr>
              <a:t>2016 Tredence</a:t>
            </a:r>
          </a:p>
        </p:txBody>
      </p:sp>
      <p:sp>
        <p:nvSpPr>
          <p:cNvPr id="10" name="Information_Classification"/>
          <p:cNvSpPr txBox="1"/>
          <p:nvPr userDrawn="1"/>
        </p:nvSpPr>
        <p:spPr>
          <a:xfrm>
            <a:off x="7620000" y="6636183"/>
            <a:ext cx="54502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de-DE" sz="800" b="0" i="0" u="none" kern="0" baseline="0" dirty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Confidential</a:t>
            </a: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8623430" y="6636183"/>
            <a:ext cx="1250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B0863923-1DCE-4323-8EA3-52D1D0D7D303}" type="slidenum">
              <a:rPr kumimoji="0" lang="de-DE" sz="800" b="0" i="0" u="none" kern="0" baseline="0" smtClean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de-DE" sz="800" b="0" i="0" u="none" kern="0" baseline="0" dirty="0">
              <a:solidFill>
                <a:srgbClr val="FFFFFF"/>
              </a:solidFill>
              <a:effectLst/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3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12400"/>
            <a:ext cx="8494776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371600"/>
            <a:ext cx="4169664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371600"/>
            <a:ext cx="4169664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4000" y="1051560"/>
            <a:ext cx="8496300" cy="0"/>
          </a:xfrm>
          <a:prstGeom prst="line">
            <a:avLst/>
          </a:prstGeom>
          <a:ln w="63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 bwMode="white">
          <a:xfrm>
            <a:off x="324000" y="6535738"/>
            <a:ext cx="8496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4000" y="6636183"/>
            <a:ext cx="768406" cy="123111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pPr marL="133350" indent="-133350" algn="l">
              <a:buClr>
                <a:schemeClr val="bg1"/>
              </a:buClr>
              <a:buFont typeface="Arial" pitchFamily="34" charset="0"/>
              <a:buNone/>
              <a:tabLst/>
            </a:pPr>
            <a:r>
              <a:rPr lang="en-US" sz="800" noProof="0" dirty="0">
                <a:solidFill>
                  <a:schemeClr val="bg1"/>
                </a:solidFill>
              </a:rPr>
              <a:t>2016 Tredence</a:t>
            </a:r>
          </a:p>
        </p:txBody>
      </p:sp>
      <p:sp>
        <p:nvSpPr>
          <p:cNvPr id="9" name="Information_Classification"/>
          <p:cNvSpPr txBox="1"/>
          <p:nvPr userDrawn="1"/>
        </p:nvSpPr>
        <p:spPr>
          <a:xfrm>
            <a:off x="7620000" y="6636183"/>
            <a:ext cx="54502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de-DE" sz="800" b="0" i="0" u="none" kern="0" baseline="0" dirty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Confidential</a:t>
            </a:r>
          </a:p>
        </p:txBody>
      </p:sp>
      <p:sp>
        <p:nvSpPr>
          <p:cNvPr id="10" name="Information_Classification"/>
          <p:cNvSpPr txBox="1"/>
          <p:nvPr userDrawn="1"/>
        </p:nvSpPr>
        <p:spPr>
          <a:xfrm>
            <a:off x="8623430" y="6636183"/>
            <a:ext cx="1250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B0863923-1DCE-4323-8EA3-52D1D0D7D303}" type="slidenum">
              <a:rPr kumimoji="0" lang="de-DE" sz="800" b="0" i="0" u="none" kern="0" baseline="0" smtClean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de-DE" sz="800" b="0" i="0" u="none" kern="0" baseline="0" dirty="0">
              <a:solidFill>
                <a:srgbClr val="FFFFFF"/>
              </a:solidFill>
              <a:effectLst/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12400"/>
            <a:ext cx="8494776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903476"/>
            <a:ext cx="4169664" cy="4265964"/>
          </a:xfrm>
          <a:ln w="3175"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903476"/>
            <a:ext cx="4169664" cy="4265964"/>
          </a:xfrm>
          <a:ln w="3175"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54296" y="1371600"/>
            <a:ext cx="4169664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600" b="1" smtClean="0"/>
            </a:lvl1pPr>
          </a:lstStyle>
          <a:p>
            <a:pPr marL="0" lvl="0" algn="ctr"/>
            <a:r>
              <a:rPr lang="en-US" dirty="0"/>
              <a:t>Comparison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" y="1373124"/>
            <a:ext cx="4169664" cy="5303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600" b="1" dirty="0" smtClean="0"/>
            </a:lvl1pPr>
          </a:lstStyle>
          <a:p>
            <a:pPr marL="0" lvl="0" algn="ctr"/>
            <a:r>
              <a:rPr lang="en-US" dirty="0"/>
              <a:t>Comparison 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4000" y="1051560"/>
            <a:ext cx="8496300" cy="0"/>
          </a:xfrm>
          <a:prstGeom prst="line">
            <a:avLst/>
          </a:prstGeom>
          <a:ln w="63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white">
          <a:xfrm>
            <a:off x="324000" y="6535738"/>
            <a:ext cx="8496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24000" y="6636183"/>
            <a:ext cx="768406" cy="123111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pPr marL="133350" indent="-133350" algn="l">
              <a:buClr>
                <a:schemeClr val="bg1"/>
              </a:buClr>
              <a:buFont typeface="Arial" pitchFamily="34" charset="0"/>
              <a:buNone/>
              <a:tabLst/>
            </a:pPr>
            <a:r>
              <a:rPr lang="en-US" sz="800" noProof="0" dirty="0">
                <a:solidFill>
                  <a:schemeClr val="bg1"/>
                </a:solidFill>
              </a:rPr>
              <a:t>2016 Tredence</a:t>
            </a:r>
          </a:p>
        </p:txBody>
      </p:sp>
      <p:sp>
        <p:nvSpPr>
          <p:cNvPr id="13" name="Information_Classification"/>
          <p:cNvSpPr txBox="1"/>
          <p:nvPr userDrawn="1"/>
        </p:nvSpPr>
        <p:spPr>
          <a:xfrm>
            <a:off x="7620000" y="6636183"/>
            <a:ext cx="54502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de-DE" sz="800" b="0" i="0" u="none" kern="0" baseline="0" dirty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Confidential</a:t>
            </a:r>
          </a:p>
        </p:txBody>
      </p:sp>
      <p:sp>
        <p:nvSpPr>
          <p:cNvPr id="14" name="Information_Classification"/>
          <p:cNvSpPr txBox="1"/>
          <p:nvPr userDrawn="1"/>
        </p:nvSpPr>
        <p:spPr>
          <a:xfrm>
            <a:off x="8623430" y="6636183"/>
            <a:ext cx="1250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B0863923-1DCE-4323-8EA3-52D1D0D7D303}" type="slidenum">
              <a:rPr kumimoji="0" lang="de-DE" sz="800" b="0" i="0" u="none" kern="0" baseline="0" smtClean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de-DE" sz="800" b="0" i="0" u="none" kern="0" baseline="0" dirty="0">
              <a:solidFill>
                <a:srgbClr val="FFFFFF"/>
              </a:solidFill>
              <a:effectLst/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12400"/>
            <a:ext cx="8494776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4000" y="1051560"/>
            <a:ext cx="8496300" cy="0"/>
          </a:xfrm>
          <a:prstGeom prst="line">
            <a:avLst/>
          </a:prstGeom>
          <a:ln w="63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 bwMode="white">
          <a:xfrm>
            <a:off x="324000" y="6535738"/>
            <a:ext cx="8496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324000" y="6636183"/>
            <a:ext cx="768406" cy="123111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pPr marL="133350" indent="-133350" algn="l">
              <a:buClr>
                <a:schemeClr val="bg1"/>
              </a:buClr>
              <a:buFont typeface="Arial" pitchFamily="34" charset="0"/>
              <a:buNone/>
              <a:tabLst/>
            </a:pPr>
            <a:r>
              <a:rPr lang="en-US" sz="800" noProof="0" dirty="0">
                <a:solidFill>
                  <a:schemeClr val="bg1"/>
                </a:solidFill>
              </a:rPr>
              <a:t>2016 Tredence</a:t>
            </a:r>
          </a:p>
        </p:txBody>
      </p:sp>
      <p:sp>
        <p:nvSpPr>
          <p:cNvPr id="7" name="Information_Classification"/>
          <p:cNvSpPr txBox="1"/>
          <p:nvPr userDrawn="1"/>
        </p:nvSpPr>
        <p:spPr>
          <a:xfrm>
            <a:off x="7620000" y="6636183"/>
            <a:ext cx="545021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de-DE" sz="800" b="0" i="0" u="none" kern="0" baseline="0" dirty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Confidential</a:t>
            </a:r>
          </a:p>
        </p:txBody>
      </p:sp>
      <p:sp>
        <p:nvSpPr>
          <p:cNvPr id="8" name="Information_Classification"/>
          <p:cNvSpPr txBox="1"/>
          <p:nvPr userDrawn="1"/>
        </p:nvSpPr>
        <p:spPr>
          <a:xfrm>
            <a:off x="8623430" y="6636183"/>
            <a:ext cx="1250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B0863923-1DCE-4323-8EA3-52D1D0D7D303}" type="slidenum">
              <a:rPr kumimoji="0" lang="de-DE" sz="800" b="0" i="0" u="none" kern="0" baseline="0" smtClean="0">
                <a:solidFill>
                  <a:srgbClr val="FFFFFF"/>
                </a:solidFill>
                <a:effectLst/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de-DE" sz="800" b="0" i="0" u="none" kern="0" baseline="0" dirty="0">
              <a:solidFill>
                <a:srgbClr val="FFFFFF"/>
              </a:solidFill>
              <a:effectLst/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51200"/>
            <a:ext cx="8494776" cy="75895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3000"/>
            <a:ext cx="8494776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1" r:id="rId3"/>
    <p:sldLayoutId id="2147483650" r:id="rId4"/>
    <p:sldLayoutId id="2147483672" r:id="rId5"/>
    <p:sldLayoutId id="2147483665" r:id="rId6"/>
    <p:sldLayoutId id="2147483652" r:id="rId7"/>
    <p:sldLayoutId id="2147483662" r:id="rId8"/>
    <p:sldLayoutId id="2147483654" r:id="rId9"/>
    <p:sldLayoutId id="2147483668" r:id="rId1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812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5425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Territory Management Solution | Project Requirement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2016</a:t>
            </a:r>
          </a:p>
        </p:txBody>
      </p:sp>
    </p:spTree>
    <p:extLst>
      <p:ext uri="{BB962C8B-B14F-4D97-AF65-F5344CB8AC3E}">
        <p14:creationId xmlns:p14="http://schemas.microsoft.com/office/powerpoint/2010/main" val="277380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The end-user can view the “Tree-map” by clicking on the “Top left minimizer”.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0" y="1143000"/>
            <a:ext cx="8494776" cy="525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0479" y="1652327"/>
            <a:ext cx="297524" cy="348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03" y="1651770"/>
            <a:ext cx="2808565" cy="2845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479" y="2667000"/>
            <a:ext cx="249067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user can use the above arrow to </a:t>
            </a:r>
          </a:p>
          <a:p>
            <a:r>
              <a:rPr lang="en-US" b="1" dirty="0">
                <a:solidFill>
                  <a:schemeClr val="bg1"/>
                </a:solidFill>
              </a:rPr>
              <a:t>Access the tree map</a:t>
            </a:r>
          </a:p>
        </p:txBody>
      </p:sp>
      <p:cxnSp>
        <p:nvCxnSpPr>
          <p:cNvPr id="14" name="Straight Arrow Connector 13"/>
          <p:cNvCxnSpPr>
            <a:stCxn id="12" idx="0"/>
            <a:endCxn id="10" idx="0"/>
          </p:cNvCxnSpPr>
          <p:nvPr/>
        </p:nvCxnSpPr>
        <p:spPr>
          <a:xfrm flipH="1" flipV="1">
            <a:off x="579241" y="2000629"/>
            <a:ext cx="1096575" cy="66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92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will have a feature to view the performance of their territories across multiple metrics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550195"/>
            <a:ext cx="2642572" cy="4874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167" y="1550194"/>
            <a:ext cx="6003234" cy="4850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66" y="1143000"/>
            <a:ext cx="8746436" cy="385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6" y="1417170"/>
            <a:ext cx="566481" cy="5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Tree map will have multiple features to enable the end user to compare performances of his sales representatives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550195"/>
            <a:ext cx="2642572" cy="4874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167" y="1550194"/>
            <a:ext cx="6003234" cy="4850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66" y="1143000"/>
            <a:ext cx="8746436" cy="385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2133600"/>
            <a:ext cx="4495800" cy="3970318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Initially the tree map will be colored as per the Territory color.</a:t>
            </a:r>
          </a:p>
          <a:p>
            <a:pPr marL="342900" indent="-342900" defTabSz="457200">
              <a:buFontTx/>
              <a:buAutoNum type="arabicPeriod"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A functionality to click on the territory and highlight the corresponding area</a:t>
            </a:r>
            <a:br>
              <a:rPr lang="en-US" b="1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on the map will also be provided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Upon click of the “TM”, the dropdown will appear giving the user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choices to select the metrics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Tree map colors will change as per the rep’s performance for that particular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metric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 functionality to click on the territory and highlight the corresponding area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on the map will also be provided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6" y="1417170"/>
            <a:ext cx="566481" cy="5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6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defRPr/>
            </a:pPr>
            <a:r>
              <a:rPr lang="en-US" kern="0" dirty="0">
                <a:solidFill>
                  <a:schemeClr val="tx1"/>
                </a:solidFill>
                <a:latin typeface="Calibri" panose="020F0502020204030204"/>
              </a:rPr>
              <a:t>The end-user will have the feature to customize the Tree-map across multiple facts and dimensions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550195"/>
            <a:ext cx="2642572" cy="4874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167" y="1550194"/>
            <a:ext cx="6003234" cy="4850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66" y="1143000"/>
            <a:ext cx="8746436" cy="3857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6" y="1417170"/>
            <a:ext cx="566481" cy="566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537" y="1550194"/>
            <a:ext cx="3295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7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457200">
              <a:spcBef>
                <a:spcPts val="0"/>
              </a:spcBef>
              <a:defRPr/>
            </a:pPr>
            <a:r>
              <a:rPr lang="en-US" kern="0" dirty="0">
                <a:solidFill>
                  <a:schemeClr val="tx1"/>
                </a:solidFill>
                <a:latin typeface="Calibri" panose="020F0502020204030204"/>
              </a:rPr>
              <a:t>Upon Click  of a button, the following dropdown will appear, enabling the user to compare territories within branches / markets et al.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550195"/>
            <a:ext cx="2642572" cy="4874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167" y="1550194"/>
            <a:ext cx="6003234" cy="4850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66" y="1143000"/>
            <a:ext cx="8746436" cy="3857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56" y="1417170"/>
            <a:ext cx="566481" cy="5664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480" y="1536942"/>
            <a:ext cx="53149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0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defRPr/>
            </a:pPr>
            <a:r>
              <a:rPr lang="en-US" kern="0" dirty="0">
                <a:solidFill>
                  <a:schemeClr val="tx1"/>
                </a:solidFill>
                <a:latin typeface="Calibri" panose="020F0502020204030204"/>
              </a:rPr>
              <a:t>The following window appears once the user compares territories amongst each other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1143000"/>
            <a:ext cx="8746436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7" y="1545328"/>
            <a:ext cx="8746436" cy="4828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42462" y="1548641"/>
            <a:ext cx="297524" cy="348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86" y="1628916"/>
            <a:ext cx="2808565" cy="2845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2133600"/>
            <a:ext cx="1762782" cy="1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457200">
              <a:spcBef>
                <a:spcPts val="0"/>
              </a:spcBef>
              <a:defRPr/>
            </a:pPr>
            <a:r>
              <a:rPr lang="en-US" kern="0" dirty="0">
                <a:solidFill>
                  <a:schemeClr val="tx1"/>
                </a:solidFill>
                <a:latin typeface="Calibri" panose="020F0502020204030204"/>
              </a:rPr>
              <a:t>The comparison on the right will change upon clicking on any of the metrics on the left. </a:t>
            </a:r>
            <a:r>
              <a:rPr lang="en-US" i="1" kern="0" dirty="0">
                <a:solidFill>
                  <a:srgbClr val="FF0000"/>
                </a:solidFill>
                <a:latin typeface="Calibri" panose="020F0502020204030204"/>
              </a:rPr>
              <a:t>We can add more BI in this part of the solution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1143000"/>
            <a:ext cx="8746436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7" y="1545328"/>
            <a:ext cx="8746436" cy="4828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42462" y="1548641"/>
            <a:ext cx="297524" cy="348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86" y="1628916"/>
            <a:ext cx="2808565" cy="2845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2133600"/>
            <a:ext cx="1762782" cy="1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1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defRPr/>
            </a:pPr>
            <a:r>
              <a:rPr lang="en-US" kern="0" dirty="0">
                <a:solidFill>
                  <a:schemeClr val="tx1"/>
                </a:solidFill>
                <a:latin typeface="Calibri" panose="020F0502020204030204"/>
              </a:rPr>
              <a:t>Users can also add territories to compare at a later stage. </a:t>
            </a:r>
            <a:r>
              <a:rPr lang="en-US" i="1" kern="0" dirty="0">
                <a:solidFill>
                  <a:srgbClr val="FF0000"/>
                </a:solidFill>
                <a:latin typeface="Calibri" panose="020F0502020204030204"/>
              </a:rPr>
              <a:t>However, this needs to be made more intuitive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1143000"/>
            <a:ext cx="8746436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7" y="1545328"/>
            <a:ext cx="8746436" cy="4828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42462" y="1548641"/>
            <a:ext cx="297524" cy="348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86" y="1628916"/>
            <a:ext cx="2808565" cy="284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72" y="1575145"/>
            <a:ext cx="8062912" cy="45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5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The End-users will also have a feature to view heat-maps by clicking on the “Globe” in the toolbar below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0" y="1143000"/>
            <a:ext cx="8494776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The heat-map can be configured by changing the dimensions and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0" y="1143000"/>
            <a:ext cx="8494776" cy="5300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1733550" cy="1819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5257800"/>
            <a:ext cx="4242816" cy="830997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The representation of the Drop down needs to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be made more User intuitive. Tredence will ensure it is represented in a better way as compared to the present status</a:t>
            </a: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1" kern="0" baseline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609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The Territory management solution will have a structure to include functionalities for admins and End-users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600198"/>
            <a:ext cx="2438400" cy="2667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Layer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6052" y="2296844"/>
            <a:ext cx="1064342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Salesforce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679548" y="2901021"/>
            <a:ext cx="1064342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ERP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709365" y="3505198"/>
            <a:ext cx="1064342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Flat files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1866845" y="2296844"/>
            <a:ext cx="1138085" cy="827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Saved Admin views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1813838" y="3282021"/>
            <a:ext cx="1191093" cy="827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Attributes and Dimensions</a:t>
            </a:r>
            <a:endParaRPr lang="en-IN" sz="1400" dirty="0"/>
          </a:p>
        </p:txBody>
      </p:sp>
      <p:sp>
        <p:nvSpPr>
          <p:cNvPr id="6" name="Bent Arrow 5"/>
          <p:cNvSpPr/>
          <p:nvPr/>
        </p:nvSpPr>
        <p:spPr>
          <a:xfrm>
            <a:off x="3390845" y="1295398"/>
            <a:ext cx="1828800" cy="160562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3565033" y="2726833"/>
            <a:ext cx="1594778" cy="1943155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48000" y="2901021"/>
            <a:ext cx="34284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334000" y="1295398"/>
            <a:ext cx="2819400" cy="13824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Channel  - 1</a:t>
            </a:r>
            <a:endParaRPr lang="en-IN" sz="14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End-User Only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The end user directly interacts with the solution and makes the necessary changes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37313" y="3505198"/>
            <a:ext cx="2819400" cy="1059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Channel  - 2</a:t>
            </a:r>
            <a:endParaRPr lang="en-IN" sz="14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Admin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The Admin configures the attributes, heat maps, tree maps, alignment in the solution. 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477000" y="4564399"/>
            <a:ext cx="533400" cy="54100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8153400" y="1644768"/>
            <a:ext cx="553278" cy="69075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8706678" y="1802684"/>
            <a:ext cx="338554" cy="3678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IN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5334000" y="5120077"/>
            <a:ext cx="2819400" cy="10592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Channel  - 2</a:t>
            </a:r>
            <a:endParaRPr lang="en-IN" sz="14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End-User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The configuration made by the admin will then roll out to the end-user.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8153400" y="5362449"/>
            <a:ext cx="553278" cy="69075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8706678" y="5520365"/>
            <a:ext cx="338554" cy="3678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IN" sz="1100" b="1" dirty="0"/>
          </a:p>
        </p:txBody>
      </p:sp>
      <p:sp>
        <p:nvSpPr>
          <p:cNvPr id="29" name="Up Arrow 28"/>
          <p:cNvSpPr/>
          <p:nvPr/>
        </p:nvSpPr>
        <p:spPr>
          <a:xfrm>
            <a:off x="1866845" y="5512979"/>
            <a:ext cx="685800" cy="54100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Up Arrow 29"/>
          <p:cNvSpPr/>
          <p:nvPr/>
        </p:nvSpPr>
        <p:spPr>
          <a:xfrm>
            <a:off x="868819" y="5521922"/>
            <a:ext cx="685800" cy="54100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1042442" y="6088222"/>
            <a:ext cx="338554" cy="3678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A</a:t>
            </a:r>
            <a:endParaRPr lang="en-IN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28071" y="6083463"/>
            <a:ext cx="338554" cy="3678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B</a:t>
            </a:r>
            <a:endParaRPr lang="en-IN" sz="1100" b="1" dirty="0"/>
          </a:p>
        </p:txBody>
      </p:sp>
      <p:pic>
        <p:nvPicPr>
          <p:cNvPr id="33" name="Picture 4" descr="https://login.salesforce.com/img/logo1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78" y="5047793"/>
            <a:ext cx="1532308" cy="5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435887" y="5610636"/>
            <a:ext cx="2628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The alignment changes made by the end-user will be uploaded on a daily basis to Salesforce</a:t>
            </a:r>
          </a:p>
        </p:txBody>
      </p:sp>
      <p:sp>
        <p:nvSpPr>
          <p:cNvPr id="35" name="Up Arrow 34"/>
          <p:cNvSpPr/>
          <p:nvPr/>
        </p:nvSpPr>
        <p:spPr>
          <a:xfrm>
            <a:off x="1342271" y="4386995"/>
            <a:ext cx="685800" cy="54100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253301" y="4425021"/>
            <a:ext cx="2628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The Salesforce attributes will then be transferred back to the data-layer, thus closing the loop of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97062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defRPr/>
            </a:pPr>
            <a:r>
              <a:rPr lang="en-US" kern="0" dirty="0">
                <a:solidFill>
                  <a:schemeClr val="tx1"/>
                </a:solidFill>
                <a:latin typeface="Calibri" panose="020F0502020204030204"/>
              </a:rPr>
              <a:t>Users can realign territories by clicking on multiple zip codes or move complete territories and view the impact of the movement </a:t>
            </a:r>
            <a:endParaRPr lang="en-US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1143000"/>
            <a:ext cx="8494776" cy="5257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0" y="4648200"/>
            <a:ext cx="4242816" cy="1569660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This view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lacks intuitiveness and will be changed by showing Graphs of the “Before” and “After” re-alignment instances. (As shown by Mark)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kern="0" baseline="0" dirty="0">
              <a:solidFill>
                <a:prstClr val="white"/>
              </a:solidFill>
              <a:latin typeface="Calibri" panose="020F0502020204030204"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Users will be able to make multiple zip movements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kern="0" baseline="0" dirty="0">
              <a:solidFill>
                <a:prstClr val="white"/>
              </a:solidFill>
              <a:latin typeface="Calibri" panose="020F0502020204030204"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 feature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to enable users to save multiple iterations of their zip alignments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601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21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TMS, a territory management solution will have features both, for the Admins and the direct end users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2548353"/>
            <a:ext cx="387096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Customizable Heat-maps for the  “Tree-map” as well as the “geo-spatial alignments”.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a. Select pre-processed variables to populate the zip-level heat-map with pre-defined segments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b. Select pre-processed variables to populate zip-level heat-map by user-defined boundaries and number of segments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Access control over the metrics to be viewed at a during the re-alignment process / zip-level view</a:t>
            </a:r>
            <a:br>
              <a:rPr lang="en-US" sz="1200" b="1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Admins will have access to select pre-processed variables aggregated at zip / territory level to view during the re-alignment process / zip level view.</a:t>
            </a:r>
          </a:p>
          <a:p>
            <a:pPr marL="342900" lvl="0" indent="-3429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271354"/>
            <a:ext cx="1305231" cy="276999"/>
          </a:xfrm>
          <a:prstGeom prst="rect">
            <a:avLst/>
          </a:prstGeom>
          <a:solidFill>
            <a:srgbClr val="C17529"/>
          </a:solidFill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Administrator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7530" y="2548353"/>
            <a:ext cx="4057286" cy="3886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Territory comparison</a:t>
            </a:r>
            <a:br>
              <a:rPr lang="en-US" sz="1200" b="1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The end-user will be able to compare territory performance against existing territories falling within his branch / region through the </a:t>
            </a:r>
            <a:r>
              <a:rPr lang="en-US" sz="1100" b="1" i="1" dirty="0">
                <a:solidFill>
                  <a:schemeClr val="tx1"/>
                </a:solidFill>
              </a:rPr>
              <a:t>“Tree-map” </a:t>
            </a:r>
            <a:r>
              <a:rPr lang="en-US" sz="1100" dirty="0">
                <a:solidFill>
                  <a:schemeClr val="tx1"/>
                </a:solidFill>
              </a:rPr>
              <a:t>interface</a:t>
            </a:r>
          </a:p>
          <a:p>
            <a:pPr marL="342900" lvl="0" indent="-342900"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100" b="1" dirty="0">
                <a:solidFill>
                  <a:schemeClr val="tx1"/>
                </a:solidFill>
              </a:rPr>
              <a:t>Heat-map / Zip-level view</a:t>
            </a:r>
            <a:br>
              <a:rPr lang="en-US" sz="1100" b="1" dirty="0">
                <a:solidFill>
                  <a:schemeClr val="tx1"/>
                </a:solidFill>
              </a:rPr>
            </a:b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This feature will enable end-users to assess their territory at a zip level through pre-built and / or customized heat maps based on a few pre-processed KPIs</a:t>
            </a:r>
            <a:br>
              <a:rPr lang="en-US" sz="1100" b="1" dirty="0">
                <a:solidFill>
                  <a:schemeClr val="tx1"/>
                </a:solidFill>
              </a:rPr>
            </a:br>
            <a:endParaRPr lang="en-US" sz="1100" b="1" dirty="0">
              <a:solidFill>
                <a:schemeClr val="tx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sz="1100" b="1" dirty="0">
              <a:solidFill>
                <a:schemeClr val="tx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100" b="1" dirty="0">
                <a:solidFill>
                  <a:schemeClr val="tx1"/>
                </a:solidFill>
              </a:rPr>
              <a:t>Territory re-alignment</a:t>
            </a:r>
            <a:br>
              <a:rPr lang="en-US" sz="1100" b="1" dirty="0">
                <a:solidFill>
                  <a:schemeClr val="tx1"/>
                </a:solidFill>
              </a:rPr>
            </a:b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End-users will be able to re-align territories by moving zip codes across territories. The end-user will also be able to save, reload and execute pre-saved versions of zip-code alignments</a:t>
            </a:r>
          </a:p>
          <a:p>
            <a:pPr marL="342900" lvl="0" indent="-342900">
              <a:buFont typeface="+mj-lt"/>
              <a:buAutoNum type="arabicPeriod"/>
            </a:pPr>
            <a:endParaRPr lang="en-US" sz="1100" b="1" dirty="0">
              <a:solidFill>
                <a:schemeClr val="tx1"/>
              </a:solidFill>
            </a:endParaRPr>
          </a:p>
          <a:p>
            <a:pPr lvl="0"/>
            <a:br>
              <a:rPr lang="en-US" sz="1100" b="1" dirty="0">
                <a:solidFill>
                  <a:schemeClr val="tx1"/>
                </a:solidFill>
              </a:rPr>
            </a:br>
            <a:endParaRPr lang="en-US" sz="1100" b="1" dirty="0">
              <a:solidFill>
                <a:schemeClr val="tx1"/>
              </a:solidFill>
            </a:endParaRPr>
          </a:p>
          <a:p>
            <a:pPr lvl="0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9595" y="2271354"/>
            <a:ext cx="993155" cy="276999"/>
          </a:xfrm>
          <a:prstGeom prst="rect">
            <a:avLst/>
          </a:prstGeom>
          <a:solidFill>
            <a:srgbClr val="C17529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End - User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6849" y="1380842"/>
            <a:ext cx="8494776" cy="801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100" dirty="0">
                <a:solidFill>
                  <a:schemeClr val="tx1"/>
                </a:solidFill>
              </a:rPr>
              <a:t>The Territory Management solution (TMS) will be web-based application integrated with Salesforce for End-users such as Branch / District / Region Managers to re-align, monitor and measure performance of their territories in a seamless and user intuitive way.</a:t>
            </a:r>
          </a:p>
          <a:p>
            <a:pPr lvl="0"/>
            <a:endParaRPr lang="en-US" sz="1100" dirty="0">
              <a:solidFill>
                <a:schemeClr val="tx1"/>
              </a:solidFill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</a:rPr>
              <a:t>The solution will have 2 user interfaces for two different set of users with the following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6849" y="1097914"/>
            <a:ext cx="993155" cy="276999"/>
          </a:xfrm>
          <a:prstGeom prst="rect">
            <a:avLst/>
          </a:prstGeom>
          <a:solidFill>
            <a:srgbClr val="C17529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17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The TM product will be built in order to change it from being a solution to a generic product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3285" y="1033547"/>
            <a:ext cx="8314546" cy="838200"/>
            <a:chOff x="356483" y="1143000"/>
            <a:chExt cx="8314546" cy="838200"/>
          </a:xfrm>
        </p:grpSpPr>
        <p:sp>
          <p:nvSpPr>
            <p:cNvPr id="4" name="Right Arrow 3"/>
            <p:cNvSpPr/>
            <p:nvPr/>
          </p:nvSpPr>
          <p:spPr>
            <a:xfrm>
              <a:off x="356483" y="1143000"/>
              <a:ext cx="8314546" cy="83820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3644" y="1362045"/>
              <a:ext cx="55002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Solution Components and development stages</a:t>
              </a:r>
              <a:endParaRPr lang="en-IN" sz="2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73806" y="1678396"/>
            <a:ext cx="27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 Solutions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9068" y="409971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Proposed Product</a:t>
            </a:r>
            <a:endParaRPr lang="en-IN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4441" y="4054670"/>
            <a:ext cx="8356159" cy="2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1614" y="2322538"/>
            <a:ext cx="186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input Layer</a:t>
            </a:r>
            <a:endParaRPr lang="en-IN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26059" y="232366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Front-end Parameters</a:t>
            </a:r>
            <a:endParaRPr lang="en-IN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89189" y="2322538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User Interface</a:t>
            </a:r>
            <a:endParaRPr lang="en-IN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6601" y="2840675"/>
            <a:ext cx="278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data input layer is configured by Tredence by finalizing the data sources after discussing with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layer cannot be tinkered with once Tredence has built it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61864" y="2813611"/>
            <a:ext cx="2788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Front-end parameters are hard-coded by Tredence by consulting with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exercise is carried out only once, while developing the solution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49799" y="2785445"/>
            <a:ext cx="278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UI components such as Tree- map , heat-maps, KPI list etc. are fixed and cannot be changed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614" y="4580207"/>
            <a:ext cx="186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input Layer</a:t>
            </a:r>
            <a:endParaRPr lang="en-IN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26059" y="45813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Front-end Parameters</a:t>
            </a:r>
            <a:endParaRPr lang="en-IN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89189" y="458020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User Interface</a:t>
            </a:r>
            <a:endParaRPr lang="en-IN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6601" y="4940718"/>
            <a:ext cx="2788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layer will be dynamic wherein the admin will have functionalities to upload any data –set he needs as per his / her own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should also be able to aggregate / merge the newly uploaded data with existing tables in the back-end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161864" y="4966413"/>
            <a:ext cx="2788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can change any parameters he wishes to and then push it to the  “End-users”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will also have functionalities to create new heat-maps with variable thresholds and push it to the front-end</a:t>
            </a:r>
            <a:endParaRPr lang="en-IN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59826" y="4966413"/>
            <a:ext cx="2788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will have access to modify the types of Heat-maps, tree-maps and KPI sets which the user currently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will also have a work-bench to play around with variables and add / drop / modify new heat-maps / geo-locations etc.</a:t>
            </a:r>
          </a:p>
        </p:txBody>
      </p:sp>
    </p:spTree>
    <p:extLst>
      <p:ext uri="{BB962C8B-B14F-4D97-AF65-F5344CB8AC3E}">
        <p14:creationId xmlns:p14="http://schemas.microsoft.com/office/powerpoint/2010/main" val="146165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The resultant product will be a combination of two different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806" y="1216511"/>
            <a:ext cx="27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 Solution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9068" y="409971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Proposed Product</a:t>
            </a:r>
            <a:endParaRPr lang="en-IN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4441" y="4054670"/>
            <a:ext cx="8356159" cy="2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1614" y="4580207"/>
            <a:ext cx="186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input Layer</a:t>
            </a:r>
            <a:endParaRPr lang="en-IN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26059" y="458133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Front-end Parameters</a:t>
            </a:r>
            <a:endParaRPr lang="en-IN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89189" y="458020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User Interface</a:t>
            </a:r>
            <a:endParaRPr lang="en-IN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3743" y="1601433"/>
            <a:ext cx="833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present solutions have an interactive UI with a fixed audience type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161864" y="4966413"/>
            <a:ext cx="2788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can change any parameters he wishes to and then push it to the  “End-users”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will also have functionalities to create new heat-maps with variable thresholds and push it to the front-end</a:t>
            </a:r>
            <a:endParaRPr lang="en-IN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59826" y="4966413"/>
            <a:ext cx="2788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will have access to modify the types of Heat-maps, tree-maps and KPI sets which the user currently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admin will also have a work-bench to play around with variables and add / drop / modify new heat-maps / geo-locations etc.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7" y="2019387"/>
            <a:ext cx="3671913" cy="1921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39" y="1988869"/>
            <a:ext cx="4849507" cy="19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End-User 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71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The End-users will have a birds-eye view of their territory upon signing into the solution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" y="1143000"/>
            <a:ext cx="8763001" cy="525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7268" y="1650270"/>
            <a:ext cx="297524" cy="348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71" y="1650270"/>
            <a:ext cx="2808566" cy="2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1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70" y="255514"/>
            <a:ext cx="8494776" cy="75895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6D6D6D"/>
                </a:solidFill>
              </a:rPr>
              <a:t>End-user feature list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" y="1143000"/>
            <a:ext cx="8763001" cy="396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5424" y="1848645"/>
            <a:ext cx="297524" cy="348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2" y="1504105"/>
            <a:ext cx="2808566" cy="254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945" y="2163817"/>
            <a:ext cx="399431" cy="432792"/>
          </a:xfrm>
          <a:prstGeom prst="ellipse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  <a:endParaRPr lang="en-IN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765" y="1437013"/>
            <a:ext cx="399431" cy="432792"/>
          </a:xfrm>
          <a:prstGeom prst="ellipse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  <a:endParaRPr lang="en-IN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0300" y="1382544"/>
            <a:ext cx="399431" cy="432792"/>
          </a:xfrm>
          <a:prstGeom prst="ellipse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3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64900" y="1744930"/>
            <a:ext cx="399431" cy="432792"/>
          </a:xfrm>
          <a:prstGeom prst="ellipse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  <a:endParaRPr lang="en-IN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90077" y="1744209"/>
            <a:ext cx="399431" cy="432792"/>
          </a:xfrm>
          <a:prstGeom prst="ellipse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  <a:endParaRPr lang="en-IN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32208" y="1443553"/>
            <a:ext cx="399431" cy="432792"/>
          </a:xfrm>
          <a:prstGeom prst="ellipse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6</a:t>
            </a:r>
            <a:endParaRPr lang="en-IN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4763" y="5293986"/>
            <a:ext cx="369614" cy="432792"/>
          </a:xfrm>
          <a:prstGeom prst="ellips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  <a:endParaRPr lang="en-IN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763" y="6074009"/>
            <a:ext cx="369614" cy="432792"/>
          </a:xfrm>
          <a:prstGeom prst="ellips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2</a:t>
            </a:r>
            <a:endParaRPr lang="en-IN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49486" y="5225428"/>
            <a:ext cx="369614" cy="432792"/>
          </a:xfrm>
          <a:prstGeom prst="ellips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3</a:t>
            </a:r>
            <a:endParaRPr lang="en-IN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49486" y="6065503"/>
            <a:ext cx="369614" cy="432792"/>
          </a:xfrm>
          <a:prstGeom prst="ellips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4</a:t>
            </a:r>
            <a:endParaRPr lang="en-IN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5233934"/>
            <a:ext cx="369614" cy="432792"/>
          </a:xfrm>
          <a:prstGeom prst="ellips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5</a:t>
            </a:r>
            <a:endParaRPr lang="en-IN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6074009"/>
            <a:ext cx="369614" cy="432792"/>
          </a:xfrm>
          <a:prstGeom prst="ellips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6</a:t>
            </a:r>
            <a:endParaRPr lang="en-IN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5107" y="5333595"/>
            <a:ext cx="283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End-user will view the tree-maps in this </a:t>
            </a:r>
          </a:p>
          <a:p>
            <a:r>
              <a:rPr lang="en-US" sz="1200" dirty="0"/>
              <a:t>Functionality to compare territory / rep performance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5786" y="5184612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Heat-map button will help in changing KPIs  which will populate the heat -map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1063" y="6036630"/>
            <a:ext cx="304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Tree maps options which will enable end user to compare across dimensions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4336" y="5184611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re-alignment panel will help analyze the impact of the zip movement across different KPIs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733265" y="5899739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End-user will have the feature to align zip –codes through the map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91815" y="5899738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Users will be able to overlay any pre-saved zip-alignment on the map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09439166"/>
      </p:ext>
    </p:extLst>
  </p:cSld>
  <p:clrMapOvr>
    <a:masterClrMapping/>
  </p:clrMapOvr>
</p:sld>
</file>

<file path=ppt/theme/theme1.xml><?xml version="1.0" encoding="utf-8"?>
<a:theme xmlns:a="http://schemas.openxmlformats.org/drawingml/2006/main" name="Tredence">
  <a:themeElements>
    <a:clrScheme name="Treden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A5644E"/>
      </a:accent1>
      <a:accent2>
        <a:srgbClr val="B58B80"/>
      </a:accent2>
      <a:accent3>
        <a:srgbClr val="F0A22E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redence Template 20151223 v1" id="{E5D4BC3D-4956-49C0-8F39-C0D020451AA0}" vid="{054433AE-00A9-4F67-95D8-BEA659BD16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Tredence Template_2016</Template>
  <TotalTime>1897</TotalTime>
  <Words>1032</Words>
  <Application>Microsoft Office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Unicode MS</vt:lpstr>
      <vt:lpstr>Calibri</vt:lpstr>
      <vt:lpstr>Tredence</vt:lpstr>
      <vt:lpstr>Territory Management Solution | Project Requirement</vt:lpstr>
      <vt:lpstr>The Territory management solution will have a structure to include functionalities for admins and End-users</vt:lpstr>
      <vt:lpstr>TMS, a territory management solution will have features both, for the Admins and the direct end users</vt:lpstr>
      <vt:lpstr>The TM product will be built in order to change it from being a solution to a generic product</vt:lpstr>
      <vt:lpstr>The resultant product will be a combination of two different solutions</vt:lpstr>
      <vt:lpstr>End-User UI</vt:lpstr>
      <vt:lpstr>PowerPoint Presentation</vt:lpstr>
      <vt:lpstr>The End-users will have a birds-eye view of their territory upon signing into the solution</vt:lpstr>
      <vt:lpstr>End-user feature list</vt:lpstr>
      <vt:lpstr>The end-user can view the “Tree-map” by clicking on the “Top left minimizer”.</vt:lpstr>
      <vt:lpstr>The user will have a feature to view the performance of their territories across multiple metrics</vt:lpstr>
      <vt:lpstr>The Tree map will have multiple features to enable the end user to compare performances of his sales representatives</vt:lpstr>
      <vt:lpstr>The end-user will have the feature to customize the Tree-map across multiple facts and dimensions</vt:lpstr>
      <vt:lpstr>Upon Click  of a button, the following dropdown will appear, enabling the user to compare territories within branches / markets et al.</vt:lpstr>
      <vt:lpstr>The following window appears once the user compares territories amongst each other</vt:lpstr>
      <vt:lpstr>The comparison on the right will change upon clicking on any of the metrics on the left. We can add more BI in this part of the solution</vt:lpstr>
      <vt:lpstr>Users can also add territories to compare at a later stage. However, this needs to be made more intuitive</vt:lpstr>
      <vt:lpstr>The End-users will also have a feature to view heat-maps by clicking on the “Globe” in the toolbar below</vt:lpstr>
      <vt:lpstr>The heat-map can be configured by changing the dimensions and variables</vt:lpstr>
      <vt:lpstr>Users can realign territories by clicking on multiple zip codes or move complete territories and view the impact of the movement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Dinani</dc:creator>
  <cp:lastModifiedBy>Shiv Kunderu</cp:lastModifiedBy>
  <cp:revision>400</cp:revision>
  <dcterms:created xsi:type="dcterms:W3CDTF">2016-01-16T16:00:10Z</dcterms:created>
  <dcterms:modified xsi:type="dcterms:W3CDTF">2017-07-11T23:31:03Z</dcterms:modified>
</cp:coreProperties>
</file>