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Montserrat"/>
      <p:regular r:id="rId50"/>
      <p:bold r:id="rId51"/>
      <p:italic r:id="rId52"/>
      <p:boldItalic r:id="rId53"/>
    </p:embeddedFont>
    <p:embeddedFont>
      <p:font typeface="Roboto Mon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A4A3A4"/>
          </p15:clr>
        </p15:guide>
        <p15:guide id="2" pos="4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4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5.xml"/><Relationship Id="rId55" Type="http://schemas.openxmlformats.org/officeDocument/2006/relationships/font" Target="fonts/RobotoMono-bold.fntdata"/><Relationship Id="rId10" Type="http://schemas.openxmlformats.org/officeDocument/2006/relationships/slide" Target="slides/slide4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38fc8b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38fc8b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338fc8b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338fc8b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38fc8b4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38fc8b4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38fc8b4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338fc8b4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fb47871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fb47871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32f1c5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32f1c5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332f1c5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332f1c5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32f1c5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32f1c5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fb47871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fb47871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332f1c5c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332f1c5c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32f1c5c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332f1c5c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38fc8b4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38fc8b4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332f1c5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332f1c5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37370f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37370f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37370f4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37370f4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37370f4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37370f4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37370f4f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37370f4f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37370f4f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37370f4f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37370f4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37370f4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37370f4f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37370f4f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37370f4f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37370f4f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37370f4f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37370f4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38fc8b4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338fc8b4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Слайд-перечисление буллитами в один столбец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37370f4f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37370f4f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37370f4f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37370f4f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37370f4f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37370f4f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3843b3d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3843b3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3843b3d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3843b3d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fb47871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fb47871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fb47871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fb47871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fb47871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fb47871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398dbf2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398dbf2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398dbf2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398dbf2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38fc8b4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38fc8b4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398dbf2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398dbf2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398dbf2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398dbf2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398dbf2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398dbf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398dbf2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8398dbf2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338fc8b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338fc8b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38fc8b4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38fc8b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38fc8b4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338fc8b4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38fc8b4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338fc8b4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38fc8b4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338fc8b4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Слайд с темой и просто текстом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8350" lIns="98350" spcFirstLastPara="1" rIns="98350" wrap="square" tIns="98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8350" lIns="98350" spcFirstLastPara="1" rIns="98350" wrap="square" tIns="98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8350" lIns="98350" spcFirstLastPara="1" rIns="98350" wrap="square" tIns="9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8350" lIns="98350" spcFirstLastPara="1" rIns="98350" wrap="square" tIns="98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8350" lIns="98350" spcFirstLastPara="1" rIns="98350" wrap="square" tIns="98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8350" lIns="98350" spcFirstLastPara="1" rIns="98350" wrap="square" tIns="98350">
            <a:no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8350" lIns="98350" spcFirstLastPara="1" rIns="98350" wrap="square" tIns="98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8350" lIns="98350" spcFirstLastPara="1" rIns="98350" wrap="square" tIns="9835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350" lIns="98350" spcFirstLastPara="1" rIns="98350" wrap="square" tIns="98350">
            <a:noAutofit/>
          </a:bodyPr>
          <a:lstStyle>
            <a:lvl1pPr lvl="0" rtl="0" algn="r">
              <a:buNone/>
              <a:defRPr sz="1100">
                <a:solidFill>
                  <a:schemeClr val="dk2"/>
                </a:solidFill>
              </a:defRPr>
            </a:lvl1pPr>
            <a:lvl2pPr lvl="1" rtl="0" algn="r">
              <a:buNone/>
              <a:defRPr sz="1100">
                <a:solidFill>
                  <a:schemeClr val="dk2"/>
                </a:solidFill>
              </a:defRPr>
            </a:lvl2pPr>
            <a:lvl3pPr lvl="2" rtl="0" algn="r">
              <a:buNone/>
              <a:defRPr sz="1100">
                <a:solidFill>
                  <a:schemeClr val="dk2"/>
                </a:solidFill>
              </a:defRPr>
            </a:lvl3pPr>
            <a:lvl4pPr lvl="3" rtl="0" algn="r">
              <a:buNone/>
              <a:defRPr sz="1100">
                <a:solidFill>
                  <a:schemeClr val="dk2"/>
                </a:solidFill>
              </a:defRPr>
            </a:lvl4pPr>
            <a:lvl5pPr lvl="4" rtl="0" algn="r">
              <a:buNone/>
              <a:defRPr sz="1100">
                <a:solidFill>
                  <a:schemeClr val="dk2"/>
                </a:solidFill>
              </a:defRPr>
            </a:lvl5pPr>
            <a:lvl6pPr lvl="5" rtl="0" algn="r">
              <a:buNone/>
              <a:defRPr sz="1100">
                <a:solidFill>
                  <a:schemeClr val="dk2"/>
                </a:solidFill>
              </a:defRPr>
            </a:lvl6pPr>
            <a:lvl7pPr lvl="6" rtl="0" algn="r">
              <a:buNone/>
              <a:defRPr sz="1100">
                <a:solidFill>
                  <a:schemeClr val="dk2"/>
                </a:solidFill>
              </a:defRPr>
            </a:lvl7pPr>
            <a:lvl8pPr lvl="7" rtl="0" algn="r">
              <a:buNone/>
              <a:defRPr sz="1100">
                <a:solidFill>
                  <a:schemeClr val="dk2"/>
                </a:solidFill>
              </a:defRPr>
            </a:lvl8pPr>
            <a:lvl9pPr lvl="8" rtl="0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gif"/><Relationship Id="rId5" Type="http://schemas.openxmlformats.org/officeDocument/2006/relationships/image" Target="../media/image8.gif"/><Relationship Id="rId6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E01">
            <a:alpha val="90220"/>
          </a:srgbClr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731556" y="1020626"/>
            <a:ext cx="76230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Фрагменты</a:t>
            </a:r>
            <a:endParaRPr b="1" sz="4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Использование фрагментов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 txBox="1"/>
          <p:nvPr/>
        </p:nvSpPr>
        <p:spPr>
          <a:xfrm>
            <a:off x="731556" y="21264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338" y="1806250"/>
            <a:ext cx="5173326" cy="3233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7" name="Google Shape;187;p34"/>
          <p:cNvSpPr/>
          <p:nvPr/>
        </p:nvSpPr>
        <p:spPr>
          <a:xfrm>
            <a:off x="1985350" y="2164775"/>
            <a:ext cx="1158000" cy="26805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/>
          <p:nvPr/>
        </p:nvSpPr>
        <p:spPr>
          <a:xfrm>
            <a:off x="3143350" y="2191475"/>
            <a:ext cx="1922100" cy="26271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5065450" y="2191475"/>
            <a:ext cx="2093100" cy="2627100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Использование фрагментов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731556" y="21264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75" y="1785175"/>
            <a:ext cx="1843275" cy="32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7590" y="1784651"/>
            <a:ext cx="1843275" cy="327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4700" y="1785167"/>
            <a:ext cx="1843275" cy="327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AndroidX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Необходимо, чтобы приложение поддерживалось на устройствах с различными версиями ОС.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Build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.VERSION.SDK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 &gt;=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Build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.VERSION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CODES.N)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//можем работать с функционалом Android 7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//не можем работать с функционалом Android 7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AndroidX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731556" y="22026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Набор библиотек из AndroidX позволяет: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добавить обратную совместимость функционала.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обновлять библиотеки независимо от версии ОС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получать новый функционал независимо от обновления ОС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 rotWithShape="1">
          <a:blip r:embed="rId4">
            <a:alphaModFix/>
          </a:blip>
          <a:srcRect b="33805" l="77848" r="0" t="0"/>
          <a:stretch/>
        </p:blipFill>
        <p:spPr>
          <a:xfrm>
            <a:off x="7361300" y="304800"/>
            <a:ext cx="1401699" cy="18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AndroidX и </a:t>
            </a:r>
            <a:r>
              <a:rPr b="1" lang="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SupportLibrary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731556" y="1897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AndroidX является заменой SupportLibrary. Позволяет более гибко работать с версиями конкретных библиотек.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"com.android.support:appcompat-v7:</a:t>
            </a:r>
            <a:r>
              <a:rPr lang="ru" sz="11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28.0.0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"com.android.support:design:</a:t>
            </a:r>
            <a:r>
              <a:rPr lang="ru" sz="11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28.0.0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"com.android.support:cardview-v7:</a:t>
            </a:r>
            <a:r>
              <a:rPr lang="ru" sz="11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28.0.0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"androidx.appcompat:appcompat: </a:t>
            </a:r>
            <a:r>
              <a:rPr lang="ru" sz="11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1.1.0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"com.google.android.material:material:</a:t>
            </a:r>
            <a:r>
              <a:rPr lang="ru" sz="11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1.1.0-beta01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"androidx.cardview:cardview:</a:t>
            </a:r>
            <a:r>
              <a:rPr lang="ru" sz="11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1.0.0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2664000" y="3337275"/>
            <a:ext cx="627300" cy="93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4">
            <a:alphaModFix/>
          </a:blip>
          <a:srcRect b="12967" l="0" r="0" t="0"/>
          <a:stretch/>
        </p:blipFill>
        <p:spPr>
          <a:xfrm>
            <a:off x="5546800" y="3125150"/>
            <a:ext cx="3340026" cy="13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Выводы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На этом уроке мы рассмотрели, что такое фрагмент, для чего можно его использовать. Рассмотрели, для чего нужны библиотеки AndroidX и SupportLibrary. Научились добавлять в активити статический фрагмент.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E01">
            <a:alpha val="90220"/>
          </a:srgbClr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/>
        </p:nvSpPr>
        <p:spPr>
          <a:xfrm>
            <a:off x="731556" y="1020626"/>
            <a:ext cx="76230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4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Передача аргументов, взаимодействие с Activity</a:t>
            </a:r>
            <a:endParaRPr b="1" sz="4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Цели урока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731550" y="2571675"/>
            <a:ext cx="64101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Что такое фрагмент менеджер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731550" y="2215875"/>
            <a:ext cx="3384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Рассмотрим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760475" y="3484650"/>
            <a:ext cx="7171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Добавлять фрагмент в активити динамически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Передавать извне аргументы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Взаимодействовать с активити из фрагмента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760475" y="3068700"/>
            <a:ext cx="3384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Научимся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FragmentManager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731550" y="2050200"/>
            <a:ext cx="82125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Получение из Activity: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 sz="1300" strike="sngStrike">
                <a:latin typeface="Montserrat"/>
                <a:ea typeface="Montserrat"/>
                <a:cs typeface="Montserrat"/>
                <a:sym typeface="Montserrat"/>
              </a:rPr>
              <a:t>getFragmentManager()</a:t>
            </a:r>
            <a:r>
              <a:rPr lang="ru" sz="1300">
                <a:latin typeface="Montserrat"/>
                <a:ea typeface="Montserrat"/>
                <a:cs typeface="Montserrat"/>
                <a:sym typeface="Montserrat"/>
              </a:rPr>
              <a:t> - возвращает android.app.FragmentManager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 sz="1300">
                <a:latin typeface="Montserrat"/>
                <a:ea typeface="Montserrat"/>
                <a:cs typeface="Montserrat"/>
                <a:sym typeface="Montserrat"/>
              </a:rPr>
              <a:t>getSupportFragmentManager() - возвращает androidx.fragment.app.</a:t>
            </a: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FragmentManager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Позволяет: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Найти фрагмент: findFragmentById(), findFragmentByTag()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Работать с транзакциями фрагментов: добавлять, удалять, заменять фрагменты, работать с backstack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Взаимодействие фрагментов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731550" y="2050200"/>
            <a:ext cx="82125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Взаимодействие Activity: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onActivityResult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Через статический объект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Взаимодействие Fragment: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Через хост-activity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Через статический объект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E01">
            <a:alpha val="90220"/>
          </a:srgbClr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731556" y="1020626"/>
            <a:ext cx="76230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Цели модуля</a:t>
            </a:r>
            <a:endParaRPr b="1" sz="4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Выводы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4"/>
          <p:cNvSpPr txBox="1"/>
          <p:nvPr/>
        </p:nvSpPr>
        <p:spPr>
          <a:xfrm>
            <a:off x="731550" y="2050200"/>
            <a:ext cx="82125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На этом уроке мы рассмотрели, как добавлять фрагмент в активити динамически и передавать извне аргументы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Научились взаимодействовать с активити из фрагмента.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E01">
            <a:alpha val="90220"/>
          </a:srgbClr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/>
        </p:nvSpPr>
        <p:spPr>
          <a:xfrm>
            <a:off x="731556" y="1020626"/>
            <a:ext cx="76230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4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ЖЦ фрагментов</a:t>
            </a:r>
            <a:endParaRPr b="1" sz="4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 txBox="1"/>
          <p:nvPr/>
        </p:nvSpPr>
        <p:spPr>
          <a:xfrm>
            <a:off x="731552" y="2126400"/>
            <a:ext cx="42054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Связь с активити: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onAttach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onActivityCreated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onDetach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ЖЦ view фрагмента: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onCreateView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onDestroyView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46"/>
          <p:cNvPicPr preferRelativeResize="0"/>
          <p:nvPr/>
        </p:nvPicPr>
        <p:blipFill rotWithShape="1">
          <a:blip r:embed="rId4">
            <a:alphaModFix/>
          </a:blip>
          <a:srcRect b="48572" l="13853" r="45745" t="0"/>
          <a:stretch/>
        </p:blipFill>
        <p:spPr>
          <a:xfrm>
            <a:off x="5019050" y="1176800"/>
            <a:ext cx="1040500" cy="353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6"/>
          <p:cNvPicPr preferRelativeResize="0"/>
          <p:nvPr/>
        </p:nvPicPr>
        <p:blipFill rotWithShape="1">
          <a:blip r:embed="rId4">
            <a:alphaModFix/>
          </a:blip>
          <a:srcRect b="0" l="0" r="29173" t="45244"/>
          <a:stretch/>
        </p:blipFill>
        <p:spPr>
          <a:xfrm>
            <a:off x="6866925" y="1136175"/>
            <a:ext cx="1824075" cy="376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6"/>
          <p:cNvSpPr/>
          <p:nvPr/>
        </p:nvSpPr>
        <p:spPr>
          <a:xfrm>
            <a:off x="7930200" y="3357675"/>
            <a:ext cx="929700" cy="15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46"/>
          <p:cNvCxnSpPr/>
          <p:nvPr/>
        </p:nvCxnSpPr>
        <p:spPr>
          <a:xfrm rot="10800000">
            <a:off x="6055800" y="2781975"/>
            <a:ext cx="1232400" cy="46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5" name="Google Shape;28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220" y="2963975"/>
            <a:ext cx="815225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Связь ЖЦ активити и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7930200" y="3357675"/>
            <a:ext cx="929700" cy="15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550" y="0"/>
            <a:ext cx="4329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7"/>
          <p:cNvSpPr/>
          <p:nvPr/>
        </p:nvSpPr>
        <p:spPr>
          <a:xfrm>
            <a:off x="5423925" y="2191700"/>
            <a:ext cx="8412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47"/>
          <p:cNvCxnSpPr/>
          <p:nvPr/>
        </p:nvCxnSpPr>
        <p:spPr>
          <a:xfrm flipH="1" rot="-5400000">
            <a:off x="5538925" y="2449700"/>
            <a:ext cx="516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8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onAttach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первый из методов ЖЦ, который вызывается у фрагмента является в тот момент, когда фрагмент прицепляется к активити.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5320725" y="22877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onAttach(context)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9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onCreate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в этом методе вы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можете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совершать инициализационные действия в фрагменте.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Учтите, работа с View недоступна!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9"/>
          <p:cNvSpPr/>
          <p:nvPr/>
        </p:nvSpPr>
        <p:spPr>
          <a:xfrm>
            <a:off x="5320725" y="22877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onAttach(Context)</a:t>
            </a:r>
            <a:endParaRPr sz="2000"/>
          </a:p>
        </p:txBody>
      </p:sp>
      <p:sp>
        <p:nvSpPr>
          <p:cNvPr id="313" name="Google Shape;313;p49"/>
          <p:cNvSpPr/>
          <p:nvPr/>
        </p:nvSpPr>
        <p:spPr>
          <a:xfrm>
            <a:off x="5320600" y="125380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onCreate(Bundle)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0"/>
          <p:cNvSpPr txBox="1"/>
          <p:nvPr/>
        </p:nvSpPr>
        <p:spPr>
          <a:xfrm>
            <a:off x="731550" y="2278800"/>
            <a:ext cx="42717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onCreateView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создает корневую View для фрагмента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/>
          <p:nvPr/>
        </p:nvSpPr>
        <p:spPr>
          <a:xfrm>
            <a:off x="5320725" y="22877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onAttach(Context)</a:t>
            </a:r>
            <a:endParaRPr sz="2000"/>
          </a:p>
        </p:txBody>
      </p:sp>
      <p:sp>
        <p:nvSpPr>
          <p:cNvPr id="322" name="Google Shape;322;p50"/>
          <p:cNvSpPr/>
          <p:nvPr/>
        </p:nvSpPr>
        <p:spPr>
          <a:xfrm>
            <a:off x="5320600" y="125380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onCreate(Bundle)</a:t>
            </a:r>
            <a:endParaRPr sz="1600"/>
          </a:p>
        </p:txBody>
      </p:sp>
      <p:sp>
        <p:nvSpPr>
          <p:cNvPr id="323" name="Google Shape;323;p50"/>
          <p:cNvSpPr/>
          <p:nvPr/>
        </p:nvSpPr>
        <p:spPr>
          <a:xfrm>
            <a:off x="5320725" y="227882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onCreateView(..., Bundle)</a:t>
            </a:r>
            <a:endParaRPr sz="1600"/>
          </a:p>
        </p:txBody>
      </p:sp>
      <p:sp>
        <p:nvSpPr>
          <p:cNvPr id="324" name="Google Shape;324;p50"/>
          <p:cNvSpPr txBox="1"/>
          <p:nvPr/>
        </p:nvSpPr>
        <p:spPr>
          <a:xfrm>
            <a:off x="644050" y="3353750"/>
            <a:ext cx="69516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onCreateView(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inflater: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LayoutInflater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container: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ViewGroup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?,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savedInstanceState: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Bundle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inflater.inflate(R.layout.fragment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info, container,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1"/>
          <p:cNvSpPr txBox="1"/>
          <p:nvPr/>
        </p:nvSpPr>
        <p:spPr>
          <a:xfrm>
            <a:off x="731550" y="2278800"/>
            <a:ext cx="42717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onActivityCreated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означает, что у фрагмента была создана вью, она была добавлена к ро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дительской вью активити,  активити была создана.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В нем можно работать любым способом со View.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51"/>
          <p:cNvSpPr/>
          <p:nvPr/>
        </p:nvSpPr>
        <p:spPr>
          <a:xfrm>
            <a:off x="5320725" y="22877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onAttach(Context)</a:t>
            </a:r>
            <a:endParaRPr sz="2000"/>
          </a:p>
        </p:txBody>
      </p:sp>
      <p:sp>
        <p:nvSpPr>
          <p:cNvPr id="333" name="Google Shape;333;p51"/>
          <p:cNvSpPr/>
          <p:nvPr/>
        </p:nvSpPr>
        <p:spPr>
          <a:xfrm>
            <a:off x="5320600" y="125380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onCreate(Bundle)</a:t>
            </a:r>
            <a:endParaRPr sz="1600"/>
          </a:p>
        </p:txBody>
      </p:sp>
      <p:sp>
        <p:nvSpPr>
          <p:cNvPr id="334" name="Google Shape;334;p51"/>
          <p:cNvSpPr/>
          <p:nvPr/>
        </p:nvSpPr>
        <p:spPr>
          <a:xfrm>
            <a:off x="5320725" y="227882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onCreateView(..., Bundle)</a:t>
            </a:r>
            <a:endParaRPr sz="1600"/>
          </a:p>
        </p:txBody>
      </p:sp>
      <p:sp>
        <p:nvSpPr>
          <p:cNvPr id="335" name="Google Shape;335;p51"/>
          <p:cNvSpPr/>
          <p:nvPr/>
        </p:nvSpPr>
        <p:spPr>
          <a:xfrm>
            <a:off x="5320725" y="330385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onActivityCreated(Bundle)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2"/>
          <p:cNvSpPr txBox="1"/>
          <p:nvPr/>
        </p:nvSpPr>
        <p:spPr>
          <a:xfrm>
            <a:off x="731550" y="2278800"/>
            <a:ext cx="42717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onViewStateRestored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вызывается, когда все состояни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я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вью уже были автоматически восстановлены, и вы можете обновить их состояние по собственной логике в этом методе из savedInstanceState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52"/>
          <p:cNvSpPr/>
          <p:nvPr/>
        </p:nvSpPr>
        <p:spPr>
          <a:xfrm>
            <a:off x="5320725" y="22877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onAttach(Context)</a:t>
            </a:r>
            <a:endParaRPr sz="2000"/>
          </a:p>
        </p:txBody>
      </p:sp>
      <p:sp>
        <p:nvSpPr>
          <p:cNvPr id="344" name="Google Shape;344;p52"/>
          <p:cNvSpPr/>
          <p:nvPr/>
        </p:nvSpPr>
        <p:spPr>
          <a:xfrm>
            <a:off x="5320600" y="125380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onCreate(Bundle)</a:t>
            </a:r>
            <a:endParaRPr sz="1600"/>
          </a:p>
        </p:txBody>
      </p:sp>
      <p:sp>
        <p:nvSpPr>
          <p:cNvPr id="345" name="Google Shape;345;p52"/>
          <p:cNvSpPr/>
          <p:nvPr/>
        </p:nvSpPr>
        <p:spPr>
          <a:xfrm>
            <a:off x="5320725" y="227882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onCreateView(..., Bundle)</a:t>
            </a:r>
            <a:endParaRPr sz="1600"/>
          </a:p>
        </p:txBody>
      </p:sp>
      <p:sp>
        <p:nvSpPr>
          <p:cNvPr id="346" name="Google Shape;346;p52"/>
          <p:cNvSpPr/>
          <p:nvPr/>
        </p:nvSpPr>
        <p:spPr>
          <a:xfrm>
            <a:off x="5320725" y="322765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onActivityCreated(Bundle)</a:t>
            </a:r>
            <a:endParaRPr sz="1600"/>
          </a:p>
        </p:txBody>
      </p:sp>
      <p:sp>
        <p:nvSpPr>
          <p:cNvPr id="347" name="Google Shape;347;p52"/>
          <p:cNvSpPr/>
          <p:nvPr/>
        </p:nvSpPr>
        <p:spPr>
          <a:xfrm>
            <a:off x="5320725" y="422372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onViewStateRestored</a:t>
            </a:r>
            <a:r>
              <a:rPr lang="ru" sz="1600"/>
              <a:t>(Bundle)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3"/>
          <p:cNvSpPr txBox="1"/>
          <p:nvPr/>
        </p:nvSpPr>
        <p:spPr>
          <a:xfrm>
            <a:off x="731550" y="2278800"/>
            <a:ext cx="42717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Фрагмент становится видимым, и с ним можно взаимодействовать.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После 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onResume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фрагмент остается в этом состоянии, пока он не начнет скрываться с экрана или уничтожаться.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3"/>
          <p:cNvSpPr/>
          <p:nvPr/>
        </p:nvSpPr>
        <p:spPr>
          <a:xfrm>
            <a:off x="5320725" y="22877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onViewStateRestored(Bundle)</a:t>
            </a:r>
            <a:endParaRPr sz="2000"/>
          </a:p>
        </p:txBody>
      </p:sp>
      <p:sp>
        <p:nvSpPr>
          <p:cNvPr id="356" name="Google Shape;356;p53"/>
          <p:cNvSpPr/>
          <p:nvPr/>
        </p:nvSpPr>
        <p:spPr>
          <a:xfrm>
            <a:off x="5320725" y="130145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onStart()</a:t>
            </a:r>
            <a:endParaRPr sz="1600"/>
          </a:p>
        </p:txBody>
      </p:sp>
      <p:sp>
        <p:nvSpPr>
          <p:cNvPr id="357" name="Google Shape;357;p53"/>
          <p:cNvSpPr/>
          <p:nvPr/>
        </p:nvSpPr>
        <p:spPr>
          <a:xfrm>
            <a:off x="5320725" y="237412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onResume</a:t>
            </a:r>
            <a:r>
              <a:rPr lang="ru" sz="1600"/>
              <a:t>()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Структура модуля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731556" y="2303225"/>
            <a:ext cx="76521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Что такое фрагмент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Передача аргументов, взаимодействие с Activity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Жизненный цикл фрагментов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Работа с backstack и вложенными фрагментами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3" name="Google Shape;3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4"/>
          <p:cNvSpPr txBox="1"/>
          <p:nvPr/>
        </p:nvSpPr>
        <p:spPr>
          <a:xfrm>
            <a:off x="731550" y="2278800"/>
            <a:ext cx="42717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onPause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фрагмент переходит в состояние paused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onStop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фрагмент становится невидимым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onSaveInstanceState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сохраняется состояние при пересоздании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/>
          <p:nvPr/>
        </p:nvSpPr>
        <p:spPr>
          <a:xfrm>
            <a:off x="5320725" y="22877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onPause()</a:t>
            </a:r>
            <a:endParaRPr sz="2000"/>
          </a:p>
        </p:txBody>
      </p:sp>
      <p:sp>
        <p:nvSpPr>
          <p:cNvPr id="366" name="Google Shape;366;p54"/>
          <p:cNvSpPr/>
          <p:nvPr/>
        </p:nvSpPr>
        <p:spPr>
          <a:xfrm>
            <a:off x="5320725" y="130145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onStop()</a:t>
            </a:r>
            <a:endParaRPr sz="1600"/>
          </a:p>
        </p:txBody>
      </p:sp>
      <p:sp>
        <p:nvSpPr>
          <p:cNvPr id="367" name="Google Shape;367;p54"/>
          <p:cNvSpPr/>
          <p:nvPr/>
        </p:nvSpPr>
        <p:spPr>
          <a:xfrm>
            <a:off x="5320725" y="237412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onSaveInstanceState(Bundle)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/>
        </p:nvSpPr>
        <p:spPr>
          <a:xfrm>
            <a:off x="731550" y="2278800"/>
            <a:ext cx="42717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onDestroyView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уничтожается вью фрагмента, ссылки на вью должны быть очищены.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Фрагмент может остаться в этом состоянии и не уничтожаться полностью, если он кладется в backstack.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5"/>
          <p:cNvSpPr/>
          <p:nvPr/>
        </p:nvSpPr>
        <p:spPr>
          <a:xfrm>
            <a:off x="5320725" y="22877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onPause()</a:t>
            </a:r>
            <a:endParaRPr sz="2000"/>
          </a:p>
        </p:txBody>
      </p:sp>
      <p:sp>
        <p:nvSpPr>
          <p:cNvPr id="376" name="Google Shape;376;p55"/>
          <p:cNvSpPr/>
          <p:nvPr/>
        </p:nvSpPr>
        <p:spPr>
          <a:xfrm>
            <a:off x="5320725" y="130145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onStop()</a:t>
            </a:r>
            <a:endParaRPr sz="1600"/>
          </a:p>
        </p:txBody>
      </p:sp>
      <p:sp>
        <p:nvSpPr>
          <p:cNvPr id="377" name="Google Shape;377;p55"/>
          <p:cNvSpPr/>
          <p:nvPr/>
        </p:nvSpPr>
        <p:spPr>
          <a:xfrm>
            <a:off x="5320725" y="237412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onSaveInstanceState(Bundle)</a:t>
            </a:r>
            <a:endParaRPr sz="1600"/>
          </a:p>
        </p:txBody>
      </p:sp>
      <p:sp>
        <p:nvSpPr>
          <p:cNvPr id="378" name="Google Shape;378;p55"/>
          <p:cNvSpPr/>
          <p:nvPr/>
        </p:nvSpPr>
        <p:spPr>
          <a:xfrm>
            <a:off x="5320725" y="344680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onDestroyView</a:t>
            </a:r>
            <a:r>
              <a:rPr lang="ru" sz="1600"/>
              <a:t>()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/>
        </p:nvSpPr>
        <p:spPr>
          <a:xfrm>
            <a:off x="731550" y="1020625"/>
            <a:ext cx="450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6"/>
          <p:cNvSpPr txBox="1"/>
          <p:nvPr/>
        </p:nvSpPr>
        <p:spPr>
          <a:xfrm>
            <a:off x="731550" y="2278800"/>
            <a:ext cx="42717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Если фрагмент перестает использоваться и уничтожается, то вызываются: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onDestroy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необходимо очистить все состояние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onDetach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очистить связи с активити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6"/>
          <p:cNvSpPr/>
          <p:nvPr/>
        </p:nvSpPr>
        <p:spPr>
          <a:xfrm>
            <a:off x="5320725" y="22877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onDestroyView()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87" name="Google Shape;387;p56"/>
          <p:cNvSpPr/>
          <p:nvPr/>
        </p:nvSpPr>
        <p:spPr>
          <a:xfrm>
            <a:off x="5320725" y="1301450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onDestroy</a:t>
            </a:r>
            <a:r>
              <a:rPr lang="ru" sz="1600"/>
              <a:t>()</a:t>
            </a:r>
            <a:endParaRPr sz="1600"/>
          </a:p>
        </p:txBody>
      </p:sp>
      <p:sp>
        <p:nvSpPr>
          <p:cNvPr id="388" name="Google Shape;388;p56"/>
          <p:cNvSpPr/>
          <p:nvPr/>
        </p:nvSpPr>
        <p:spPr>
          <a:xfrm>
            <a:off x="5320725" y="2374125"/>
            <a:ext cx="3431400" cy="8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onDetach</a:t>
            </a:r>
            <a:r>
              <a:rPr lang="ru" sz="1600"/>
              <a:t>()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Выводы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4" name="Google Shape;3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7"/>
          <p:cNvSpPr txBox="1"/>
          <p:nvPr/>
        </p:nvSpPr>
        <p:spPr>
          <a:xfrm>
            <a:off x="731550" y="2050200"/>
            <a:ext cx="82125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На этом уроке рассмотрели: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ЖЦ фрагмента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связь ЖЦ фрагмента с ЖЦ активити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какие методы вызываются при смене фрагментов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ситуацию добавления фрагмента после сохранения состояния фрагмент менеджером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E01">
            <a:alpha val="90220"/>
          </a:srgbClr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/>
        </p:nvSpPr>
        <p:spPr>
          <a:xfrm>
            <a:off x="731556" y="1020626"/>
            <a:ext cx="76230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4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backstack, вложенные фрагменты</a:t>
            </a:r>
            <a:endParaRPr b="1" sz="4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1" name="Google Shape;4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Цели урока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7" name="Google Shape;4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9"/>
          <p:cNvSpPr txBox="1"/>
          <p:nvPr/>
        </p:nvSpPr>
        <p:spPr>
          <a:xfrm>
            <a:off x="731550" y="2571675"/>
            <a:ext cx="64101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Что такое backstack фрагментов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о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тображать вложенные фрагменты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9"/>
          <p:cNvSpPr txBox="1"/>
          <p:nvPr/>
        </p:nvSpPr>
        <p:spPr>
          <a:xfrm>
            <a:off x="731550" y="2215875"/>
            <a:ext cx="3384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Рассмотрим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9"/>
          <p:cNvSpPr txBox="1"/>
          <p:nvPr/>
        </p:nvSpPr>
        <p:spPr>
          <a:xfrm>
            <a:off x="760475" y="3805500"/>
            <a:ext cx="7171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аботать с backstack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760475" y="3449700"/>
            <a:ext cx="3384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Научимся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Backstack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0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Backstack это хранилище 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состояний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. Состояние изменяется с помощью транзакций. В backstack добавляется 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транзакция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supportFragmentManager.beginTransaction()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.replace(R.id.container,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InfoFragment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.newInstance(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.addToBackStack(</a:t>
            </a:r>
            <a:r>
              <a:rPr lang="ru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"State name"</a:t>
            </a:r>
            <a:r>
              <a:rPr lang="ru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.commit()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Backstack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1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1"/>
          <p:cNvSpPr/>
          <p:nvPr/>
        </p:nvSpPr>
        <p:spPr>
          <a:xfrm>
            <a:off x="605125" y="1948175"/>
            <a:ext cx="3047700" cy="284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Activity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1"/>
          <p:cNvSpPr/>
          <p:nvPr/>
        </p:nvSpPr>
        <p:spPr>
          <a:xfrm>
            <a:off x="1062650" y="3734025"/>
            <a:ext cx="2095800" cy="6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Fragment 1 (скрыт)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61"/>
          <p:cNvSpPr/>
          <p:nvPr/>
        </p:nvSpPr>
        <p:spPr>
          <a:xfrm>
            <a:off x="1062650" y="2941850"/>
            <a:ext cx="2095800" cy="6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Fragment 2 (видимый)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1"/>
          <p:cNvSpPr/>
          <p:nvPr/>
        </p:nvSpPr>
        <p:spPr>
          <a:xfrm>
            <a:off x="5179750" y="1948175"/>
            <a:ext cx="3047700" cy="284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Activity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61"/>
          <p:cNvSpPr/>
          <p:nvPr/>
        </p:nvSpPr>
        <p:spPr>
          <a:xfrm>
            <a:off x="5637275" y="3734025"/>
            <a:ext cx="2095800" cy="6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Fragment 1 (видимый)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1"/>
          <p:cNvSpPr/>
          <p:nvPr/>
        </p:nvSpPr>
        <p:spPr>
          <a:xfrm>
            <a:off x="5637275" y="2941850"/>
            <a:ext cx="2095800" cy="6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Fragment 2 (удален)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61"/>
          <p:cNvSpPr/>
          <p:nvPr/>
        </p:nvSpPr>
        <p:spPr>
          <a:xfrm>
            <a:off x="3810838" y="2996075"/>
            <a:ext cx="1207800" cy="94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1"/>
          <p:cNvSpPr/>
          <p:nvPr/>
        </p:nvSpPr>
        <p:spPr>
          <a:xfrm>
            <a:off x="5868600" y="2745175"/>
            <a:ext cx="1372500" cy="9447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61"/>
          <p:cNvSpPr txBox="1"/>
          <p:nvPr/>
        </p:nvSpPr>
        <p:spPr>
          <a:xfrm>
            <a:off x="3791500" y="2265500"/>
            <a:ext cx="1453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Нажатие кнопки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“Назад”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2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Вложенные фрагменты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0" name="Google Shape;44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2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2"/>
          <p:cNvSpPr/>
          <p:nvPr/>
        </p:nvSpPr>
        <p:spPr>
          <a:xfrm>
            <a:off x="1033125" y="1841650"/>
            <a:ext cx="5785500" cy="311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Activity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2"/>
          <p:cNvSpPr/>
          <p:nvPr/>
        </p:nvSpPr>
        <p:spPr>
          <a:xfrm>
            <a:off x="1402100" y="2136825"/>
            <a:ext cx="2162100" cy="22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ParentFragment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62"/>
          <p:cNvSpPr/>
          <p:nvPr/>
        </p:nvSpPr>
        <p:spPr>
          <a:xfrm>
            <a:off x="4196375" y="2107300"/>
            <a:ext cx="2162100" cy="22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ParentFragment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62"/>
          <p:cNvSpPr/>
          <p:nvPr/>
        </p:nvSpPr>
        <p:spPr>
          <a:xfrm>
            <a:off x="4305125" y="2673450"/>
            <a:ext cx="1944600" cy="1647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NestedFragment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2"/>
          <p:cNvSpPr/>
          <p:nvPr/>
        </p:nvSpPr>
        <p:spPr>
          <a:xfrm>
            <a:off x="1533050" y="2886975"/>
            <a:ext cx="1900200" cy="128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NestedFragment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/>
          <p:nvPr/>
        </p:nvSpPr>
        <p:spPr>
          <a:xfrm>
            <a:off x="4624325" y="3209475"/>
            <a:ext cx="1306200" cy="958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Nested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Fragment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Добавление дочернего фрагмента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3" name="Google Shape;4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3"/>
          <p:cNvSpPr txBox="1"/>
          <p:nvPr/>
        </p:nvSpPr>
        <p:spPr>
          <a:xfrm>
            <a:off x="731552" y="2278800"/>
            <a:ext cx="42792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Статическое добавление: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&lt;!-- fragment_parent.xml --&gt;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&lt;fragment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"@+id/nestedFragment"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"com.skillbox.NestedFragment"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/>
        </p:nvSpPr>
        <p:spPr>
          <a:xfrm>
            <a:off x="4826175" y="2278800"/>
            <a:ext cx="411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Динамическое добавление: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ParentFragment.kt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childFragmentManager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.beginTransaction()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.add(R.id.container,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NestedFragment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.commit()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//фрагмент менеджер родительской активити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fragmentManager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.beginTransaction()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Цели модуля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 окончании модуля вы: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Научитесь работать с 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фрагментами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Узнаете как настроить взаимодействие между ними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Изучите 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ЖЦ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фрагментов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Поработаете с 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backstack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фрагментов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Обращение к родительскому фрагменту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1" name="Google Shape;4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4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//NestedFragment.kt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//Получение родительских сущностей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fragment: </a:t>
            </a:r>
            <a:r>
              <a:rPr lang="ru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Fragment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 = </a:t>
            </a:r>
            <a:r>
              <a:rPr lang="ru" sz="13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parentFragment</a:t>
            </a:r>
            <a:endParaRPr sz="13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parentActivity: </a:t>
            </a:r>
            <a:r>
              <a:rPr lang="ru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 = activity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//Преобразование к интерфейсу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parent: </a:t>
            </a:r>
            <a:r>
              <a:rPr lang="ru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SomeInterface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 = parentFragment?.let { it </a:t>
            </a: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 </a:t>
            </a:r>
            <a:r>
              <a:rPr lang="ru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SomeInterface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?: parentActivity?.let { it </a:t>
            </a: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 </a:t>
            </a:r>
            <a:r>
              <a:rPr lang="ru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SomeInterface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parent?.makeAction()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Выводы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8" name="Google Shape;4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5"/>
          <p:cNvSpPr txBox="1"/>
          <p:nvPr/>
        </p:nvSpPr>
        <p:spPr>
          <a:xfrm>
            <a:off x="731550" y="2050200"/>
            <a:ext cx="82125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На этом мы: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рассмотрели, что такое backstack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научились с ним работать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узнали, как можно работать с вложенными фрагментами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E01">
            <a:alpha val="90220"/>
          </a:srgbClr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/>
        </p:nvSpPr>
        <p:spPr>
          <a:xfrm>
            <a:off x="731556" y="1020626"/>
            <a:ext cx="76230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4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Домашнее задание</a:t>
            </a:r>
            <a:endParaRPr b="1" sz="4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5" name="Google Shape;4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7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Домашнее задание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1" name="Google Shape;4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7"/>
          <p:cNvSpPr txBox="1"/>
          <p:nvPr/>
        </p:nvSpPr>
        <p:spPr>
          <a:xfrm>
            <a:off x="731550" y="2050200"/>
            <a:ext cx="82125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Вы научитесь: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отображать фрагменты динамически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передавать аргументы внутрь фрагментов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работать с бекстеком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взаимодействовать с активити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использовать вложенные фрагменты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Необходимо для навигации использовать фрагменты вместо активити.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Дополнительное задание: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разберетесь с паттерном master-detail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научитесь отображать фрагменты с анимацией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E01">
            <a:alpha val="90220"/>
          </a:srgbClr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731556" y="1020626"/>
            <a:ext cx="76230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4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фрагмент</a:t>
            </a:r>
            <a:endParaRPr b="1" sz="4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Цели урока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/>
          <p:nvPr/>
        </p:nvSpPr>
        <p:spPr>
          <a:xfrm>
            <a:off x="731550" y="2571675"/>
            <a:ext cx="32757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Что такое фрагменты.</a:t>
            </a:r>
            <a:br>
              <a:rPr lang="ru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Преимущества от использования фрагментов при создании UI.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731550" y="2215875"/>
            <a:ext cx="3384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Рассмотрим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5162250" y="2571675"/>
            <a:ext cx="3192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обавлять статический </a:t>
            </a:r>
            <a:br>
              <a:rPr lang="ru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фрагмент на экран.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5162250" y="2215875"/>
            <a:ext cx="3384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Научимся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731550" y="3612300"/>
            <a:ext cx="3384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Узнаем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731550" y="3985325"/>
            <a:ext cx="3384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то такое AndroidX библиотеки, </a:t>
            </a:r>
            <a:b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чего они нужны.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Ограничения Activity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/>
          <p:nvPr/>
        </p:nvSpPr>
        <p:spPr>
          <a:xfrm>
            <a:off x="731556" y="22788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Только одна активити на экране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Нельзя переиспользовать активити внутри другой активити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У активити достаточно ограниченная работа с backstack.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1246900" y="3676325"/>
            <a:ext cx="744600" cy="35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47" name="Google Shape;147;p31"/>
          <p:cNvSpPr/>
          <p:nvPr/>
        </p:nvSpPr>
        <p:spPr>
          <a:xfrm>
            <a:off x="2299850" y="3676325"/>
            <a:ext cx="744600" cy="35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48" name="Google Shape;148;p31"/>
          <p:cNvSpPr/>
          <p:nvPr/>
        </p:nvSpPr>
        <p:spPr>
          <a:xfrm>
            <a:off x="2299850" y="4083300"/>
            <a:ext cx="744600" cy="35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3352800" y="3676325"/>
            <a:ext cx="744600" cy="35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150" name="Google Shape;150;p31"/>
          <p:cNvSpPr/>
          <p:nvPr/>
        </p:nvSpPr>
        <p:spPr>
          <a:xfrm>
            <a:off x="3352800" y="4083300"/>
            <a:ext cx="744600" cy="35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51" name="Google Shape;151;p31"/>
          <p:cNvSpPr/>
          <p:nvPr/>
        </p:nvSpPr>
        <p:spPr>
          <a:xfrm>
            <a:off x="3352800" y="4490275"/>
            <a:ext cx="744600" cy="35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4405750" y="3676325"/>
            <a:ext cx="744600" cy="35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4405750" y="4083300"/>
            <a:ext cx="744600" cy="35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54" name="Google Shape;154;p31"/>
          <p:cNvSpPr txBox="1"/>
          <p:nvPr/>
        </p:nvSpPr>
        <p:spPr>
          <a:xfrm>
            <a:off x="5429250" y="3634750"/>
            <a:ext cx="1983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Visible activity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5458700" y="4083300"/>
            <a:ext cx="1983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Backstack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31"/>
          <p:cNvCxnSpPr/>
          <p:nvPr/>
        </p:nvCxnSpPr>
        <p:spPr>
          <a:xfrm>
            <a:off x="1158575" y="4058725"/>
            <a:ext cx="644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Фрагмент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 txBox="1"/>
          <p:nvPr/>
        </p:nvSpPr>
        <p:spPr>
          <a:xfrm>
            <a:off x="731550" y="2050200"/>
            <a:ext cx="59544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Фрагмент представляет из себя часть интерфейса.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Прямоугольная область, которая обрабатывает события пользователя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Имеет свой жизненный цикл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Может иметь разметку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Находится внутри активити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На экране одновременно может быть несколько фрагментов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Может переиспользоваться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450" y="1637075"/>
            <a:ext cx="1840225" cy="327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5" name="Google Shape;165;p32"/>
          <p:cNvSpPr/>
          <p:nvPr/>
        </p:nvSpPr>
        <p:spPr>
          <a:xfrm>
            <a:off x="7109225" y="2038100"/>
            <a:ext cx="1840200" cy="26271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/>
        </p:nvSpPr>
        <p:spPr>
          <a:xfrm>
            <a:off x="731552" y="1020622"/>
            <a:ext cx="762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Использование фрагментов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7" y="317206"/>
            <a:ext cx="487784" cy="1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731556" y="2126409"/>
            <a:ext cx="762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73" y="1708288"/>
            <a:ext cx="1840225" cy="3273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4" name="Google Shape;17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3725" y="1708300"/>
            <a:ext cx="1840225" cy="327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Google Shape;17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973" y="1708296"/>
            <a:ext cx="1840225" cy="32731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6" name="Google Shape;176;p33"/>
          <p:cNvSpPr/>
          <p:nvPr/>
        </p:nvSpPr>
        <p:spPr>
          <a:xfrm>
            <a:off x="762000" y="1697175"/>
            <a:ext cx="1541400" cy="3039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3564500" y="2109325"/>
            <a:ext cx="1840200" cy="26271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6368500" y="2109300"/>
            <a:ext cx="1840200" cy="2627100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