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f0952fe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7df0952fe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f0952fe0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df0952fe0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f816736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7df81673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df8167367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df8167367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f8167367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df8167367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f8167367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df8167367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dfdd068e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dfdd068e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02d1961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7e02d196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e02d19615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e02d19615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e02d19615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e02d19615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02d19615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e02d19615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f0952fe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7df0952fe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02d19615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7e02d19615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02d19615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7e02d19615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02d19615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e02d19615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09475e3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7e09475e3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09475e3f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e09475e3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09475e3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e09475e3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09475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e09475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1540755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7e1540755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e1540755d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7e1540755d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e1540755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7e1540755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f0952fe0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7df0952fe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e1540755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7e1540755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e1c10ecc4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7e1c10ecc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e1c10ecc4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7e1c10ec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f0952fe0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df0952fe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f0952fe0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df0952fe0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f8167367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df8167367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f0952fe0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7df0952fe0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f0952fe0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df0952fe0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f0952fe0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df0952fe0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indent="-228600" lvl="1" marL="914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indent="-228600" lvl="2" marL="13716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indent="-228600" lvl="3" marL="18288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indent="-228600" lvl="4" marL="22860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indent="-279400" lvl="5" marL="2743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69619" y="4905375"/>
            <a:ext cx="106500" cy="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indent="-228600" lvl="1" marL="914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indent="-228600" lvl="2" marL="13716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indent="-228600" lvl="3" marL="18288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indent="-228600" lvl="4" marL="22860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indent="-279400" lvl="5" marL="2743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569619" y="4905375"/>
            <a:ext cx="106500" cy="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6C1C"/>
            </a:gs>
            <a:gs pos="100000">
              <a:srgbClr val="FF422E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430345" y="1825473"/>
            <a:ext cx="6959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b="1" lang="ru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Разметка, views</a:t>
            </a:r>
            <a:endParaRPr sz="500"/>
          </a:p>
        </p:txBody>
      </p:sp>
      <p:pic>
        <p:nvPicPr>
          <p:cNvPr descr="Лого.png"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529" y="0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1389972" y="1703150"/>
            <a:ext cx="513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24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Плотность экрана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87900" y="1457275"/>
            <a:ext cx="85206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ldpi</a:t>
            </a:r>
            <a:r>
              <a:rPr lang="ru" sz="2000">
                <a:solidFill>
                  <a:schemeClr val="dk1"/>
                </a:solidFill>
              </a:rPr>
              <a:t> (low, </a:t>
            </a:r>
            <a:r>
              <a:rPr b="1" lang="ru" sz="2000">
                <a:solidFill>
                  <a:schemeClr val="dk1"/>
                </a:solidFill>
              </a:rPr>
              <a:t>0.75x</a:t>
            </a:r>
            <a:r>
              <a:rPr lang="ru" sz="2000">
                <a:solidFill>
                  <a:schemeClr val="dk1"/>
                </a:solidFill>
              </a:rPr>
              <a:t>) ~120dpi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mdpi</a:t>
            </a:r>
            <a:r>
              <a:rPr lang="ru" sz="2000">
                <a:solidFill>
                  <a:schemeClr val="dk1"/>
                </a:solidFill>
              </a:rPr>
              <a:t> (medium, </a:t>
            </a:r>
            <a:r>
              <a:rPr b="1" lang="ru" sz="2000">
                <a:solidFill>
                  <a:schemeClr val="dk1"/>
                </a:solidFill>
              </a:rPr>
              <a:t>1x</a:t>
            </a:r>
            <a:r>
              <a:rPr lang="ru" sz="2000">
                <a:solidFill>
                  <a:schemeClr val="dk1"/>
                </a:solidFill>
              </a:rPr>
              <a:t>) ~160dpi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hdpi</a:t>
            </a:r>
            <a:r>
              <a:rPr lang="ru" sz="2000">
                <a:solidFill>
                  <a:schemeClr val="dk1"/>
                </a:solidFill>
              </a:rPr>
              <a:t> (high, </a:t>
            </a:r>
            <a:r>
              <a:rPr b="1" lang="ru" sz="2000">
                <a:solidFill>
                  <a:schemeClr val="dk1"/>
                </a:solidFill>
              </a:rPr>
              <a:t>1.5x</a:t>
            </a:r>
            <a:r>
              <a:rPr lang="ru" sz="2000">
                <a:solidFill>
                  <a:schemeClr val="dk1"/>
                </a:solidFill>
              </a:rPr>
              <a:t>) ~240dpi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xhdpi</a:t>
            </a:r>
            <a:r>
              <a:rPr lang="ru" sz="2000">
                <a:solidFill>
                  <a:schemeClr val="dk1"/>
                </a:solidFill>
              </a:rPr>
              <a:t> (extra-high, </a:t>
            </a:r>
            <a:r>
              <a:rPr b="1" lang="ru" sz="2000">
                <a:solidFill>
                  <a:schemeClr val="dk1"/>
                </a:solidFill>
              </a:rPr>
              <a:t>2x</a:t>
            </a:r>
            <a:r>
              <a:rPr lang="ru" sz="2000">
                <a:solidFill>
                  <a:schemeClr val="dk1"/>
                </a:solidFill>
              </a:rPr>
              <a:t>) ~320dpi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xxhdpi</a:t>
            </a:r>
            <a:r>
              <a:rPr lang="ru" sz="2000">
                <a:solidFill>
                  <a:schemeClr val="dk1"/>
                </a:solidFill>
              </a:rPr>
              <a:t> (extra-extra-high, </a:t>
            </a:r>
            <a:r>
              <a:rPr b="1" lang="ru" sz="2000">
                <a:solidFill>
                  <a:schemeClr val="dk1"/>
                </a:solidFill>
              </a:rPr>
              <a:t>3x</a:t>
            </a:r>
            <a:r>
              <a:rPr lang="ru" sz="2000">
                <a:solidFill>
                  <a:schemeClr val="dk1"/>
                </a:solidFill>
              </a:rPr>
              <a:t>) ~480dpi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</a:rPr>
              <a:t>xxxhdpi</a:t>
            </a:r>
            <a:r>
              <a:rPr lang="ru" sz="2000">
                <a:solidFill>
                  <a:schemeClr val="dk1"/>
                </a:solidFill>
              </a:rPr>
              <a:t> (extra-extra-extra-high, </a:t>
            </a:r>
            <a:r>
              <a:rPr b="1" lang="ru" sz="2000">
                <a:solidFill>
                  <a:schemeClr val="dk1"/>
                </a:solidFill>
              </a:rPr>
              <a:t>4x</a:t>
            </a:r>
            <a:r>
              <a:rPr lang="ru" sz="2000">
                <a:solidFill>
                  <a:schemeClr val="dk1"/>
                </a:solidFill>
              </a:rPr>
              <a:t>) ~640dpi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1389972" y="1703150"/>
            <a:ext cx="513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25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Выводы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387900" y="1457275"/>
            <a:ext cx="81870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На этом уроке мы: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рассмотрели, что представляет из себя разметка пользовательского интерфейса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узнали, что такое view и какие у него существуют основные атрибуты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узнали что такое пиксели, независимые от плотности экрана, и почему их стоит использовать при указании размеров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6C1C"/>
            </a:gs>
            <a:gs pos="100000">
              <a:srgbClr val="FF422E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30351" y="1825475"/>
            <a:ext cx="7960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b="1" lang="ru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Основные виды UI-элементов</a:t>
            </a:r>
            <a:endParaRPr sz="500"/>
          </a:p>
        </p:txBody>
      </p:sp>
      <p:pic>
        <p:nvPicPr>
          <p:cNvPr descr="Лого.png"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529" y="0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На этом уроке рассмотрим какие основные виды view существуют в андроиде, научимся их определять разметке и взаимодействовать с ними из кода.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7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урока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&lt;TextView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</a:t>
            </a: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"text view"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android:textColor</a:t>
            </a: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"#000"</a:t>
            </a:r>
            <a:endParaRPr sz="18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8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android:textSize</a:t>
            </a: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8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"30sp"</a:t>
            </a:r>
            <a:r>
              <a:rPr lang="ru" sz="18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8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8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8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TextView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825" y="2655356"/>
            <a:ext cx="2956809" cy="23357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9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EditText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&lt;EditText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"@+id/editText"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android:hint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"hint"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android:inputType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"number"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android:textColor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"@color/colorPrimary"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android:textColorHint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"@color/colorAccent"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android:textSize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"20sp"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896025"/>
            <a:ext cx="2796690" cy="95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9"/>
          <p:cNvSpPr txBox="1"/>
          <p:nvPr/>
        </p:nvSpPr>
        <p:spPr>
          <a:xfrm>
            <a:off x="4191000" y="1152475"/>
            <a:ext cx="464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editText.addTextChangedListener(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TextWatcher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fun afterTextChanged(s: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Editable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?) {}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fun beforeTextChanged(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CharSequence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?, 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start: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count: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after: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fun onTextChanged(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CharSequence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?, 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start: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before: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count: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30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Button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&lt;Button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"@+id/editText"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"click me"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android:textSize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"20sp"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button.setOnClickListener {}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191000" y="1152475"/>
            <a:ext cx="464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b="0" l="1574" r="0" t="0"/>
          <a:stretch/>
        </p:blipFill>
        <p:spPr>
          <a:xfrm>
            <a:off x="4127050" y="3286925"/>
            <a:ext cx="4424825" cy="162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31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ImageView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&lt;ImageView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"100dp"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"100dp"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android:scaleType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"center"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android:src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"@drawable/image"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4191000" y="1152475"/>
            <a:ext cx="464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700" y="152400"/>
            <a:ext cx="4531099" cy="480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2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ProgressBar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311700" y="1416850"/>
            <a:ext cx="85206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&lt;ProgressBar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&lt;ProgressBar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@style/Widget.AppCompat.ProgressBar.Horizontal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android:max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"100"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android:progress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"30"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4191000" y="1152475"/>
            <a:ext cx="464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4">
            <a:alphaModFix/>
          </a:blip>
          <a:srcRect b="0" l="0" r="0" t="13963"/>
          <a:stretch/>
        </p:blipFill>
        <p:spPr>
          <a:xfrm>
            <a:off x="3859600" y="3302500"/>
            <a:ext cx="4736551" cy="171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33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Checkbox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311700" y="1416850"/>
            <a:ext cx="85206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&lt;CheckBox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"@+id/checkboxExample"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"check me"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checkbox = findViewById&lt;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&gt;(R.id.checkboxExample)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checkbox.setOnCheckedChangeListener { checkboxView, isChecked -&gt; 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275" y="3777850"/>
            <a:ext cx="4035625" cy="112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6C1C"/>
            </a:gs>
            <a:gs pos="100000">
              <a:srgbClr val="FF422E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430345" y="1825473"/>
            <a:ext cx="6959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b="1" lang="ru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модуля</a:t>
            </a:r>
            <a:endParaRPr sz="500"/>
          </a:p>
        </p:txBody>
      </p:sp>
      <p:pic>
        <p:nvPicPr>
          <p:cNvPr descr="Лого.png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529" y="0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6" name="Google Shape;226;p34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311700" y="1416850"/>
            <a:ext cx="85206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&lt;Switch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"@+id/switchExample"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"turn on"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49400" y="2883950"/>
            <a:ext cx="83304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switch = findViewById&lt;</a:t>
            </a:r>
            <a:r>
              <a:rPr lang="ru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&gt;(R.id.switchExample)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switch.setOnCheckedChangeListener { switchView, isChecked -&gt; }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925" y="3604900"/>
            <a:ext cx="4515300" cy="130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35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RadioGroup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311700" y="1416850"/>
            <a:ext cx="8520600" cy="31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&lt;RadioGroup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"@+id/radioExample"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&lt;RadioButton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</a:t>
            </a:r>
            <a:r>
              <a:rPr lang="ru" sz="1050">
                <a:solidFill>
                  <a:srgbClr val="388E3C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option1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"option 1"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&lt;RadioButton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"@+id/</a:t>
            </a:r>
            <a:r>
              <a:rPr lang="ru" sz="1050">
                <a:solidFill>
                  <a:srgbClr val="388E3C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option2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"match_parent"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"wrap_content"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android:text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"option 2"</a:t>
            </a:r>
            <a:r>
              <a:rPr lang="ru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&lt;/RadioGroup&gt;</a:t>
            </a:r>
            <a:endParaRPr sz="10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4293925" y="1381075"/>
            <a:ext cx="4538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radioGroup.setOnCheckedChangeListener { 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checkedId -&gt;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(checkedId)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R.id.</a:t>
            </a:r>
            <a:r>
              <a:rPr lang="ru" sz="1200">
                <a:solidFill>
                  <a:srgbClr val="37474F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option1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-&gt; {}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R.id.</a:t>
            </a:r>
            <a:r>
              <a:rPr lang="ru" sz="12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option2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-&gt; {}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175" y="3371425"/>
            <a:ext cx="4538225" cy="165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На этом уроке мы рассмотрели основные виды view, научились их определять разметке и взаимодействовать с ними из кода. Узнали, что представляет из себя класс R. 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36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Выводы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6C1C"/>
            </a:gs>
            <a:gs pos="100000">
              <a:srgbClr val="FF422E"/>
            </a:gs>
          </a:gsLst>
          <a:lin ang="5400012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430351" y="1825475"/>
            <a:ext cx="7960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b="1" lang="ru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Использование ViewGroups</a:t>
            </a:r>
            <a:endParaRPr sz="500"/>
          </a:p>
        </p:txBody>
      </p:sp>
      <p:pic>
        <p:nvPicPr>
          <p:cNvPr descr="Лого.png"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529" y="0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На этом уроке рассмотрим основные виды контейнеров для view, научимся работать с некоторыми из них. Посмотрим как можно создавать view из кода и добавлять их в контейнеры динамически.</a:t>
            </a:r>
            <a:endParaRPr sz="1800"/>
          </a:p>
        </p:txBody>
      </p:sp>
      <p:sp>
        <p:nvSpPr>
          <p:cNvPr id="259" name="Google Shape;259;p38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урока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 rotWithShape="1">
          <a:blip r:embed="rId3">
            <a:alphaModFix/>
          </a:blip>
          <a:srcRect b="0" l="0" r="0" t="20306"/>
          <a:stretch/>
        </p:blipFill>
        <p:spPr>
          <a:xfrm>
            <a:off x="3921875" y="2262925"/>
            <a:ext cx="4848826" cy="29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9"/>
          <p:cNvSpPr/>
          <p:nvPr/>
        </p:nvSpPr>
        <p:spPr>
          <a:xfrm>
            <a:off x="551775" y="1550750"/>
            <a:ext cx="3521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дочерние элементы добавляются друг над другом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позиционирование относительно левого верхнего угла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элементы нельзя располагать друг относительно друга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39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FrameLayout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68" name="Google Shape;26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>
            <a:off x="551775" y="1550750"/>
            <a:ext cx="3521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40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LinearLayout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388" y="1585378"/>
            <a:ext cx="3891228" cy="32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/>
          <p:nvPr/>
        </p:nvSpPr>
        <p:spPr>
          <a:xfrm>
            <a:off x="551775" y="1550750"/>
            <a:ext cx="51084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Дает возможность скроллить контент, если он не помещается на экране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Имеет только 1 ребенка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41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ScrollView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468" y="16075"/>
            <a:ext cx="28923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/>
          <p:nvPr/>
        </p:nvSpPr>
        <p:spPr>
          <a:xfrm>
            <a:off x="551775" y="1550750"/>
            <a:ext cx="51084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90" name="Google Shape;290;p42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RecyclerView, ListView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251" y="1541472"/>
            <a:ext cx="1998078" cy="343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285" y="1477722"/>
            <a:ext cx="1941766" cy="343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2"/>
          <p:cNvPicPr preferRelativeResize="0"/>
          <p:nvPr/>
        </p:nvPicPr>
        <p:blipFill rotWithShape="1">
          <a:blip r:embed="rId6">
            <a:alphaModFix/>
          </a:blip>
          <a:srcRect b="4113" l="0" r="0" t="0"/>
          <a:stretch/>
        </p:blipFill>
        <p:spPr>
          <a:xfrm>
            <a:off x="5836451" y="1477725"/>
            <a:ext cx="1716774" cy="34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/>
          <p:nvPr/>
        </p:nvSpPr>
        <p:spPr>
          <a:xfrm>
            <a:off x="551775" y="1550750"/>
            <a:ext cx="51084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43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ConstraintLayout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301" name="Google Shape;3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5" y="1409475"/>
            <a:ext cx="3877101" cy="34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Разметка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Основные виды UI-элементов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Использование ViewGroup</a:t>
            </a:r>
            <a:endParaRPr sz="1800"/>
          </a:p>
        </p:txBody>
      </p:sp>
      <p:sp>
        <p:nvSpPr>
          <p:cNvPr id="75" name="Google Shape;75;p17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Структура модуля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На этом уроке мы рассмотрели основные виды контейнеров для view, научились работать с некоторыми из них. Узнали, как создавать view из кода и добавлять в контейнеры динамически. Научились создавать вью из разметки с помощью LayoutInflater’а  и рассмотрели инструменты разработчика, позволяющие её отлаживать.</a:t>
            </a:r>
            <a:endParaRPr sz="1800"/>
          </a:p>
        </p:txBody>
      </p:sp>
      <p:sp>
        <p:nvSpPr>
          <p:cNvPr id="308" name="Google Shape;308;p44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Выводы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6C1C"/>
            </a:gs>
            <a:gs pos="100000">
              <a:srgbClr val="FF422E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/>
          <p:nvPr/>
        </p:nvSpPr>
        <p:spPr>
          <a:xfrm>
            <a:off x="430351" y="1825475"/>
            <a:ext cx="7960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b="1" lang="ru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 sz="500"/>
          </a:p>
        </p:txBody>
      </p:sp>
      <p:pic>
        <p:nvPicPr>
          <p:cNvPr descr="Лого.png"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529" y="0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Сделать экран логина.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На экране должны присутствовать: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ImageView-заголовок(из сети, воспользуйтесь Glide*)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TextView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EditText почты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EditText пароля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Checkbox </a:t>
            </a:r>
            <a:r>
              <a:rPr lang="ru" sz="1800">
                <a:solidFill>
                  <a:schemeClr val="dk1"/>
                </a:solidFill>
              </a:rPr>
              <a:t>соглашений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Кнопка логина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ProgressBar</a:t>
            </a:r>
            <a:endParaRPr sz="1800"/>
          </a:p>
        </p:txBody>
      </p:sp>
      <p:sp>
        <p:nvSpPr>
          <p:cNvPr id="321" name="Google Shape;321;p46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По окончании модуля вы сможете создать простой экран приложения с UI-элементами, настроите взаимодействие элементов в коде и научитесь работать с динамическим изменением элементов на экране.</a:t>
            </a:r>
            <a:endParaRPr sz="1800"/>
          </a:p>
        </p:txBody>
      </p:sp>
      <p:sp>
        <p:nvSpPr>
          <p:cNvPr id="82" name="Google Shape;82;p18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модуля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6C1C"/>
            </a:gs>
            <a:gs pos="100000">
              <a:srgbClr val="FF422E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430345" y="1825473"/>
            <a:ext cx="6959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</a:pPr>
            <a:r>
              <a:rPr b="1" lang="ru" sz="3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Разметка</a:t>
            </a:r>
            <a:endParaRPr sz="500"/>
          </a:p>
        </p:txBody>
      </p:sp>
      <p:pic>
        <p:nvPicPr>
          <p:cNvPr descr="Лого.png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529" y="0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551765" y="1550756"/>
            <a:ext cx="74760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На этом уроке мы узнаем, что представляет из себя разметка пользовательского интерфейса, познакомимся с view и его основными атрибутами, поговорим про </a:t>
            </a:r>
            <a:r>
              <a:rPr lang="ru" sz="1800">
                <a:solidFill>
                  <a:schemeClr val="dk1"/>
                </a:solidFill>
              </a:rPr>
              <a:t>независимые от плотности экрана </a:t>
            </a:r>
            <a:r>
              <a:rPr lang="ru" sz="1800"/>
              <a:t>пиксели, и почему их стоит использовать при указании размеров. </a:t>
            </a:r>
            <a:endParaRPr sz="1800"/>
          </a:p>
        </p:txBody>
      </p:sp>
      <p:sp>
        <p:nvSpPr>
          <p:cNvPr id="95" name="Google Shape;95;p20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Цели урока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551772" y="1550750"/>
            <a:ext cx="513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Базовый класс, отвечающий за элемент пользовательского интерфейса. 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Представляет из себя прямоугольную область, отрисовывается определенным образом, можно взаимодействовать.</a:t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Наследники: Button, EditText, TextView, Checkbox, Switch, ...</a:t>
            </a:r>
            <a:endParaRPr sz="1800"/>
          </a:p>
        </p:txBody>
      </p:sp>
      <p:sp>
        <p:nvSpPr>
          <p:cNvPr id="102" name="Google Shape;102;p21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15101" l="6005" r="8560" t="16409"/>
          <a:stretch/>
        </p:blipFill>
        <p:spPr>
          <a:xfrm>
            <a:off x="5952275" y="1402325"/>
            <a:ext cx="1774075" cy="7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9025" y="3782003"/>
            <a:ext cx="2680850" cy="8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1850" y="3120775"/>
            <a:ext cx="1866899" cy="4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5900" y="2196006"/>
            <a:ext cx="1028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389972" y="1703150"/>
            <a:ext cx="513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22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ViewGroup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387900" y="1457275"/>
            <a:ext cx="85206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Является контейнером для View и других ViewGroup, знает как расположить детей внутри себя.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Наследники: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LinearLayout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FrameLayout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ConstraintLayout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RecyclerView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...</a:t>
            </a:r>
            <a:endParaRPr sz="1800"/>
          </a:p>
        </p:txBody>
      </p:sp>
      <p:sp>
        <p:nvSpPr>
          <p:cNvPr id="116" name="Google Shape;116;p22"/>
          <p:cNvSpPr/>
          <p:nvPr/>
        </p:nvSpPr>
        <p:spPr>
          <a:xfrm>
            <a:off x="3504699" y="3499585"/>
            <a:ext cx="1647000" cy="635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ViewGroup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5424897" y="2725850"/>
            <a:ext cx="1647000" cy="635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ViewGroup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5534697" y="3501950"/>
            <a:ext cx="1427400" cy="635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7246137" y="3499050"/>
            <a:ext cx="1427400" cy="635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2614737" y="4441248"/>
            <a:ext cx="1427400" cy="635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4551677" y="4441248"/>
            <a:ext cx="1427400" cy="635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View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22"/>
          <p:cNvCxnSpPr>
            <a:stCxn id="116" idx="0"/>
            <a:endCxn id="117" idx="1"/>
          </p:cNvCxnSpPr>
          <p:nvPr/>
        </p:nvCxnSpPr>
        <p:spPr>
          <a:xfrm rot="-5400000">
            <a:off x="4648599" y="2723185"/>
            <a:ext cx="456000" cy="10968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>
            <a:stCxn id="119" idx="0"/>
            <a:endCxn id="117" idx="3"/>
          </p:cNvCxnSpPr>
          <p:nvPr/>
        </p:nvCxnSpPr>
        <p:spPr>
          <a:xfrm flipH="1" rot="5400000">
            <a:off x="7288137" y="2827350"/>
            <a:ext cx="455400" cy="8880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2"/>
          <p:cNvCxnSpPr>
            <a:stCxn id="120" idx="0"/>
            <a:endCxn id="116" idx="1"/>
          </p:cNvCxnSpPr>
          <p:nvPr/>
        </p:nvCxnSpPr>
        <p:spPr>
          <a:xfrm rot="-5400000">
            <a:off x="3104787" y="4041198"/>
            <a:ext cx="623700" cy="1764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>
            <a:stCxn id="121" idx="0"/>
            <a:endCxn id="116" idx="3"/>
          </p:cNvCxnSpPr>
          <p:nvPr/>
        </p:nvCxnSpPr>
        <p:spPr>
          <a:xfrm flipH="1" rot="5400000">
            <a:off x="4896677" y="4072548"/>
            <a:ext cx="623700" cy="113700"/>
          </a:xfrm>
          <a:prstGeom prst="bent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>
            <a:stCxn id="117" idx="2"/>
            <a:endCxn id="118" idx="0"/>
          </p:cNvCxnSpPr>
          <p:nvPr/>
        </p:nvCxnSpPr>
        <p:spPr>
          <a:xfrm>
            <a:off x="6248397" y="3361550"/>
            <a:ext cx="0" cy="14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389972" y="1703150"/>
            <a:ext cx="5137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23"/>
          <p:cNvSpPr/>
          <p:nvPr/>
        </p:nvSpPr>
        <p:spPr>
          <a:xfrm>
            <a:off x="452283" y="16078"/>
            <a:ext cx="6283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t/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C1C"/>
              </a:buClr>
              <a:buSzPts val="3400"/>
              <a:buFont typeface="Helvetica Neue"/>
              <a:buNone/>
            </a:pPr>
            <a:r>
              <a:rPr lang="ru" sz="3400">
                <a:solidFill>
                  <a:srgbClr val="FF6C1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Единицы измерения</a:t>
            </a:r>
            <a:endParaRPr sz="3400">
              <a:solidFill>
                <a:srgbClr val="FF6C1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лого 2.png"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17" y="-1"/>
            <a:ext cx="2682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87900" y="1457275"/>
            <a:ext cx="85206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Density independent pixels: </a:t>
            </a:r>
            <a:r>
              <a:rPr b="1" lang="ru" sz="1800">
                <a:solidFill>
                  <a:schemeClr val="dk1"/>
                </a:solidFill>
              </a:rPr>
              <a:t>dp</a:t>
            </a:r>
            <a:r>
              <a:rPr lang="ru" sz="1800">
                <a:solidFill>
                  <a:schemeClr val="dk1"/>
                </a:solidFill>
              </a:rPr>
              <a:t> = (pixels * 160) / dpi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	Применяется для указания размеров 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Scale independent pixels: </a:t>
            </a:r>
            <a:r>
              <a:rPr b="1" lang="ru" sz="1800">
                <a:solidFill>
                  <a:schemeClr val="dk1"/>
                </a:solidFill>
              </a:rPr>
              <a:t>sp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800">
                <a:solidFill>
                  <a:schemeClr val="dk1"/>
                </a:solidFill>
              </a:rPr>
              <a:t>	</a:t>
            </a:r>
            <a:r>
              <a:rPr lang="ru" sz="1800">
                <a:solidFill>
                  <a:schemeClr val="dk1"/>
                </a:solidFill>
              </a:rPr>
              <a:t>Используется для размеров шрифта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