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Architects Daughter"/>
      <p:regular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Amatic SC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ArchitectsDaughter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AmaticSC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AmaticSC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13fdf6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313fdf6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313fdf6f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313fdf6f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dbaa36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dbaa36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313fdf6f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313fdf6f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1dbaa36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1dbaa36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313fdf6f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313fdf6f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dbaa361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dbaa36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313fdf6f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313fdf6f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13fdf6f1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313fdf6f1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313fdf6f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313fdf6f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f663b7a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f663b7a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313fdf6f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313fdf6f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06ac32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06ac32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06ac325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06ac325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06ac325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06ac325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06ac325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06ac325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1dbaa36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1dbaa36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06ac325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06ac325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06ac3251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06ac3251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06ac325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06ac325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06ac325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06ac325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50ab14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50ab14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13fdf6f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313fdf6f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50ab14f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50ab14f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06ac3251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06ac325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06ac3251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06ac325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06ac3251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06ac325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6df6668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6df6668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6df6668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6df6668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06ac325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06ac325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06ac325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06ac325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6ac325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6ac325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313fdf6f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313fdf6f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13fdf6f1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13fdf6f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06ac325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06ac325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06ac3251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06ac3251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06ac3251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06ac3251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06ac3251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06ac3251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313fdf6f1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313fdf6f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06ac3251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06ac3251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06ac3251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06ac3251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06ac325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06ac325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06ac325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06ac325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907b34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907b34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dbaa36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dbaa36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06ac3251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06ac3251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842154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842154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50ab14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d50ab14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50ab14f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d50ab14f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421540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8421540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8421540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8421540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dbaa36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dbaa36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78d334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78d334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13fdf6f1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313fdf6f1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663b7a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663b7a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0" Type="http://schemas.openxmlformats.org/officeDocument/2006/relationships/image" Target="../media/image10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hyperlink" Target="https://gist.github.com/vinicius-stutz/1b37cb84b6240efe6ab8137660a15640" TargetMode="External"/><Relationship Id="rId7" Type="http://schemas.openxmlformats.org/officeDocument/2006/relationships/image" Target="../media/image25.png"/><Relationship Id="rId8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hyperlink" Target="https://developer.mozilla.org/pt-BR/docs/Web/JavaScript/Reference/Lexical_gramma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23.gif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developer.mozilla.org/pt-BR/docs/Web/JavaScript/Reference/Erro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05725" y="2689975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Tipos de dados</a:t>
            </a:r>
            <a:endParaRPr b="1" sz="77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322300" y="3515125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7700">
                <a:solidFill>
                  <a:srgbClr val="2E2E2C"/>
                </a:solidFill>
              </a:rPr>
              <a:t>e Variáveis</a:t>
            </a:r>
            <a:endParaRPr b="1" sz="7700">
              <a:solidFill>
                <a:srgbClr val="2E2E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9809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String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234650" y="2044900"/>
            <a:ext cx="66747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Texto puro. </a:t>
            </a:r>
            <a:r>
              <a:rPr b="1" lang="pt-BR" sz="2400">
                <a:solidFill>
                  <a:srgbClr val="4E92C9"/>
                </a:solidFill>
              </a:rPr>
              <a:t>Série de caracteres</a:t>
            </a:r>
            <a:r>
              <a:rPr b="1" lang="pt-BR" sz="2400">
                <a:solidFill>
                  <a:srgbClr val="2E2E2C"/>
                </a:solidFill>
              </a:rPr>
              <a:t> com aspas. </a:t>
            </a:r>
            <a:endParaRPr b="1" sz="2400">
              <a:solidFill>
                <a:srgbClr val="2E2E2C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49958" l="40923" r="38167" t="34383"/>
          <a:stretch/>
        </p:blipFill>
        <p:spPr>
          <a:xfrm>
            <a:off x="3086999" y="2703147"/>
            <a:ext cx="2970002" cy="1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9380" l="1494" r="1455" t="10104"/>
          <a:stretch/>
        </p:blipFill>
        <p:spPr>
          <a:xfrm>
            <a:off x="0" y="439003"/>
            <a:ext cx="9144001" cy="426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9809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Number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123150" y="1897975"/>
            <a:ext cx="663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Números de </a:t>
            </a:r>
            <a:r>
              <a:rPr b="1" lang="pt-BR" sz="2400">
                <a:solidFill>
                  <a:srgbClr val="4E92C9"/>
                </a:solidFill>
              </a:rPr>
              <a:t>ponto flutuantes</a:t>
            </a:r>
            <a:r>
              <a:rPr b="1" lang="pt-BR" sz="2400">
                <a:solidFill>
                  <a:srgbClr val="2E2E2C"/>
                </a:solidFill>
              </a:rPr>
              <a:t> ou </a:t>
            </a:r>
            <a:r>
              <a:rPr b="1" lang="pt-BR" sz="2400">
                <a:solidFill>
                  <a:srgbClr val="4E92C9"/>
                </a:solidFill>
              </a:rPr>
              <a:t>inteiros</a:t>
            </a:r>
            <a:r>
              <a:rPr b="1" lang="pt-BR" sz="2400">
                <a:solidFill>
                  <a:srgbClr val="2E2E2C"/>
                </a:solidFill>
              </a:rPr>
              <a:t>. </a:t>
            </a:r>
            <a:endParaRPr b="1" sz="2400">
              <a:solidFill>
                <a:srgbClr val="2E2E2C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765650" y="2213575"/>
            <a:ext cx="3612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2E2E2C"/>
                </a:solidFill>
              </a:rPr>
              <a:t>Special Numbers</a:t>
            </a:r>
            <a:endParaRPr b="1" i="1" sz="2400">
              <a:solidFill>
                <a:srgbClr val="2E2E2C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980950" y="3300050"/>
            <a:ext cx="1464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2E2E2C"/>
                </a:solidFill>
              </a:rPr>
              <a:t>16999</a:t>
            </a:r>
            <a:endParaRPr b="1" sz="3000">
              <a:solidFill>
                <a:srgbClr val="2E2E2C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385075" y="3300050"/>
            <a:ext cx="1464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2E2E2C"/>
                </a:solidFill>
              </a:rPr>
              <a:t>1.6999</a:t>
            </a:r>
            <a:endParaRPr b="1" sz="3000">
              <a:solidFill>
                <a:srgbClr val="2E2E2C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955300" y="3300050"/>
            <a:ext cx="1464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2E2E2C"/>
                </a:solidFill>
              </a:rPr>
              <a:t>16.999</a:t>
            </a:r>
            <a:endParaRPr b="1" sz="3000">
              <a:solidFill>
                <a:srgbClr val="2E2E2C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465650" y="3300050"/>
            <a:ext cx="1464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2E2E2C"/>
                </a:solidFill>
              </a:rPr>
              <a:t>169.99</a:t>
            </a:r>
            <a:endParaRPr b="1" sz="3000">
              <a:solidFill>
                <a:srgbClr val="2E2E2C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823450" y="3300050"/>
            <a:ext cx="1464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2E2E2C"/>
                </a:solidFill>
              </a:rPr>
              <a:t>1699.9</a:t>
            </a:r>
            <a:endParaRPr b="1" sz="3000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9380" l="1494" r="1455" t="10104"/>
          <a:stretch/>
        </p:blipFill>
        <p:spPr>
          <a:xfrm>
            <a:off x="0" y="439003"/>
            <a:ext cx="9144001" cy="426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809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Boolean</a:t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1571350" y="2329200"/>
            <a:ext cx="5743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Tipo de dados lógicos. </a:t>
            </a:r>
            <a:r>
              <a:rPr b="1" lang="pt-BR" sz="2400">
                <a:solidFill>
                  <a:srgbClr val="4E92C9"/>
                </a:solidFill>
              </a:rPr>
              <a:t>True </a:t>
            </a:r>
            <a:r>
              <a:rPr b="1" lang="pt-BR" sz="2400">
                <a:solidFill>
                  <a:srgbClr val="2E2E2C"/>
                </a:solidFill>
              </a:rPr>
              <a:t>ou </a:t>
            </a:r>
            <a:r>
              <a:rPr b="1" lang="pt-BR" sz="2400">
                <a:solidFill>
                  <a:srgbClr val="E06666"/>
                </a:solidFill>
              </a:rPr>
              <a:t>False</a:t>
            </a:r>
            <a:r>
              <a:rPr b="1" lang="pt-BR" sz="2400">
                <a:solidFill>
                  <a:srgbClr val="2E2E2C"/>
                </a:solidFill>
              </a:rPr>
              <a:t>. </a:t>
            </a:r>
            <a:endParaRPr b="1" sz="24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9380" l="1494" r="1455" t="10104"/>
          <a:stretch/>
        </p:blipFill>
        <p:spPr>
          <a:xfrm>
            <a:off x="0" y="439003"/>
            <a:ext cx="9144001" cy="426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9809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Symbol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205400" y="2178900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4E92C9"/>
                </a:solidFill>
              </a:rPr>
              <a:t>Exclusivo </a:t>
            </a:r>
            <a:r>
              <a:rPr b="1" lang="pt-BR" sz="2400">
                <a:solidFill>
                  <a:srgbClr val="2E2E2C"/>
                </a:solidFill>
              </a:rPr>
              <a:t>e </a:t>
            </a:r>
            <a:r>
              <a:rPr b="1" lang="pt-BR" sz="2400">
                <a:solidFill>
                  <a:srgbClr val="4E92C9"/>
                </a:solidFill>
              </a:rPr>
              <a:t>Imutável</a:t>
            </a:r>
            <a:endParaRPr b="1" sz="2400"/>
          </a:p>
        </p:txBody>
      </p:sp>
      <p:sp>
        <p:nvSpPr>
          <p:cNvPr id="206" name="Google Shape;206;p28"/>
          <p:cNvSpPr txBox="1"/>
          <p:nvPr/>
        </p:nvSpPr>
        <p:spPr>
          <a:xfrm>
            <a:off x="3169425" y="2578800"/>
            <a:ext cx="3013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(ECMAScript 2015)</a:t>
            </a:r>
            <a:endParaRPr b="1" sz="2400">
              <a:solidFill>
                <a:srgbClr val="2E2E2C"/>
              </a:solidFill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9809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BigInt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076500" y="2178900"/>
            <a:ext cx="7100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2E2E2C"/>
                </a:solidFill>
              </a:rPr>
              <a:t>Representa números inteiros </a:t>
            </a:r>
            <a:r>
              <a:rPr b="1" lang="pt-BR" sz="2400">
                <a:solidFill>
                  <a:srgbClr val="4E92C9"/>
                </a:solidFill>
              </a:rPr>
              <a:t>maiores </a:t>
            </a:r>
            <a:r>
              <a:rPr b="1" lang="pt-BR" sz="2400">
                <a:solidFill>
                  <a:srgbClr val="2E2E2C"/>
                </a:solidFill>
              </a:rPr>
              <a:t>que 2^53</a:t>
            </a:r>
            <a:endParaRPr b="1" sz="2400">
              <a:solidFill>
                <a:srgbClr val="2E2E2C"/>
              </a:solidFill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3169425" y="2578800"/>
            <a:ext cx="3013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2E2E2C"/>
                </a:solidFill>
              </a:rPr>
              <a:t>(ECMAScript 2015)</a:t>
            </a:r>
            <a:endParaRPr b="1" sz="2400">
              <a:solidFill>
                <a:srgbClr val="2E2E2C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980950" y="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600">
                <a:solidFill>
                  <a:srgbClr val="2E2E2C"/>
                </a:solidFill>
              </a:rPr>
              <a:t>Undefined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734875" y="1955400"/>
            <a:ext cx="5511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Valor </a:t>
            </a:r>
            <a:r>
              <a:rPr b="1" lang="pt-BR" sz="2400">
                <a:solidFill>
                  <a:srgbClr val="4E92C9"/>
                </a:solidFill>
              </a:rPr>
              <a:t>não atribuído</a:t>
            </a:r>
            <a:endParaRPr b="1" sz="2400">
              <a:solidFill>
                <a:srgbClr val="4E92C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337" y="2609675"/>
            <a:ext cx="2290125" cy="18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0"/>
          <p:cNvCxnSpPr/>
          <p:nvPr/>
        </p:nvCxnSpPr>
        <p:spPr>
          <a:xfrm>
            <a:off x="1395875" y="3451750"/>
            <a:ext cx="1684200" cy="0"/>
          </a:xfrm>
          <a:prstGeom prst="straightConnector1">
            <a:avLst/>
          </a:prstGeom>
          <a:noFill/>
          <a:ln cap="flat" cmpd="sng" w="28575">
            <a:solidFill>
              <a:srgbClr val="4E92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0"/>
          <p:cNvCxnSpPr/>
          <p:nvPr/>
        </p:nvCxnSpPr>
        <p:spPr>
          <a:xfrm>
            <a:off x="5857275" y="3399325"/>
            <a:ext cx="1684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0"/>
          <p:cNvSpPr txBox="1"/>
          <p:nvPr/>
        </p:nvSpPr>
        <p:spPr>
          <a:xfrm>
            <a:off x="5900700" y="3009050"/>
            <a:ext cx="1377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E2E2C"/>
                </a:solidFill>
              </a:rPr>
              <a:t>Undefined</a:t>
            </a:r>
            <a:endParaRPr sz="17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882350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300">
                <a:solidFill>
                  <a:srgbClr val="2E2E2C"/>
                </a:solidFill>
              </a:rPr>
              <a:t>Tipos de dados</a:t>
            </a:r>
            <a:endParaRPr b="1" sz="73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2E2E2C"/>
              </a:solidFill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972750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1298925" y="3546800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37150" y="1484550"/>
            <a:ext cx="7469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latin typeface="Architects Daughter"/>
                <a:ea typeface="Architects Daughter"/>
                <a:cs typeface="Architects Daughter"/>
                <a:sym typeface="Architects Daughter"/>
              </a:rPr>
              <a:t>Objetivos</a:t>
            </a:r>
            <a:endParaRPr sz="12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575" y="894450"/>
            <a:ext cx="26067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Tipos de dados </a:t>
            </a:r>
            <a:endParaRPr b="1" sz="2400">
              <a:solidFill>
                <a:srgbClr val="2E2E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32825" y="3419425"/>
            <a:ext cx="1858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2E2E2C"/>
                </a:solidFill>
              </a:rPr>
              <a:t>Variáveis</a:t>
            </a:r>
            <a:endParaRPr b="1" sz="2400">
              <a:solidFill>
                <a:srgbClr val="2E2E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99350" y="3998175"/>
            <a:ext cx="2852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Mudança de tipos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890675" y="3351775"/>
            <a:ext cx="285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Nomenclatura de variáveis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37325" y="847650"/>
            <a:ext cx="341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Palavras reservadas da linguagem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785688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300">
                <a:solidFill>
                  <a:srgbClr val="2E2E2C"/>
                </a:solidFill>
              </a:rPr>
              <a:t>Variáveis</a:t>
            </a:r>
            <a:endParaRPr b="1" sz="6800">
              <a:solidFill>
                <a:srgbClr val="2E2E2C"/>
              </a:solidFill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972750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991150" y="734075"/>
            <a:ext cx="71613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2E2E2C"/>
                </a:solidFill>
              </a:rPr>
              <a:t>Caixas que </a:t>
            </a:r>
            <a:r>
              <a:rPr b="1" lang="pt-BR" sz="2900">
                <a:solidFill>
                  <a:srgbClr val="4E92C9"/>
                </a:solidFill>
              </a:rPr>
              <a:t>ARMAZENAM </a:t>
            </a:r>
            <a:r>
              <a:rPr b="1" lang="pt-BR" sz="2900">
                <a:solidFill>
                  <a:srgbClr val="2E2E2C"/>
                </a:solidFill>
              </a:rPr>
              <a:t>valores</a:t>
            </a:r>
            <a:endParaRPr sz="1900"/>
          </a:p>
        </p:txBody>
      </p:sp>
      <p:sp>
        <p:nvSpPr>
          <p:cNvPr id="255" name="Google Shape;255;p3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025" y="2571750"/>
            <a:ext cx="1509550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225" y="2571750"/>
            <a:ext cx="1509550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425" y="2571750"/>
            <a:ext cx="1509550" cy="15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713250" y="2617275"/>
            <a:ext cx="188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2E2E2C"/>
                </a:solidFill>
              </a:rPr>
              <a:t>Manuel</a:t>
            </a:r>
            <a:endParaRPr b="1" sz="2900">
              <a:solidFill>
                <a:srgbClr val="2E2E2C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691950" y="2581425"/>
            <a:ext cx="176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2E2E2C"/>
                </a:solidFill>
              </a:rPr>
              <a:t>True</a:t>
            </a:r>
            <a:endParaRPr b="1" sz="2900">
              <a:solidFill>
                <a:srgbClr val="2E2E2C"/>
              </a:solidFill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6689700" y="2597925"/>
            <a:ext cx="1593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2E2E2C"/>
                </a:solidFill>
              </a:rPr>
              <a:t>25</a:t>
            </a:r>
            <a:endParaRPr b="1" sz="2900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026200" y="141535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Var </a:t>
            </a:r>
            <a:r>
              <a:rPr lang="pt-BR" sz="9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&amp;</a:t>
            </a:r>
            <a:r>
              <a:rPr lang="pt-BR" sz="9600">
                <a:solidFill>
                  <a:srgbClr val="2E2E2C"/>
                </a:solidFill>
              </a:rPr>
              <a:t> Let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 b="46817" l="10879" r="42106" t="41229"/>
          <a:stretch/>
        </p:blipFill>
        <p:spPr>
          <a:xfrm>
            <a:off x="2100590" y="1415475"/>
            <a:ext cx="4942820" cy="7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29861" l="10879" r="42106" t="54743"/>
          <a:stretch/>
        </p:blipFill>
        <p:spPr>
          <a:xfrm>
            <a:off x="2100600" y="2571756"/>
            <a:ext cx="4942799" cy="91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7579150" y="4706525"/>
            <a:ext cx="13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</a:rPr>
              <a:t>Link</a:t>
            </a:r>
            <a:endParaRPr>
              <a:solidFill>
                <a:srgbClr val="4E92C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7579150" y="4706525"/>
            <a:ext cx="13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</a:rPr>
              <a:t>Link</a:t>
            </a:r>
            <a:endParaRPr>
              <a:solidFill>
                <a:srgbClr val="4E92C9"/>
              </a:solidFill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 rotWithShape="1">
          <a:blip r:embed="rId4">
            <a:alphaModFix/>
          </a:blip>
          <a:srcRect b="24090" l="4298" r="6143" t="22004"/>
          <a:stretch/>
        </p:blipFill>
        <p:spPr>
          <a:xfrm>
            <a:off x="689225" y="1257775"/>
            <a:ext cx="7765526" cy="2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4">
            <a:alphaModFix/>
          </a:blip>
          <a:srcRect b="23770" l="41589" r="31551" t="62995"/>
          <a:stretch/>
        </p:blipFill>
        <p:spPr>
          <a:xfrm>
            <a:off x="1933856" y="1573950"/>
            <a:ext cx="5275874" cy="146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7"/>
          <p:cNvCxnSpPr/>
          <p:nvPr/>
        </p:nvCxnSpPr>
        <p:spPr>
          <a:xfrm>
            <a:off x="2567950" y="2556575"/>
            <a:ext cx="300" cy="1418400"/>
          </a:xfrm>
          <a:prstGeom prst="straightConnector1">
            <a:avLst/>
          </a:prstGeom>
          <a:noFill/>
          <a:ln cap="flat" cmpd="sng" w="19050">
            <a:solidFill>
              <a:srgbClr val="2E2E2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7"/>
          <p:cNvCxnSpPr/>
          <p:nvPr/>
        </p:nvCxnSpPr>
        <p:spPr>
          <a:xfrm>
            <a:off x="3562450" y="2556575"/>
            <a:ext cx="6900" cy="1130400"/>
          </a:xfrm>
          <a:prstGeom prst="straightConnector1">
            <a:avLst/>
          </a:prstGeom>
          <a:noFill/>
          <a:ln cap="flat" cmpd="sng" w="19050">
            <a:solidFill>
              <a:srgbClr val="2E2E2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7"/>
          <p:cNvCxnSpPr/>
          <p:nvPr/>
        </p:nvCxnSpPr>
        <p:spPr>
          <a:xfrm>
            <a:off x="4454500" y="2556575"/>
            <a:ext cx="6300" cy="925500"/>
          </a:xfrm>
          <a:prstGeom prst="straightConnector1">
            <a:avLst/>
          </a:prstGeom>
          <a:noFill/>
          <a:ln cap="flat" cmpd="sng" w="19050">
            <a:solidFill>
              <a:srgbClr val="2E2E2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7"/>
          <p:cNvCxnSpPr/>
          <p:nvPr/>
        </p:nvCxnSpPr>
        <p:spPr>
          <a:xfrm>
            <a:off x="5689725" y="2556575"/>
            <a:ext cx="7500" cy="770100"/>
          </a:xfrm>
          <a:prstGeom prst="straightConnector1">
            <a:avLst/>
          </a:prstGeom>
          <a:noFill/>
          <a:ln cap="flat" cmpd="sng" w="19050">
            <a:solidFill>
              <a:srgbClr val="2E2E2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7"/>
          <p:cNvCxnSpPr/>
          <p:nvPr/>
        </p:nvCxnSpPr>
        <p:spPr>
          <a:xfrm>
            <a:off x="6737300" y="2556575"/>
            <a:ext cx="18300" cy="682800"/>
          </a:xfrm>
          <a:prstGeom prst="straightConnector1">
            <a:avLst/>
          </a:prstGeom>
          <a:noFill/>
          <a:ln cap="flat" cmpd="sng" w="19050">
            <a:solidFill>
              <a:srgbClr val="2E2E2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7"/>
          <p:cNvSpPr txBox="1"/>
          <p:nvPr/>
        </p:nvSpPr>
        <p:spPr>
          <a:xfrm>
            <a:off x="1753750" y="3974975"/>
            <a:ext cx="1628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E2E2C"/>
                </a:solidFill>
              </a:rPr>
              <a:t>palavra-chave</a:t>
            </a:r>
            <a:endParaRPr b="1">
              <a:solidFill>
                <a:srgbClr val="2E2E2C"/>
              </a:solidFill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2751550" y="3686975"/>
            <a:ext cx="1628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E2E2C"/>
                </a:solidFill>
              </a:rPr>
              <a:t>nome da variável</a:t>
            </a:r>
            <a:endParaRPr b="1">
              <a:solidFill>
                <a:srgbClr val="2E2E2C"/>
              </a:solidFill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3643300" y="3482075"/>
            <a:ext cx="1628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E2E2C"/>
                </a:solidFill>
              </a:rPr>
              <a:t>atribuição</a:t>
            </a:r>
            <a:endParaRPr b="1">
              <a:solidFill>
                <a:srgbClr val="2E2E2C"/>
              </a:solidFill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4879125" y="3326675"/>
            <a:ext cx="1628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E2E2C"/>
                </a:solidFill>
              </a:rPr>
              <a:t>valor</a:t>
            </a:r>
            <a:endParaRPr b="1">
              <a:solidFill>
                <a:srgbClr val="2E2E2C"/>
              </a:solidFill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5932100" y="3239375"/>
            <a:ext cx="1628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E2E2C"/>
                </a:solidFill>
              </a:rPr>
              <a:t>final da instrução</a:t>
            </a:r>
            <a:endParaRPr b="1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 rotWithShape="1">
          <a:blip r:embed="rId4">
            <a:alphaModFix/>
          </a:blip>
          <a:srcRect b="50407" l="34843" r="23541" t="39201"/>
          <a:stretch/>
        </p:blipFill>
        <p:spPr>
          <a:xfrm>
            <a:off x="1680400" y="1759950"/>
            <a:ext cx="5782800" cy="8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/>
          <p:cNvPicPr preferRelativeResize="0"/>
          <p:nvPr/>
        </p:nvPicPr>
        <p:blipFill rotWithShape="1">
          <a:blip r:embed="rId4">
            <a:alphaModFix/>
          </a:blip>
          <a:srcRect b="41681" l="34843" r="23541" t="49275"/>
          <a:stretch/>
        </p:blipFill>
        <p:spPr>
          <a:xfrm>
            <a:off x="1680600" y="2515950"/>
            <a:ext cx="5782800" cy="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026200" y="1415350"/>
            <a:ext cx="69243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2E2E2C"/>
                </a:solidFill>
              </a:rPr>
              <a:t>Const</a:t>
            </a:r>
            <a:endParaRPr sz="9600">
              <a:solidFill>
                <a:srgbClr val="2E2E2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E2E2C"/>
              </a:solidFill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 rotWithShape="1">
          <a:blip r:embed="rId4">
            <a:alphaModFix/>
          </a:blip>
          <a:srcRect b="29436" l="10601" r="66618" t="49008"/>
          <a:stretch/>
        </p:blipFill>
        <p:spPr>
          <a:xfrm>
            <a:off x="2860375" y="1661150"/>
            <a:ext cx="3423251" cy="18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 txBox="1"/>
          <p:nvPr/>
        </p:nvSpPr>
        <p:spPr>
          <a:xfrm>
            <a:off x="311300" y="2869900"/>
            <a:ext cx="8292000" cy="190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undefined </a:t>
            </a:r>
            <a:endParaRPr b="1" sz="6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x </a:t>
            </a:r>
            <a:endParaRPr b="1" sz="6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null</a:t>
            </a:r>
            <a:endParaRPr b="1" sz="6000">
              <a:solidFill>
                <a:srgbClr val="2E2E2C"/>
              </a:solidFill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37" y="66477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6647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82350" y="297370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300">
                <a:solidFill>
                  <a:srgbClr val="2E2E2C"/>
                </a:solidFill>
              </a:rPr>
              <a:t>Tipos de dados</a:t>
            </a:r>
            <a:endParaRPr b="1" sz="73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2E2E2C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972750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298925" y="3546800"/>
            <a:ext cx="70374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1489725" y="730825"/>
            <a:ext cx="2161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E2E2C"/>
                </a:solidFill>
              </a:rPr>
              <a:t>Null</a:t>
            </a:r>
            <a:endParaRPr sz="4800"/>
          </a:p>
        </p:txBody>
      </p:sp>
      <p:sp>
        <p:nvSpPr>
          <p:cNvPr id="347" name="Google Shape;347;p4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2"/>
          <p:cNvSpPr txBox="1"/>
          <p:nvPr/>
        </p:nvSpPr>
        <p:spPr>
          <a:xfrm>
            <a:off x="5023225" y="730825"/>
            <a:ext cx="3353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E2E2C"/>
                </a:solidFill>
              </a:rPr>
              <a:t>Undefined</a:t>
            </a:r>
            <a:endParaRPr sz="4800"/>
          </a:p>
        </p:txBody>
      </p:sp>
      <p:sp>
        <p:nvSpPr>
          <p:cNvPr id="350" name="Google Shape;350;p42"/>
          <p:cNvSpPr txBox="1"/>
          <p:nvPr/>
        </p:nvSpPr>
        <p:spPr>
          <a:xfrm>
            <a:off x="4948975" y="1747525"/>
            <a:ext cx="3501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Utilizado quando uma variável não teve valor atribuído.</a:t>
            </a:r>
            <a:endParaRPr sz="2400"/>
          </a:p>
        </p:txBody>
      </p:sp>
      <p:sp>
        <p:nvSpPr>
          <p:cNvPr id="351" name="Google Shape;351;p42"/>
          <p:cNvSpPr txBox="1"/>
          <p:nvPr/>
        </p:nvSpPr>
        <p:spPr>
          <a:xfrm>
            <a:off x="1117850" y="1734450"/>
            <a:ext cx="3353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Representa a ausência intencional de um valor de </a:t>
            </a:r>
            <a:r>
              <a:rPr b="1" lang="pt-BR" sz="2400">
                <a:solidFill>
                  <a:srgbClr val="4E92C9"/>
                </a:solidFill>
              </a:rPr>
              <a:t>objeto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785688" y="3145150"/>
            <a:ext cx="75726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300">
                <a:solidFill>
                  <a:srgbClr val="2E2E2C"/>
                </a:solidFill>
              </a:rPr>
              <a:t>Nomenclatura de variáveis</a:t>
            </a:r>
            <a:endParaRPr b="1" sz="5800">
              <a:solidFill>
                <a:srgbClr val="2E2E2C"/>
              </a:solidFill>
            </a:endParaRPr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972750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4">
            <a:alphaModFix/>
          </a:blip>
          <a:srcRect b="43260" l="41682" r="39776" t="33889"/>
          <a:stretch/>
        </p:blipFill>
        <p:spPr>
          <a:xfrm>
            <a:off x="2766500" y="1320800"/>
            <a:ext cx="3610601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01" y="3189400"/>
            <a:ext cx="1282550" cy="12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875" y="816541"/>
            <a:ext cx="899175" cy="8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/>
        </p:nvSpPr>
        <p:spPr>
          <a:xfrm>
            <a:off x="2700700" y="12679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7579150" y="4706525"/>
            <a:ext cx="13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</a:rPr>
              <a:t>Link</a:t>
            </a:r>
            <a:endParaRPr>
              <a:solidFill>
                <a:srgbClr val="4E92C9"/>
              </a:solidFill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 rotWithShape="1">
          <a:blip r:embed="rId5">
            <a:alphaModFix/>
          </a:blip>
          <a:srcRect b="42940" l="13589" r="60837" t="47693"/>
          <a:stretch/>
        </p:blipFill>
        <p:spPr>
          <a:xfrm>
            <a:off x="1195875" y="940375"/>
            <a:ext cx="3376124" cy="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875" y="816541"/>
            <a:ext cx="899175" cy="8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2700700" y="12679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175" y="1997647"/>
            <a:ext cx="966600" cy="9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6"/>
          <p:cNvSpPr txBox="1"/>
          <p:nvPr/>
        </p:nvSpPr>
        <p:spPr>
          <a:xfrm>
            <a:off x="7579150" y="4706525"/>
            <a:ext cx="13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</a:rPr>
              <a:t>Link</a:t>
            </a:r>
            <a:endParaRPr>
              <a:solidFill>
                <a:srgbClr val="4E92C9"/>
              </a:solidFill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6">
            <a:alphaModFix/>
          </a:blip>
          <a:srcRect b="42940" l="13589" r="60837" t="47693"/>
          <a:stretch/>
        </p:blipFill>
        <p:spPr>
          <a:xfrm>
            <a:off x="1195875" y="940375"/>
            <a:ext cx="3376124" cy="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7">
            <a:alphaModFix/>
          </a:blip>
          <a:srcRect b="48914" l="35375" r="38599" t="27219"/>
          <a:stretch/>
        </p:blipFill>
        <p:spPr>
          <a:xfrm>
            <a:off x="1195875" y="1644950"/>
            <a:ext cx="3376124" cy="17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875" y="816541"/>
            <a:ext cx="899175" cy="8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7"/>
          <p:cNvSpPr txBox="1"/>
          <p:nvPr/>
        </p:nvSpPr>
        <p:spPr>
          <a:xfrm>
            <a:off x="2700700" y="12679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175" y="1997647"/>
            <a:ext cx="966600" cy="9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 txBox="1"/>
          <p:nvPr/>
        </p:nvSpPr>
        <p:spPr>
          <a:xfrm>
            <a:off x="7579150" y="4706525"/>
            <a:ext cx="13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Link</a:t>
            </a:r>
            <a:endParaRPr>
              <a:solidFill>
                <a:srgbClr val="4E92C9"/>
              </a:solidFill>
            </a:endParaRPr>
          </a:p>
        </p:txBody>
      </p:sp>
      <p:pic>
        <p:nvPicPr>
          <p:cNvPr id="404" name="Google Shape;404;p47"/>
          <p:cNvPicPr preferRelativeResize="0"/>
          <p:nvPr/>
        </p:nvPicPr>
        <p:blipFill rotWithShape="1">
          <a:blip r:embed="rId7">
            <a:alphaModFix/>
          </a:blip>
          <a:srcRect b="21247" l="13622" r="61243" t="67809"/>
          <a:stretch/>
        </p:blipFill>
        <p:spPr>
          <a:xfrm>
            <a:off x="1195875" y="3438854"/>
            <a:ext cx="3376124" cy="82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7"/>
          <p:cNvPicPr preferRelativeResize="0"/>
          <p:nvPr/>
        </p:nvPicPr>
        <p:blipFill rotWithShape="1">
          <a:blip r:embed="rId8">
            <a:alphaModFix/>
          </a:blip>
          <a:srcRect b="42940" l="13589" r="60837" t="47693"/>
          <a:stretch/>
        </p:blipFill>
        <p:spPr>
          <a:xfrm>
            <a:off x="1195875" y="940375"/>
            <a:ext cx="3376124" cy="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6459177" y="3132190"/>
            <a:ext cx="966600" cy="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7"/>
          <p:cNvPicPr preferRelativeResize="0"/>
          <p:nvPr/>
        </p:nvPicPr>
        <p:blipFill rotWithShape="1">
          <a:blip r:embed="rId10">
            <a:alphaModFix/>
          </a:blip>
          <a:srcRect b="48914" l="35375" r="38599" t="27219"/>
          <a:stretch/>
        </p:blipFill>
        <p:spPr>
          <a:xfrm>
            <a:off x="1195875" y="1644950"/>
            <a:ext cx="3376124" cy="17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8"/>
          <p:cNvSpPr txBox="1"/>
          <p:nvPr/>
        </p:nvSpPr>
        <p:spPr>
          <a:xfrm>
            <a:off x="1416250" y="1303800"/>
            <a:ext cx="63111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0">
                <a:solidFill>
                  <a:srgbClr val="2E2E2C"/>
                </a:solidFill>
              </a:rPr>
              <a:t>JavaScript</a:t>
            </a:r>
            <a:endParaRPr b="1" sz="9000">
              <a:solidFill>
                <a:srgbClr val="2E2E2C"/>
              </a:solidFill>
            </a:endParaRPr>
          </a:p>
        </p:txBody>
      </p:sp>
      <p:sp>
        <p:nvSpPr>
          <p:cNvPr id="416" name="Google Shape;416;p48"/>
          <p:cNvSpPr txBox="1"/>
          <p:nvPr/>
        </p:nvSpPr>
        <p:spPr>
          <a:xfrm>
            <a:off x="1344775" y="2253000"/>
            <a:ext cx="6253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Case Sensitive</a:t>
            </a:r>
            <a:endParaRPr sz="6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9"/>
          <p:cNvPicPr preferRelativeResize="0"/>
          <p:nvPr/>
        </p:nvPicPr>
        <p:blipFill rotWithShape="1">
          <a:blip r:embed="rId4">
            <a:alphaModFix/>
          </a:blip>
          <a:srcRect b="34946" l="13021" r="36838" t="48825"/>
          <a:stretch/>
        </p:blipFill>
        <p:spPr>
          <a:xfrm>
            <a:off x="1869087" y="2079925"/>
            <a:ext cx="5405825" cy="9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5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823800" y="1848150"/>
            <a:ext cx="7779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Palavras reservadas</a:t>
            </a:r>
            <a:endParaRPr b="1" sz="6000">
              <a:solidFill>
                <a:srgbClr val="2E2E2C"/>
              </a:solidFill>
            </a:endParaRPr>
          </a:p>
        </p:txBody>
      </p:sp>
      <p:sp>
        <p:nvSpPr>
          <p:cNvPr id="433" name="Google Shape;433;p50"/>
          <p:cNvSpPr txBox="1"/>
          <p:nvPr/>
        </p:nvSpPr>
        <p:spPr>
          <a:xfrm>
            <a:off x="7579150" y="4706525"/>
            <a:ext cx="13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Link</a:t>
            </a:r>
            <a:endParaRPr>
              <a:solidFill>
                <a:srgbClr val="4E92C9"/>
              </a:solidFill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415500" y="881100"/>
            <a:ext cx="20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f</a:t>
            </a:r>
            <a:r>
              <a:rPr b="1" lang="pt-BR">
                <a:solidFill>
                  <a:srgbClr val="4E92C9"/>
                </a:solidFill>
              </a:rPr>
              <a:t>unction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3574650" y="752175"/>
            <a:ext cx="103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"/>
          <p:cNvSpPr txBox="1"/>
          <p:nvPr/>
        </p:nvSpPr>
        <p:spPr>
          <a:xfrm>
            <a:off x="3058875" y="350975"/>
            <a:ext cx="680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while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37" name="Google Shape;437;p50"/>
          <p:cNvSpPr txBox="1"/>
          <p:nvPr/>
        </p:nvSpPr>
        <p:spPr>
          <a:xfrm>
            <a:off x="5136350" y="630400"/>
            <a:ext cx="1232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instanceof</a:t>
            </a:r>
            <a:endParaRPr b="1">
              <a:solidFill>
                <a:srgbClr val="4E92C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92C9"/>
              </a:solidFill>
            </a:endParaRPr>
          </a:p>
        </p:txBody>
      </p:sp>
      <p:sp>
        <p:nvSpPr>
          <p:cNvPr id="438" name="Google Shape;438;p50"/>
          <p:cNvSpPr txBox="1"/>
          <p:nvPr/>
        </p:nvSpPr>
        <p:spPr>
          <a:xfrm>
            <a:off x="530125" y="3968650"/>
            <a:ext cx="1482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delete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4002450" y="3768075"/>
            <a:ext cx="1139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return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40" name="Google Shape;440;p50"/>
          <p:cNvSpPr txBox="1"/>
          <p:nvPr/>
        </p:nvSpPr>
        <p:spPr>
          <a:xfrm>
            <a:off x="4935750" y="2938175"/>
            <a:ext cx="1002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try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41" name="Google Shape;441;p50"/>
          <p:cNvSpPr txBox="1"/>
          <p:nvPr/>
        </p:nvSpPr>
        <p:spPr>
          <a:xfrm>
            <a:off x="6056800" y="3653450"/>
            <a:ext cx="2120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continue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2270875" y="1461375"/>
            <a:ext cx="1590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debugger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1747950" y="3079225"/>
            <a:ext cx="1712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extends</a:t>
            </a:r>
            <a:endParaRPr b="1">
              <a:solidFill>
                <a:srgbClr val="4E92C9"/>
              </a:solidFill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6239550" y="1461375"/>
            <a:ext cx="103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</a:rPr>
              <a:t>switch</a:t>
            </a:r>
            <a:endParaRPr b="1">
              <a:solidFill>
                <a:srgbClr val="4E92C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1"/>
          <p:cNvSpPr txBox="1"/>
          <p:nvPr/>
        </p:nvSpPr>
        <p:spPr>
          <a:xfrm>
            <a:off x="695550" y="30082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Tipagem Dinâmica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451" name="Google Shape;4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771975" y="1502038"/>
            <a:ext cx="54126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2E2E2C"/>
                </a:solidFill>
              </a:rPr>
              <a:t>O que são</a:t>
            </a:r>
            <a:endParaRPr b="1" sz="8400">
              <a:solidFill>
                <a:srgbClr val="2E2E2C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661950" y="2513563"/>
            <a:ext cx="58197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tipos de dados?</a:t>
            </a:r>
            <a:endParaRPr b="1" sz="51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/>
        </p:nvSpPr>
        <p:spPr>
          <a:xfrm>
            <a:off x="1079700" y="1282300"/>
            <a:ext cx="6984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0">
                <a:solidFill>
                  <a:srgbClr val="2E2E2C"/>
                </a:solidFill>
              </a:rPr>
              <a:t>JavaScript é </a:t>
            </a:r>
            <a:endParaRPr b="1" sz="9000">
              <a:solidFill>
                <a:srgbClr val="2E2E2C"/>
              </a:solidFill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749800" y="2253000"/>
            <a:ext cx="7644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dinamicamente tipada</a:t>
            </a:r>
            <a:endParaRPr sz="6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3"/>
          <p:cNvPicPr preferRelativeResize="0"/>
          <p:nvPr/>
        </p:nvPicPr>
        <p:blipFill rotWithShape="1">
          <a:blip r:embed="rId4">
            <a:alphaModFix/>
          </a:blip>
          <a:srcRect b="50693" l="13065" r="52148" t="36471"/>
          <a:stretch/>
        </p:blipFill>
        <p:spPr>
          <a:xfrm>
            <a:off x="1908263" y="1594025"/>
            <a:ext cx="5327475" cy="1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5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4"/>
          <p:cNvPicPr preferRelativeResize="0"/>
          <p:nvPr/>
        </p:nvPicPr>
        <p:blipFill rotWithShape="1">
          <a:blip r:embed="rId4">
            <a:alphaModFix/>
          </a:blip>
          <a:srcRect b="35534" l="13065" r="52148" t="36472"/>
          <a:stretch/>
        </p:blipFill>
        <p:spPr>
          <a:xfrm>
            <a:off x="1908275" y="1594025"/>
            <a:ext cx="5327475" cy="24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5"/>
          <p:cNvSpPr txBox="1"/>
          <p:nvPr/>
        </p:nvSpPr>
        <p:spPr>
          <a:xfrm>
            <a:off x="935400" y="1848150"/>
            <a:ext cx="7596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“</a:t>
            </a:r>
            <a:r>
              <a:rPr b="1" lang="pt-BR" sz="55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Meu nome é Manuel”</a:t>
            </a:r>
            <a:endParaRPr b="1" sz="55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6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2" name="Google Shape;4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6"/>
          <p:cNvPicPr preferRelativeResize="0"/>
          <p:nvPr/>
        </p:nvPicPr>
        <p:blipFill rotWithShape="1">
          <a:blip r:embed="rId4">
            <a:alphaModFix/>
          </a:blip>
          <a:srcRect b="33953" l="13245" r="21314" t="53242"/>
          <a:stretch/>
        </p:blipFill>
        <p:spPr>
          <a:xfrm>
            <a:off x="1360450" y="1611875"/>
            <a:ext cx="6422696" cy="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7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7"/>
          <p:cNvPicPr preferRelativeResize="0"/>
          <p:nvPr/>
        </p:nvPicPr>
        <p:blipFill rotWithShape="1">
          <a:blip r:embed="rId4">
            <a:alphaModFix/>
          </a:blip>
          <a:srcRect b="20865" l="13245" r="21314" t="53242"/>
          <a:stretch/>
        </p:blipFill>
        <p:spPr>
          <a:xfrm>
            <a:off x="1360450" y="1611875"/>
            <a:ext cx="642270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8"/>
          <p:cNvSpPr txBox="1"/>
          <p:nvPr/>
        </p:nvSpPr>
        <p:spPr>
          <a:xfrm>
            <a:off x="695550" y="30082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Tipagem Dinâmica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08" name="Google Shape;5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9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QUIZ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516" name="Google Shape;5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0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Desafio 1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524" name="Google Shape;5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0"/>
          <p:cNvSpPr txBox="1"/>
          <p:nvPr/>
        </p:nvSpPr>
        <p:spPr>
          <a:xfrm>
            <a:off x="441425" y="1717700"/>
            <a:ext cx="2246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EXPLICAÇÃO</a:t>
            </a:r>
            <a:endParaRPr b="1" sz="2400"/>
          </a:p>
        </p:txBody>
      </p:sp>
      <p:sp>
        <p:nvSpPr>
          <p:cNvPr id="527" name="Google Shape;527;p60"/>
          <p:cNvSpPr txBox="1"/>
          <p:nvPr/>
        </p:nvSpPr>
        <p:spPr>
          <a:xfrm>
            <a:off x="6201750" y="1870100"/>
            <a:ext cx="2246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SOLUÇÃO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4" name="Google Shape;53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312" y="1309724"/>
            <a:ext cx="2714050" cy="211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094" y="1565556"/>
            <a:ext cx="683674" cy="8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1"/>
          <p:cNvSpPr txBox="1"/>
          <p:nvPr/>
        </p:nvSpPr>
        <p:spPr>
          <a:xfrm>
            <a:off x="1991475" y="1572250"/>
            <a:ext cx="1661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Toddy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Preço: R$ 6,00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Validade: True</a:t>
            </a:r>
            <a:endParaRPr/>
          </a:p>
        </p:txBody>
      </p:sp>
      <p:sp>
        <p:nvSpPr>
          <p:cNvPr id="538" name="Google Shape;538;p61"/>
          <p:cNvSpPr txBox="1"/>
          <p:nvPr/>
        </p:nvSpPr>
        <p:spPr>
          <a:xfrm>
            <a:off x="4267888" y="1177763"/>
            <a:ext cx="3827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Faça um programa que exibe no console do browser três informações sobre determinado produto.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1"/>
          <p:cNvSpPr txBox="1"/>
          <p:nvPr/>
        </p:nvSpPr>
        <p:spPr>
          <a:xfrm>
            <a:off x="4267888" y="1988213"/>
            <a:ext cx="3827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As informações são: seu </a:t>
            </a:r>
            <a:r>
              <a:rPr b="1" lang="pt-BR" sz="1300">
                <a:solidFill>
                  <a:schemeClr val="dk1"/>
                </a:solidFill>
              </a:rPr>
              <a:t>nome</a:t>
            </a:r>
            <a:r>
              <a:rPr lang="pt-BR" sz="1300">
                <a:solidFill>
                  <a:schemeClr val="dk1"/>
                </a:solidFill>
              </a:rPr>
              <a:t>, </a:t>
            </a:r>
            <a:r>
              <a:rPr b="1" lang="pt-BR" sz="1300">
                <a:solidFill>
                  <a:schemeClr val="dk1"/>
                </a:solidFill>
              </a:rPr>
              <a:t>preço </a:t>
            </a:r>
            <a:r>
              <a:rPr lang="pt-BR" sz="1300">
                <a:solidFill>
                  <a:schemeClr val="dk1"/>
                </a:solidFill>
              </a:rPr>
              <a:t>e se está ou não no prazo de </a:t>
            </a:r>
            <a:r>
              <a:rPr b="1" lang="pt-BR" sz="1300">
                <a:solidFill>
                  <a:schemeClr val="dk1"/>
                </a:solidFill>
              </a:rPr>
              <a:t>validade</a:t>
            </a:r>
            <a:r>
              <a:rPr lang="pt-BR" sz="13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540" name="Google Shape;540;p61"/>
          <p:cNvSpPr txBox="1"/>
          <p:nvPr/>
        </p:nvSpPr>
        <p:spPr>
          <a:xfrm>
            <a:off x="4372188" y="2694338"/>
            <a:ext cx="2198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Number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Boolean</a:t>
            </a:r>
            <a:endParaRPr sz="1300"/>
          </a:p>
        </p:txBody>
      </p:sp>
      <p:sp>
        <p:nvSpPr>
          <p:cNvPr id="541" name="Google Shape;541;p61"/>
          <p:cNvSpPr txBox="1"/>
          <p:nvPr/>
        </p:nvSpPr>
        <p:spPr>
          <a:xfrm>
            <a:off x="1109850" y="190450"/>
            <a:ext cx="6924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2E2E2C"/>
                </a:solidFill>
              </a:rPr>
              <a:t>Desafio</a:t>
            </a:r>
            <a:endParaRPr sz="9600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8172" l="1491" r="1052" t="11305"/>
          <a:stretch/>
        </p:blipFill>
        <p:spPr>
          <a:xfrm>
            <a:off x="0" y="447913"/>
            <a:ext cx="9144001" cy="424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2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00">
                <a:solidFill>
                  <a:srgbClr val="2E2E2C"/>
                </a:solidFill>
              </a:rPr>
              <a:t>Resolução</a:t>
            </a:r>
            <a:endParaRPr b="1" sz="8200">
              <a:solidFill>
                <a:srgbClr val="2E2E2C"/>
              </a:solidFill>
            </a:endParaRPr>
          </a:p>
        </p:txBody>
      </p:sp>
      <p:pic>
        <p:nvPicPr>
          <p:cNvPr id="548" name="Google Shape;54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3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00">
                <a:solidFill>
                  <a:srgbClr val="2E2E2C"/>
                </a:solidFill>
              </a:rPr>
              <a:t>Erros comuns</a:t>
            </a:r>
            <a:endParaRPr b="1" sz="8200">
              <a:solidFill>
                <a:srgbClr val="2E2E2C"/>
              </a:solidFill>
            </a:endParaRPr>
          </a:p>
        </p:txBody>
      </p:sp>
      <p:pic>
        <p:nvPicPr>
          <p:cNvPr id="556" name="Google Shape;5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Erros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565" name="Google Shape;565;p64"/>
          <p:cNvSpPr txBox="1"/>
          <p:nvPr/>
        </p:nvSpPr>
        <p:spPr>
          <a:xfrm>
            <a:off x="2334150" y="1082450"/>
            <a:ext cx="4475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C0000"/>
                </a:solidFill>
                <a:latin typeface="Amatic SC"/>
                <a:ea typeface="Amatic SC"/>
                <a:cs typeface="Amatic SC"/>
                <a:sym typeface="Amatic SC"/>
              </a:rPr>
              <a:t>Um erro pode acontecer por vários motivos</a:t>
            </a:r>
            <a:endParaRPr b="1" sz="2400">
              <a:solidFill>
                <a:srgbClr val="CC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50" y="1745075"/>
            <a:ext cx="2458876" cy="24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Erros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574" name="Google Shape;574;p65"/>
          <p:cNvSpPr/>
          <p:nvPr/>
        </p:nvSpPr>
        <p:spPr>
          <a:xfrm>
            <a:off x="1127850" y="2162700"/>
            <a:ext cx="1437600" cy="8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Localizar</a:t>
            </a:r>
            <a:endParaRPr b="1"/>
          </a:p>
        </p:txBody>
      </p:sp>
      <p:sp>
        <p:nvSpPr>
          <p:cNvPr id="575" name="Google Shape;575;p65"/>
          <p:cNvSpPr/>
          <p:nvPr/>
        </p:nvSpPr>
        <p:spPr>
          <a:xfrm>
            <a:off x="3853200" y="2162700"/>
            <a:ext cx="1437600" cy="8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Entender</a:t>
            </a:r>
            <a:endParaRPr b="1"/>
          </a:p>
        </p:txBody>
      </p:sp>
      <p:sp>
        <p:nvSpPr>
          <p:cNvPr id="576" name="Google Shape;576;p65"/>
          <p:cNvSpPr/>
          <p:nvPr/>
        </p:nvSpPr>
        <p:spPr>
          <a:xfrm>
            <a:off x="6687700" y="2162700"/>
            <a:ext cx="1437600" cy="8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Solucionar</a:t>
            </a:r>
            <a:endParaRPr b="1"/>
          </a:p>
        </p:txBody>
      </p:sp>
      <p:sp>
        <p:nvSpPr>
          <p:cNvPr id="577" name="Google Shape;577;p65"/>
          <p:cNvSpPr/>
          <p:nvPr/>
        </p:nvSpPr>
        <p:spPr>
          <a:xfrm>
            <a:off x="2998575" y="2441550"/>
            <a:ext cx="421500" cy="2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5"/>
          <p:cNvSpPr/>
          <p:nvPr/>
        </p:nvSpPr>
        <p:spPr>
          <a:xfrm>
            <a:off x="5778500" y="2441550"/>
            <a:ext cx="421500" cy="2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6"/>
          <p:cNvSpPr txBox="1"/>
          <p:nvPr/>
        </p:nvSpPr>
        <p:spPr>
          <a:xfrm>
            <a:off x="695538" y="29737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00">
                <a:solidFill>
                  <a:srgbClr val="2E2E2C"/>
                </a:solidFill>
              </a:rPr>
              <a:t>Diferentes tipos de erro</a:t>
            </a:r>
            <a:endParaRPr b="1" sz="8200">
              <a:solidFill>
                <a:srgbClr val="2E2E2C"/>
              </a:solidFill>
            </a:endParaRPr>
          </a:p>
        </p:txBody>
      </p:sp>
      <p:pic>
        <p:nvPicPr>
          <p:cNvPr id="585" name="Google Shape;58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7"/>
          <p:cNvSpPr txBox="1"/>
          <p:nvPr/>
        </p:nvSpPr>
        <p:spPr>
          <a:xfrm>
            <a:off x="695550" y="3266100"/>
            <a:ext cx="7752900" cy="128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00">
                <a:solidFill>
                  <a:srgbClr val="2E2E2C"/>
                </a:solidFill>
              </a:rPr>
              <a:t>Erros comuns</a:t>
            </a:r>
            <a:endParaRPr b="1" sz="8200">
              <a:solidFill>
                <a:srgbClr val="2E2E2C"/>
              </a:solidFill>
            </a:endParaRPr>
          </a:p>
        </p:txBody>
      </p:sp>
      <p:pic>
        <p:nvPicPr>
          <p:cNvPr id="593" name="Google Shape;5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7"/>
          <p:cNvSpPr txBox="1"/>
          <p:nvPr/>
        </p:nvSpPr>
        <p:spPr>
          <a:xfrm>
            <a:off x="7681500" y="4220100"/>
            <a:ext cx="14625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Link</a:t>
            </a:r>
            <a:endParaRPr b="1" sz="4800">
              <a:solidFill>
                <a:srgbClr val="4E92C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9380" l="1494" r="1455" t="10104"/>
          <a:stretch/>
        </p:blipFill>
        <p:spPr>
          <a:xfrm>
            <a:off x="0" y="439003"/>
            <a:ext cx="9144001" cy="426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-74550" y="4658400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48972" l="34524" r="18580" t="45181"/>
          <a:stretch/>
        </p:blipFill>
        <p:spPr>
          <a:xfrm>
            <a:off x="1111800" y="1898558"/>
            <a:ext cx="6920426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44799" l="34524" r="18580" t="50718"/>
          <a:stretch/>
        </p:blipFill>
        <p:spPr>
          <a:xfrm>
            <a:off x="1111788" y="2330072"/>
            <a:ext cx="6920426" cy="3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39870" l="34524" r="18580" t="54283"/>
          <a:stretch/>
        </p:blipFill>
        <p:spPr>
          <a:xfrm>
            <a:off x="1111788" y="2627527"/>
            <a:ext cx="6920426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8177200" y="4337850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916825" y="1140750"/>
            <a:ext cx="12924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0">
                <a:solidFill>
                  <a:srgbClr val="4E92C9"/>
                </a:solidFill>
              </a:rPr>
              <a:t>9</a:t>
            </a:r>
            <a:endParaRPr sz="12000">
              <a:solidFill>
                <a:srgbClr val="4E92C9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963175" y="1140750"/>
            <a:ext cx="4663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2E2E2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Tipos</a:t>
            </a:r>
            <a:endParaRPr sz="12000">
              <a:solidFill>
                <a:srgbClr val="2E2E2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177200" y="3643175"/>
            <a:ext cx="966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272675" y="1412300"/>
            <a:ext cx="2689500" cy="2230800"/>
          </a:xfrm>
          <a:prstGeom prst="ellipse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289675" y="2268725"/>
            <a:ext cx="14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Boolean</a:t>
            </a:r>
            <a:endParaRPr b="1" sz="2400"/>
          </a:p>
        </p:txBody>
      </p:sp>
      <p:sp>
        <p:nvSpPr>
          <p:cNvPr id="131" name="Google Shape;131;p21"/>
          <p:cNvSpPr txBox="1"/>
          <p:nvPr/>
        </p:nvSpPr>
        <p:spPr>
          <a:xfrm>
            <a:off x="1038425" y="1523825"/>
            <a:ext cx="1292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String</a:t>
            </a:r>
            <a:endParaRPr b="1"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289675" y="1877075"/>
            <a:ext cx="164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Number</a:t>
            </a:r>
            <a:endParaRPr b="1" sz="2400"/>
          </a:p>
        </p:txBody>
      </p:sp>
      <p:sp>
        <p:nvSpPr>
          <p:cNvPr id="133" name="Google Shape;133;p21"/>
          <p:cNvSpPr txBox="1"/>
          <p:nvPr/>
        </p:nvSpPr>
        <p:spPr>
          <a:xfrm>
            <a:off x="1038425" y="2674413"/>
            <a:ext cx="178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Undefined</a:t>
            </a:r>
            <a:endParaRPr b="1" sz="2400"/>
          </a:p>
        </p:txBody>
      </p:sp>
      <p:sp>
        <p:nvSpPr>
          <p:cNvPr id="134" name="Google Shape;134;p21"/>
          <p:cNvSpPr txBox="1"/>
          <p:nvPr/>
        </p:nvSpPr>
        <p:spPr>
          <a:xfrm>
            <a:off x="581000" y="3032013"/>
            <a:ext cx="1899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Symbol</a:t>
            </a:r>
            <a:endParaRPr b="1" sz="2400"/>
          </a:p>
        </p:txBody>
      </p:sp>
      <p:sp>
        <p:nvSpPr>
          <p:cNvPr id="135" name="Google Shape;135;p21"/>
          <p:cNvSpPr txBox="1"/>
          <p:nvPr/>
        </p:nvSpPr>
        <p:spPr>
          <a:xfrm>
            <a:off x="1266900" y="2073500"/>
            <a:ext cx="1899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BigInt</a:t>
            </a:r>
            <a:endParaRPr b="1" sz="2400"/>
          </a:p>
        </p:txBody>
      </p:sp>
      <p:sp>
        <p:nvSpPr>
          <p:cNvPr id="136" name="Google Shape;136;p21"/>
          <p:cNvSpPr/>
          <p:nvPr/>
        </p:nvSpPr>
        <p:spPr>
          <a:xfrm>
            <a:off x="3258038" y="1412300"/>
            <a:ext cx="2689500" cy="2230800"/>
          </a:xfrm>
          <a:prstGeom prst="ellipse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243400" y="1412300"/>
            <a:ext cx="2689500" cy="2230800"/>
          </a:xfrm>
          <a:prstGeom prst="ellipse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831338" y="2241359"/>
            <a:ext cx="15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Null</a:t>
            </a:r>
            <a:endParaRPr b="1" sz="2400"/>
          </a:p>
        </p:txBody>
      </p:sp>
      <p:sp>
        <p:nvSpPr>
          <p:cNvPr id="139" name="Google Shape;139;p21"/>
          <p:cNvSpPr txBox="1"/>
          <p:nvPr/>
        </p:nvSpPr>
        <p:spPr>
          <a:xfrm>
            <a:off x="6391388" y="1877084"/>
            <a:ext cx="15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Object</a:t>
            </a:r>
            <a:endParaRPr b="1" sz="2400"/>
          </a:p>
        </p:txBody>
      </p:sp>
      <p:sp>
        <p:nvSpPr>
          <p:cNvPr id="140" name="Google Shape;140;p21"/>
          <p:cNvSpPr txBox="1"/>
          <p:nvPr/>
        </p:nvSpPr>
        <p:spPr>
          <a:xfrm>
            <a:off x="7051938" y="2558609"/>
            <a:ext cx="15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Function</a:t>
            </a:r>
            <a:endParaRPr b="1" sz="2400"/>
          </a:p>
        </p:txBody>
      </p:sp>
      <p:sp>
        <p:nvSpPr>
          <p:cNvPr id="141" name="Google Shape;141;p21"/>
          <p:cNvSpPr txBox="1"/>
          <p:nvPr/>
        </p:nvSpPr>
        <p:spPr>
          <a:xfrm>
            <a:off x="588750" y="712675"/>
            <a:ext cx="2057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2E2E2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Primitivos</a:t>
            </a:r>
            <a:endParaRPr b="1" sz="2500">
              <a:solidFill>
                <a:srgbClr val="2E2E2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016400" y="712675"/>
            <a:ext cx="317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2E2E2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Primitivo Especial</a:t>
            </a:r>
            <a:endParaRPr b="1" sz="2500">
              <a:solidFill>
                <a:srgbClr val="2E2E2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559450" y="712675"/>
            <a:ext cx="2057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2E2E2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Complexos</a:t>
            </a:r>
            <a:endParaRPr b="1" sz="2500">
              <a:solidFill>
                <a:srgbClr val="2E2E2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