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rchitects Daughter"/>
      <p:regular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ArchitectsDaugh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0ff0d2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0ff0d2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40ff0d2c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40ff0d2c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1a32ea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1a32ea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41a32ea6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41a32ea6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40ff0d2c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40ff0d2c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41a32ea6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41a32ea6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41a32ea6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41a32ea6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906095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906095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906095c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906095c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40ff0d2c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40ff0d2c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40ff0d2c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40ff0d2c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40ff0d2c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40ff0d2c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40ff0d2c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40ff0d2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40ff0d2c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40ff0d2c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41a32ea6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41a32ea6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41a32ea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41a32ea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41a32ea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41a32ea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905725" y="268997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Estruturas</a:t>
            </a:r>
            <a:endParaRPr b="1" sz="7700">
              <a:solidFill>
                <a:srgbClr val="2E2E2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322300" y="3515125"/>
            <a:ext cx="70374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condicionais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1303175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IF</a:t>
            </a:r>
            <a:endParaRPr sz="9600">
              <a:solidFill>
                <a:srgbClr val="2E2E2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1135600" y="1774375"/>
            <a:ext cx="2537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Verificações distintas</a:t>
            </a:r>
            <a:endParaRPr sz="1800"/>
          </a:p>
        </p:txBody>
      </p:sp>
      <p:sp>
        <p:nvSpPr>
          <p:cNvPr id="185" name="Google Shape;185;p22"/>
          <p:cNvSpPr txBox="1"/>
          <p:nvPr/>
        </p:nvSpPr>
        <p:spPr>
          <a:xfrm>
            <a:off x="1135600" y="2288650"/>
            <a:ext cx="2537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Poucas condições</a:t>
            </a:r>
            <a:endParaRPr sz="1800"/>
          </a:p>
        </p:txBody>
      </p:sp>
      <p:sp>
        <p:nvSpPr>
          <p:cNvPr id="186" name="Google Shape;186;p22"/>
          <p:cNvSpPr txBox="1"/>
          <p:nvPr/>
        </p:nvSpPr>
        <p:spPr>
          <a:xfrm>
            <a:off x="1135600" y="2756359"/>
            <a:ext cx="2537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Quantidade razoável de código</a:t>
            </a:r>
            <a:endParaRPr sz="1800"/>
          </a:p>
        </p:txBody>
      </p:sp>
      <p:sp>
        <p:nvSpPr>
          <p:cNvPr id="187" name="Google Shape;187;p22"/>
          <p:cNvSpPr txBox="1"/>
          <p:nvPr/>
        </p:nvSpPr>
        <p:spPr>
          <a:xfrm>
            <a:off x="1135600" y="3453350"/>
            <a:ext cx="2537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Condições complexas</a:t>
            </a:r>
            <a:endParaRPr sz="18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146" y="2326020"/>
            <a:ext cx="466255" cy="4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3672869" y="1774383"/>
            <a:ext cx="387560" cy="396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3672869" y="2288658"/>
            <a:ext cx="387560" cy="396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3672869" y="2929925"/>
            <a:ext cx="387560" cy="396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3672869" y="3453318"/>
            <a:ext cx="387560" cy="396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5004880" y="1774375"/>
            <a:ext cx="2537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Definir uma variável</a:t>
            </a:r>
            <a:endParaRPr sz="1800"/>
          </a:p>
        </p:txBody>
      </p:sp>
      <p:sp>
        <p:nvSpPr>
          <p:cNvPr id="194" name="Google Shape;194;p22"/>
          <p:cNvSpPr txBox="1"/>
          <p:nvPr/>
        </p:nvSpPr>
        <p:spPr>
          <a:xfrm>
            <a:off x="5004880" y="2288650"/>
            <a:ext cx="2537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Muitas condições</a:t>
            </a:r>
            <a:endParaRPr sz="180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146" y="1811745"/>
            <a:ext cx="466255" cy="4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4">
            <a:alphaModFix/>
          </a:blip>
          <a:srcRect b="13276" l="9136" r="66777" t="18286"/>
          <a:stretch/>
        </p:blipFill>
        <p:spPr>
          <a:xfrm>
            <a:off x="3331638" y="387500"/>
            <a:ext cx="2480725" cy="39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785700" y="2973700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Operador ternário</a:t>
            </a:r>
            <a:endParaRPr b="1" sz="7700">
              <a:solidFill>
                <a:srgbClr val="2E2E2C"/>
              </a:solidFill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4">
            <a:alphaModFix/>
          </a:blip>
          <a:srcRect b="69409" l="9822" r="63132" t="22696"/>
          <a:stretch/>
        </p:blipFill>
        <p:spPr>
          <a:xfrm>
            <a:off x="1103516" y="2002600"/>
            <a:ext cx="6936575" cy="113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 txBox="1"/>
          <p:nvPr/>
        </p:nvSpPr>
        <p:spPr>
          <a:xfrm>
            <a:off x="1109650" y="1827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200">
                <a:solidFill>
                  <a:srgbClr val="2E2E2C"/>
                </a:solidFill>
              </a:rPr>
              <a:t>IF/ELSE x Ternário</a:t>
            </a:r>
            <a:endParaRPr sz="6200">
              <a:solidFill>
                <a:srgbClr val="2E2E2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1433425" y="1152375"/>
            <a:ext cx="26841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Controle de fluxo</a:t>
            </a:r>
            <a:endParaRPr b="1" sz="2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5115400" y="1152375"/>
            <a:ext cx="27942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Inicializar uma variável</a:t>
            </a:r>
            <a:endParaRPr b="1" sz="2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 rotWithShape="1">
          <a:blip r:embed="rId4">
            <a:alphaModFix/>
          </a:blip>
          <a:srcRect b="42798" l="10144" r="68596" t="30430"/>
          <a:stretch/>
        </p:blipFill>
        <p:spPr>
          <a:xfrm>
            <a:off x="1194525" y="2016375"/>
            <a:ext cx="2852826" cy="20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 rotWithShape="1">
          <a:blip r:embed="rId4">
            <a:alphaModFix/>
          </a:blip>
          <a:srcRect b="35992" l="10040" r="55610" t="56555"/>
          <a:stretch/>
        </p:blipFill>
        <p:spPr>
          <a:xfrm>
            <a:off x="4300325" y="2745113"/>
            <a:ext cx="4609475" cy="56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 rotWithShape="1">
          <a:blip r:embed="rId4">
            <a:alphaModFix/>
          </a:blip>
          <a:srcRect b="41340" l="9322" r="11476" t="48336"/>
          <a:stretch/>
        </p:blipFill>
        <p:spPr>
          <a:xfrm>
            <a:off x="485100" y="2144150"/>
            <a:ext cx="8287925" cy="6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695550" y="3266100"/>
            <a:ext cx="77529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Desafio 1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/>
        </p:nvSpPr>
        <p:spPr>
          <a:xfrm>
            <a:off x="1267900" y="3364700"/>
            <a:ext cx="64755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receba três valores de tempo gasto, referentes a cada corredor,  para realizar a prova e exiba no browser qual deles foi o vencedor.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1043500" y="221075"/>
            <a:ext cx="69243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2E2E2C"/>
                </a:solidFill>
              </a:rPr>
              <a:t>Desafio</a:t>
            </a:r>
            <a:endParaRPr sz="9600">
              <a:solidFill>
                <a:srgbClr val="2E2E2C"/>
              </a:solidFill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250" y="1300025"/>
            <a:ext cx="1660506" cy="17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0974" y="1127987"/>
            <a:ext cx="2125925" cy="21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/>
          <p:nvPr/>
        </p:nvSpPr>
        <p:spPr>
          <a:xfrm>
            <a:off x="6066675" y="2626675"/>
            <a:ext cx="87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CORREDOR 1</a:t>
            </a:r>
            <a:endParaRPr b="1"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85700" y="2973700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IF / ELSE</a:t>
            </a:r>
            <a:endParaRPr b="1" sz="7700">
              <a:solidFill>
                <a:srgbClr val="2E2E2C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303175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IF (Se)</a:t>
            </a:r>
            <a:endParaRPr sz="9600">
              <a:solidFill>
                <a:srgbClr val="2E2E2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855175" y="2131100"/>
            <a:ext cx="1115400" cy="657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Inicio</a:t>
            </a:r>
            <a:endParaRPr b="1"/>
          </a:p>
        </p:txBody>
      </p:sp>
      <p:sp>
        <p:nvSpPr>
          <p:cNvPr id="76" name="Google Shape;76;p15"/>
          <p:cNvSpPr/>
          <p:nvPr/>
        </p:nvSpPr>
        <p:spPr>
          <a:xfrm>
            <a:off x="2788575" y="1904604"/>
            <a:ext cx="1592700" cy="1110000"/>
          </a:xfrm>
          <a:prstGeom prst="diamond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77" name="Google Shape;77;p15"/>
          <p:cNvSpPr/>
          <p:nvPr/>
        </p:nvSpPr>
        <p:spPr>
          <a:xfrm>
            <a:off x="5561675" y="3136238"/>
            <a:ext cx="1115400" cy="657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Fim</a:t>
            </a:r>
            <a:endParaRPr b="1"/>
          </a:p>
        </p:txBody>
      </p:sp>
      <p:sp>
        <p:nvSpPr>
          <p:cNvPr id="78" name="Google Shape;78;p15"/>
          <p:cNvSpPr/>
          <p:nvPr/>
        </p:nvSpPr>
        <p:spPr>
          <a:xfrm>
            <a:off x="5146475" y="2217050"/>
            <a:ext cx="1945800" cy="485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Bloco de código</a:t>
            </a:r>
            <a:endParaRPr b="1"/>
          </a:p>
        </p:txBody>
      </p:sp>
      <p:sp>
        <p:nvSpPr>
          <p:cNvPr id="79" name="Google Shape;79;p15"/>
          <p:cNvSpPr/>
          <p:nvPr/>
        </p:nvSpPr>
        <p:spPr>
          <a:xfrm rot="5400000">
            <a:off x="4646132" y="2211801"/>
            <a:ext cx="235500" cy="495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10800000">
            <a:off x="6001625" y="2750000"/>
            <a:ext cx="2355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5400000">
            <a:off x="4179750" y="2403375"/>
            <a:ext cx="582600" cy="1920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897025" y="2290400"/>
            <a:ext cx="1375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Condição</a:t>
            </a:r>
            <a:endParaRPr b="1"/>
          </a:p>
        </p:txBody>
      </p:sp>
      <p:sp>
        <p:nvSpPr>
          <p:cNvPr id="83" name="Google Shape;83;p15"/>
          <p:cNvSpPr txBox="1"/>
          <p:nvPr/>
        </p:nvSpPr>
        <p:spPr>
          <a:xfrm>
            <a:off x="4564100" y="2119350"/>
            <a:ext cx="3546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241675" y="2106363"/>
            <a:ext cx="904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True</a:t>
            </a:r>
            <a:endParaRPr b="1"/>
          </a:p>
        </p:txBody>
      </p:sp>
      <p:sp>
        <p:nvSpPr>
          <p:cNvPr id="85" name="Google Shape;85;p15"/>
          <p:cNvSpPr txBox="1"/>
          <p:nvPr/>
        </p:nvSpPr>
        <p:spPr>
          <a:xfrm>
            <a:off x="4018650" y="3090225"/>
            <a:ext cx="904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False</a:t>
            </a:r>
            <a:endParaRPr b="1"/>
          </a:p>
        </p:txBody>
      </p:sp>
      <p:sp>
        <p:nvSpPr>
          <p:cNvPr id="86" name="Google Shape;86;p15"/>
          <p:cNvSpPr/>
          <p:nvPr/>
        </p:nvSpPr>
        <p:spPr>
          <a:xfrm rot="5400000">
            <a:off x="2288232" y="2211801"/>
            <a:ext cx="235500" cy="495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506725" y="1581563"/>
            <a:ext cx="21564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totalCompra &gt; 350?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303175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IF / ELSE</a:t>
            </a:r>
            <a:endParaRPr sz="9600">
              <a:solidFill>
                <a:srgbClr val="2E2E2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855175" y="2131100"/>
            <a:ext cx="1115400" cy="657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Inicio</a:t>
            </a:r>
            <a:endParaRPr b="1"/>
          </a:p>
        </p:txBody>
      </p:sp>
      <p:sp>
        <p:nvSpPr>
          <p:cNvPr id="97" name="Google Shape;97;p16"/>
          <p:cNvSpPr/>
          <p:nvPr/>
        </p:nvSpPr>
        <p:spPr>
          <a:xfrm>
            <a:off x="2788575" y="1904604"/>
            <a:ext cx="1592700" cy="1110000"/>
          </a:xfrm>
          <a:prstGeom prst="diamond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98" name="Google Shape;98;p16"/>
          <p:cNvSpPr/>
          <p:nvPr/>
        </p:nvSpPr>
        <p:spPr>
          <a:xfrm>
            <a:off x="6893475" y="3191488"/>
            <a:ext cx="1115400" cy="657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Fim</a:t>
            </a:r>
            <a:endParaRPr b="1"/>
          </a:p>
        </p:txBody>
      </p:sp>
      <p:sp>
        <p:nvSpPr>
          <p:cNvPr id="99" name="Google Shape;99;p16"/>
          <p:cNvSpPr/>
          <p:nvPr/>
        </p:nvSpPr>
        <p:spPr>
          <a:xfrm>
            <a:off x="5146475" y="2217050"/>
            <a:ext cx="1945800" cy="485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Bloco de código 1</a:t>
            </a:r>
            <a:endParaRPr b="1"/>
          </a:p>
        </p:txBody>
      </p:sp>
      <p:sp>
        <p:nvSpPr>
          <p:cNvPr id="100" name="Google Shape;100;p16"/>
          <p:cNvSpPr/>
          <p:nvPr/>
        </p:nvSpPr>
        <p:spPr>
          <a:xfrm rot="5400000">
            <a:off x="4646132" y="2211801"/>
            <a:ext cx="235500" cy="495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rot="5400000">
            <a:off x="3536925" y="3069850"/>
            <a:ext cx="582600" cy="616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2897025" y="2290400"/>
            <a:ext cx="1375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Condição</a:t>
            </a:r>
            <a:endParaRPr b="1"/>
          </a:p>
        </p:txBody>
      </p:sp>
      <p:sp>
        <p:nvSpPr>
          <p:cNvPr id="103" name="Google Shape;103;p16"/>
          <p:cNvSpPr txBox="1"/>
          <p:nvPr/>
        </p:nvSpPr>
        <p:spPr>
          <a:xfrm>
            <a:off x="4564100" y="2119350"/>
            <a:ext cx="3546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4241675" y="2106363"/>
            <a:ext cx="904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True</a:t>
            </a:r>
            <a:endParaRPr b="1"/>
          </a:p>
        </p:txBody>
      </p:sp>
      <p:sp>
        <p:nvSpPr>
          <p:cNvPr id="105" name="Google Shape;105;p16"/>
          <p:cNvSpPr txBox="1"/>
          <p:nvPr/>
        </p:nvSpPr>
        <p:spPr>
          <a:xfrm>
            <a:off x="3519975" y="3014600"/>
            <a:ext cx="904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False</a:t>
            </a:r>
            <a:endParaRPr b="1"/>
          </a:p>
        </p:txBody>
      </p:sp>
      <p:sp>
        <p:nvSpPr>
          <p:cNvPr id="106" name="Google Shape;106;p16"/>
          <p:cNvSpPr/>
          <p:nvPr/>
        </p:nvSpPr>
        <p:spPr>
          <a:xfrm rot="5400000">
            <a:off x="2288232" y="2211801"/>
            <a:ext cx="235500" cy="495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241675" y="3309088"/>
            <a:ext cx="1945800" cy="485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Bloco de código 2</a:t>
            </a:r>
            <a:endParaRPr b="1"/>
          </a:p>
        </p:txBody>
      </p:sp>
      <p:sp>
        <p:nvSpPr>
          <p:cNvPr id="108" name="Google Shape;108;p16"/>
          <p:cNvSpPr/>
          <p:nvPr/>
        </p:nvSpPr>
        <p:spPr>
          <a:xfrm rot="5400000">
            <a:off x="6422732" y="3272201"/>
            <a:ext cx="235500" cy="495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 flipH="1" rot="10800000">
            <a:off x="7227075" y="2341850"/>
            <a:ext cx="582600" cy="616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2364075" y="1549300"/>
            <a:ext cx="24417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totalCompra &gt; 350?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41814" l="13810" r="18985" t="34487"/>
          <a:stretch/>
        </p:blipFill>
        <p:spPr>
          <a:xfrm>
            <a:off x="1824437" y="1411325"/>
            <a:ext cx="5494950" cy="116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16402" l="13810" r="18985" t="58866"/>
          <a:stretch/>
        </p:blipFill>
        <p:spPr>
          <a:xfrm>
            <a:off x="1824212" y="2520834"/>
            <a:ext cx="5494950" cy="1211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785700" y="2973700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ELSE IF</a:t>
            </a:r>
            <a:endParaRPr b="1" sz="7700">
              <a:solidFill>
                <a:srgbClr val="2E2E2C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 b="56455" l="14000" r="62192" t="20891"/>
          <a:stretch/>
        </p:blipFill>
        <p:spPr>
          <a:xfrm>
            <a:off x="895201" y="1790363"/>
            <a:ext cx="2921126" cy="156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5">
            <a:alphaModFix/>
          </a:blip>
          <a:srcRect b="21852" l="13874" r="61809" t="45912"/>
          <a:stretch/>
        </p:blipFill>
        <p:spPr>
          <a:xfrm>
            <a:off x="5530400" y="1528621"/>
            <a:ext cx="2921126" cy="21772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4058650" y="2382100"/>
            <a:ext cx="1217700" cy="38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303175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ELSE IF</a:t>
            </a:r>
            <a:endParaRPr sz="9600">
              <a:solidFill>
                <a:srgbClr val="2E2E2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872425" y="1900919"/>
            <a:ext cx="967200" cy="551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Inicio</a:t>
            </a:r>
            <a:endParaRPr b="1"/>
          </a:p>
        </p:txBody>
      </p:sp>
      <p:sp>
        <p:nvSpPr>
          <p:cNvPr id="147" name="Google Shape;147;p20"/>
          <p:cNvSpPr/>
          <p:nvPr/>
        </p:nvSpPr>
        <p:spPr>
          <a:xfrm>
            <a:off x="2548978" y="1710926"/>
            <a:ext cx="1381200" cy="931200"/>
          </a:xfrm>
          <a:prstGeom prst="diamond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148" name="Google Shape;148;p20"/>
          <p:cNvSpPr/>
          <p:nvPr/>
        </p:nvSpPr>
        <p:spPr>
          <a:xfrm>
            <a:off x="8035275" y="2885753"/>
            <a:ext cx="784500" cy="551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Fim</a:t>
            </a:r>
            <a:endParaRPr b="1"/>
          </a:p>
        </p:txBody>
      </p:sp>
      <p:sp>
        <p:nvSpPr>
          <p:cNvPr id="149" name="Google Shape;149;p20"/>
          <p:cNvSpPr/>
          <p:nvPr/>
        </p:nvSpPr>
        <p:spPr>
          <a:xfrm>
            <a:off x="4687575" y="1949779"/>
            <a:ext cx="1687200" cy="406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Bloco de código 1</a:t>
            </a:r>
            <a:endParaRPr b="1"/>
          </a:p>
        </p:txBody>
      </p:sp>
      <p:sp>
        <p:nvSpPr>
          <p:cNvPr id="150" name="Google Shape;150;p20"/>
          <p:cNvSpPr/>
          <p:nvPr/>
        </p:nvSpPr>
        <p:spPr>
          <a:xfrm rot="5400000">
            <a:off x="4163101" y="1961455"/>
            <a:ext cx="197400" cy="429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rot="5400000">
            <a:off x="3206163" y="2679645"/>
            <a:ext cx="488700" cy="534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2642921" y="1924158"/>
            <a:ext cx="1193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Condição IF</a:t>
            </a:r>
            <a:endParaRPr b="1"/>
          </a:p>
        </p:txBody>
      </p:sp>
      <p:sp>
        <p:nvSpPr>
          <p:cNvPr id="153" name="Google Shape;153;p20"/>
          <p:cNvSpPr txBox="1"/>
          <p:nvPr/>
        </p:nvSpPr>
        <p:spPr>
          <a:xfrm>
            <a:off x="4088629" y="1891062"/>
            <a:ext cx="307500" cy="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3836037" y="1820843"/>
            <a:ext cx="7845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True</a:t>
            </a:r>
            <a:endParaRPr b="1"/>
          </a:p>
        </p:txBody>
      </p:sp>
      <p:sp>
        <p:nvSpPr>
          <p:cNvPr id="155" name="Google Shape;155;p20"/>
          <p:cNvSpPr txBox="1"/>
          <p:nvPr/>
        </p:nvSpPr>
        <p:spPr>
          <a:xfrm>
            <a:off x="3183213" y="2642031"/>
            <a:ext cx="7845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False</a:t>
            </a:r>
            <a:endParaRPr b="1"/>
          </a:p>
        </p:txBody>
      </p:sp>
      <p:sp>
        <p:nvSpPr>
          <p:cNvPr id="156" name="Google Shape;156;p20"/>
          <p:cNvSpPr/>
          <p:nvPr/>
        </p:nvSpPr>
        <p:spPr>
          <a:xfrm rot="5400000">
            <a:off x="2118442" y="1961455"/>
            <a:ext cx="197400" cy="429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795637" y="2876832"/>
            <a:ext cx="1687200" cy="406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Bloco de código 2</a:t>
            </a:r>
            <a:endParaRPr b="1"/>
          </a:p>
        </p:txBody>
      </p:sp>
      <p:sp>
        <p:nvSpPr>
          <p:cNvPr id="158" name="Google Shape;158;p20"/>
          <p:cNvSpPr/>
          <p:nvPr/>
        </p:nvSpPr>
        <p:spPr>
          <a:xfrm rot="5400000">
            <a:off x="7651460" y="2865282"/>
            <a:ext cx="197400" cy="429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 flipH="1" rot="10800000">
            <a:off x="6471025" y="2104650"/>
            <a:ext cx="2086200" cy="598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3750978" y="2614626"/>
            <a:ext cx="1381200" cy="931200"/>
          </a:xfrm>
          <a:prstGeom prst="diamond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161" name="Google Shape;161;p20"/>
          <p:cNvSpPr txBox="1"/>
          <p:nvPr/>
        </p:nvSpPr>
        <p:spPr>
          <a:xfrm>
            <a:off x="3845021" y="2805058"/>
            <a:ext cx="1193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Condição ELSE IF</a:t>
            </a:r>
            <a:endParaRPr b="1"/>
          </a:p>
        </p:txBody>
      </p:sp>
      <p:sp>
        <p:nvSpPr>
          <p:cNvPr id="162" name="Google Shape;162;p20"/>
          <p:cNvSpPr/>
          <p:nvPr/>
        </p:nvSpPr>
        <p:spPr>
          <a:xfrm rot="5400000">
            <a:off x="5365201" y="2860430"/>
            <a:ext cx="197400" cy="429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5038137" y="2719818"/>
            <a:ext cx="7845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True</a:t>
            </a:r>
            <a:endParaRPr b="1"/>
          </a:p>
        </p:txBody>
      </p:sp>
      <p:sp>
        <p:nvSpPr>
          <p:cNvPr id="164" name="Google Shape;164;p20"/>
          <p:cNvSpPr/>
          <p:nvPr/>
        </p:nvSpPr>
        <p:spPr>
          <a:xfrm rot="5400000">
            <a:off x="4396013" y="3636670"/>
            <a:ext cx="488700" cy="534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4373063" y="3599056"/>
            <a:ext cx="7845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False</a:t>
            </a:r>
            <a:endParaRPr b="1"/>
          </a:p>
        </p:txBody>
      </p:sp>
      <p:sp>
        <p:nvSpPr>
          <p:cNvPr id="166" name="Google Shape;166;p20"/>
          <p:cNvSpPr/>
          <p:nvPr/>
        </p:nvSpPr>
        <p:spPr>
          <a:xfrm>
            <a:off x="4992162" y="3840982"/>
            <a:ext cx="1687200" cy="406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Bloco de código 3</a:t>
            </a:r>
            <a:endParaRPr b="1"/>
          </a:p>
        </p:txBody>
      </p:sp>
      <p:sp>
        <p:nvSpPr>
          <p:cNvPr id="167" name="Google Shape;167;p20"/>
          <p:cNvSpPr/>
          <p:nvPr/>
        </p:nvSpPr>
        <p:spPr>
          <a:xfrm>
            <a:off x="6763825" y="3545825"/>
            <a:ext cx="1793400" cy="551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785700" y="2973700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Switch</a:t>
            </a:r>
            <a:endParaRPr b="1" sz="7700">
              <a:solidFill>
                <a:srgbClr val="2E2E2C"/>
              </a:solidFill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