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Architects Daughter"/>
      <p:regular r:id="rId61"/>
    </p:embeddedFon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935E8F-BEF1-4198-8C93-246EFABF317C}">
  <a:tblStyle styleId="{2D935E8F-BEF1-4198-8C93-246EFABF3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font" Target="fonts/ArchitectsDaughter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629c8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629c8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8072ca8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8072ca8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072ca8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8072ca8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072ca84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072ca84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8072ca8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8072ca8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92bc69c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92bc69c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2bc69c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92bc69c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8072ca842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8072ca84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8072ca84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8072ca84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8072ca84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8072ca84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8072ca84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8072ca84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8072ca84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8072ca84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8072ca84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8072ca84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8072ca84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8072ca84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8072ca84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8072ca84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8072ca84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8072ca84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8072ca84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8072ca84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8072ca84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8072ca84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8072ca84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8072ca84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8072ca84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8072ca84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8072ca84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8072ca84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8072ca84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8072ca84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629c8c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629c8c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8072ca84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8072ca84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8072ca84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8072ca84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8072ca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8072ca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6629c8c3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6629c8c3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6629c8c3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6629c8c3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8072ca8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8072ca8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6816c8b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6816c8b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6629c8c3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6629c8c3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6629c8c3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6629c8c3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79c5b04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79c5b04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8072ca84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8072ca84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6816c8ba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6816c8ba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6816c8ba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6816c8b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6816c8ba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6816c8ba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6816c8b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6816c8b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6816c8ba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6816c8ba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6816c8ba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6816c8ba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6816c8ba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6816c8ba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6816c8ba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6816c8ba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6816c8b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6816c8b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6816c8ba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6816c8ba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072ca84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072ca84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6816c8ba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6816c8ba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888194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888194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888194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888194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8881946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8881946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8881946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8881946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072ca8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8072ca8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072ca8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8072ca8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072ca8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072ca8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072ca84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072ca84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13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16.jpg"/><Relationship Id="rId6" Type="http://schemas.openxmlformats.org/officeDocument/2006/relationships/image" Target="../media/image19.jpg"/><Relationship Id="rId7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1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13.png"/><Relationship Id="rId6" Type="http://schemas.openxmlformats.org/officeDocument/2006/relationships/image" Target="../media/image6.jp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05725" y="26899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Estruturas de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322300" y="3515125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repetição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WHILE</a:t>
            </a:r>
            <a:endParaRPr b="1" sz="9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039100" y="163060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FOR </a:t>
            </a:r>
            <a:r>
              <a:rPr lang="pt-BR" sz="5500">
                <a:solidFill>
                  <a:srgbClr val="2E2E2C"/>
                </a:solidFill>
              </a:rPr>
              <a:t>X</a:t>
            </a:r>
            <a:r>
              <a:rPr lang="pt-BR" sz="6900">
                <a:solidFill>
                  <a:srgbClr val="2E2E2C"/>
                </a:solidFill>
              </a:rPr>
              <a:t> </a:t>
            </a: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WHILE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7298572" y="4424920"/>
            <a:ext cx="683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50" y="1615663"/>
            <a:ext cx="3114125" cy="1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631" y="866300"/>
            <a:ext cx="736209" cy="91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409" y="2101422"/>
            <a:ext cx="1034647" cy="61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906" y="3133806"/>
            <a:ext cx="683674" cy="8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5324613" y="169162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R$5,00</a:t>
            </a:r>
            <a:endParaRPr b="1"/>
          </a:p>
        </p:txBody>
      </p:sp>
      <p:sp>
        <p:nvSpPr>
          <p:cNvPr id="197" name="Google Shape;197;p24"/>
          <p:cNvSpPr txBox="1"/>
          <p:nvPr/>
        </p:nvSpPr>
        <p:spPr>
          <a:xfrm>
            <a:off x="5324614" y="277327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R$3,00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5324626" y="4033700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R$6,00</a:t>
            </a:r>
            <a:endParaRPr b="1"/>
          </a:p>
        </p:txBody>
      </p:sp>
      <p:sp>
        <p:nvSpPr>
          <p:cNvPr id="199" name="Google Shape;199;p24"/>
          <p:cNvSpPr txBox="1"/>
          <p:nvPr/>
        </p:nvSpPr>
        <p:spPr>
          <a:xfrm>
            <a:off x="12642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2E2E2C"/>
                </a:solidFill>
              </a:rPr>
              <a:t>Sistema supermercado</a:t>
            </a:r>
            <a:endParaRPr sz="4800">
              <a:solidFill>
                <a:srgbClr val="2E2E2C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661250" y="1152375"/>
            <a:ext cx="1222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6349875" y="1056400"/>
            <a:ext cx="2290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produto custa: R$5,00</a:t>
            </a:r>
            <a:endParaRPr b="1"/>
          </a:p>
        </p:txBody>
      </p:sp>
      <p:sp>
        <p:nvSpPr>
          <p:cNvPr id="202" name="Google Shape;202;p24"/>
          <p:cNvSpPr txBox="1"/>
          <p:nvPr/>
        </p:nvSpPr>
        <p:spPr>
          <a:xfrm>
            <a:off x="6349875" y="2257088"/>
            <a:ext cx="2290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produto custa: R$3,00</a:t>
            </a:r>
            <a:endParaRPr b="1"/>
          </a:p>
        </p:txBody>
      </p:sp>
      <p:sp>
        <p:nvSpPr>
          <p:cNvPr id="203" name="Google Shape;203;p24"/>
          <p:cNvSpPr txBox="1"/>
          <p:nvPr/>
        </p:nvSpPr>
        <p:spPr>
          <a:xfrm>
            <a:off x="6349875" y="3457800"/>
            <a:ext cx="2290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produto custa: R$6,00</a:t>
            </a:r>
            <a:endParaRPr b="1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1350" y="1195025"/>
            <a:ext cx="2753450" cy="2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{2D935E8F-BEF1-4198-8C93-246EFABF317C}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460125"/>
              </a:tblGrid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123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48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948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798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123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48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948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798" y="1588350"/>
            <a:ext cx="1114802" cy="70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6"/>
          <p:cNvCxnSpPr/>
          <p:nvPr/>
        </p:nvCxnSpPr>
        <p:spPr>
          <a:xfrm>
            <a:off x="9070225" y="0"/>
            <a:ext cx="9900" cy="468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/>
          </a:blip>
          <a:srcRect b="31435" l="24282" r="59552" t="57422"/>
          <a:stretch/>
        </p:blipFill>
        <p:spPr>
          <a:xfrm>
            <a:off x="1028675" y="2090550"/>
            <a:ext cx="3098914" cy="1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/>
          <p:nvPr/>
        </p:nvSpPr>
        <p:spPr>
          <a:xfrm rot="5400000">
            <a:off x="5979483" y="2271677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5808310" y="1631423"/>
            <a:ext cx="617400" cy="52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239" name="Google Shape;239;p27"/>
          <p:cNvSpPr/>
          <p:nvPr/>
        </p:nvSpPr>
        <p:spPr>
          <a:xfrm>
            <a:off x="5780251" y="2497007"/>
            <a:ext cx="673500" cy="631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240" name="Google Shape;240;p27"/>
          <p:cNvSpPr txBox="1"/>
          <p:nvPr/>
        </p:nvSpPr>
        <p:spPr>
          <a:xfrm>
            <a:off x="5790450" y="2647175"/>
            <a:ext cx="673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241" name="Google Shape;241;p27"/>
          <p:cNvSpPr/>
          <p:nvPr/>
        </p:nvSpPr>
        <p:spPr>
          <a:xfrm rot="5400000">
            <a:off x="5871634" y="3388978"/>
            <a:ext cx="4908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5400000">
            <a:off x="5007475" y="3106875"/>
            <a:ext cx="1200900" cy="4527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6509275" y="2434200"/>
            <a:ext cx="67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244" name="Google Shape;244;p27"/>
          <p:cNvSpPr/>
          <p:nvPr/>
        </p:nvSpPr>
        <p:spPr>
          <a:xfrm>
            <a:off x="6509275" y="2735825"/>
            <a:ext cx="4851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6237925" y="3291438"/>
            <a:ext cx="591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246" name="Google Shape;246;p27"/>
          <p:cNvSpPr/>
          <p:nvPr/>
        </p:nvSpPr>
        <p:spPr>
          <a:xfrm>
            <a:off x="7099074" y="2600677"/>
            <a:ext cx="4851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247" name="Google Shape;247;p27"/>
          <p:cNvSpPr/>
          <p:nvPr/>
        </p:nvSpPr>
        <p:spPr>
          <a:xfrm>
            <a:off x="5870025" y="3733825"/>
            <a:ext cx="516300" cy="3837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</a:t>
            </a:r>
            <a:endParaRPr b="1" sz="800"/>
          </a:p>
        </p:txBody>
      </p:sp>
      <p:sp>
        <p:nvSpPr>
          <p:cNvPr id="248" name="Google Shape;248;p27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WHILE</a:t>
            </a:r>
            <a:endParaRPr sz="96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3370300" y="3496100"/>
            <a:ext cx="2403000" cy="48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386850" y="2605300"/>
            <a:ext cx="2403000" cy="48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3386850" y="1714500"/>
            <a:ext cx="2403000" cy="48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Banco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50" y="2039250"/>
            <a:ext cx="1617200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3370500" y="1647400"/>
            <a:ext cx="240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Valor empréstimo: </a:t>
            </a:r>
            <a:r>
              <a:rPr lang="pt-BR"/>
              <a:t>150 mil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Tempo:</a:t>
            </a:r>
            <a:r>
              <a:rPr lang="pt-BR"/>
              <a:t> 2 anos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3370300" y="2571750"/>
            <a:ext cx="240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Valor empréstimo: </a:t>
            </a:r>
            <a:r>
              <a:rPr lang="pt-BR"/>
              <a:t>150 mil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Tempo:</a:t>
            </a:r>
            <a:r>
              <a:rPr lang="pt-BR"/>
              <a:t> 4 anos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3370300" y="3385400"/>
            <a:ext cx="240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Valor empréstimo: </a:t>
            </a:r>
            <a:r>
              <a:rPr lang="pt-BR"/>
              <a:t>150 mil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Tempo:</a:t>
            </a:r>
            <a:r>
              <a:rPr lang="pt-BR"/>
              <a:t> 6 anos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28850" y="1840975"/>
            <a:ext cx="5481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28850" y="2735350"/>
            <a:ext cx="5481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6028850" y="3629725"/>
            <a:ext cx="5481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6939550" y="1710925"/>
            <a:ext cx="1094400" cy="48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6939550" y="2605300"/>
            <a:ext cx="1094400" cy="48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6939550" y="3499675"/>
            <a:ext cx="1094400" cy="48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6939550" y="1770725"/>
            <a:ext cx="1094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R$177 mil</a:t>
            </a:r>
            <a:endParaRPr b="1"/>
          </a:p>
        </p:txBody>
      </p:sp>
      <p:sp>
        <p:nvSpPr>
          <p:cNvPr id="270" name="Google Shape;270;p28"/>
          <p:cNvSpPr txBox="1"/>
          <p:nvPr/>
        </p:nvSpPr>
        <p:spPr>
          <a:xfrm>
            <a:off x="6939550" y="2635200"/>
            <a:ext cx="1094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R$204 mil</a:t>
            </a:r>
            <a:endParaRPr b="1"/>
          </a:p>
        </p:txBody>
      </p:sp>
      <p:sp>
        <p:nvSpPr>
          <p:cNvPr id="271" name="Google Shape;271;p28"/>
          <p:cNvSpPr txBox="1"/>
          <p:nvPr/>
        </p:nvSpPr>
        <p:spPr>
          <a:xfrm>
            <a:off x="6939550" y="3548850"/>
            <a:ext cx="1094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R$231 mil</a:t>
            </a:r>
            <a:endParaRPr b="1"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350" y="1195025"/>
            <a:ext cx="2753450" cy="2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DO WHILE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/>
          <p:nvPr/>
        </p:nvSpPr>
        <p:spPr>
          <a:xfrm rot="5400000">
            <a:off x="5979483" y="2271677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808310" y="1631423"/>
            <a:ext cx="617400" cy="52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290" name="Google Shape;290;p30"/>
          <p:cNvSpPr/>
          <p:nvPr/>
        </p:nvSpPr>
        <p:spPr>
          <a:xfrm>
            <a:off x="5775138" y="3290282"/>
            <a:ext cx="673500" cy="631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291" name="Google Shape;291;p30"/>
          <p:cNvSpPr txBox="1"/>
          <p:nvPr/>
        </p:nvSpPr>
        <p:spPr>
          <a:xfrm>
            <a:off x="5785338" y="3440450"/>
            <a:ext cx="673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292" name="Google Shape;292;p30"/>
          <p:cNvSpPr/>
          <p:nvPr/>
        </p:nvSpPr>
        <p:spPr>
          <a:xfrm rot="-5400000">
            <a:off x="5068075" y="2938375"/>
            <a:ext cx="997500" cy="370500"/>
          </a:xfrm>
          <a:prstGeom prst="uturnArrow">
            <a:avLst>
              <a:gd fmla="val 12875" name="adj1"/>
              <a:gd fmla="val 20995" name="adj2"/>
              <a:gd fmla="val 39214" name="adj3"/>
              <a:gd fmla="val 42050" name="adj4"/>
              <a:gd fmla="val 98057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 rot="-3001050">
            <a:off x="6303693" y="2879191"/>
            <a:ext cx="485096" cy="329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294" name="Google Shape;294;p30"/>
          <p:cNvSpPr/>
          <p:nvPr/>
        </p:nvSpPr>
        <p:spPr>
          <a:xfrm rot="-2700000">
            <a:off x="6388873" y="3033205"/>
            <a:ext cx="647851" cy="1641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4960775" y="2848463"/>
            <a:ext cx="591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296" name="Google Shape;296;p30"/>
          <p:cNvSpPr/>
          <p:nvPr/>
        </p:nvSpPr>
        <p:spPr>
          <a:xfrm>
            <a:off x="7091999" y="2462427"/>
            <a:ext cx="4851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297" name="Google Shape;297;p30"/>
          <p:cNvSpPr/>
          <p:nvPr/>
        </p:nvSpPr>
        <p:spPr>
          <a:xfrm>
            <a:off x="5858850" y="2487925"/>
            <a:ext cx="516300" cy="3837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</a:t>
            </a:r>
            <a:endParaRPr b="1" sz="800"/>
          </a:p>
        </p:txBody>
      </p:sp>
      <p:sp>
        <p:nvSpPr>
          <p:cNvPr id="298" name="Google Shape;298;p30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DO WHILE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4">
            <a:alphaModFix/>
          </a:blip>
          <a:srcRect b="19841" l="24276" r="60148" t="69888"/>
          <a:stretch/>
        </p:blipFill>
        <p:spPr>
          <a:xfrm>
            <a:off x="1690500" y="2465776"/>
            <a:ext cx="2507795" cy="9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/>
          <p:nvPr/>
        </p:nvSpPr>
        <p:spPr>
          <a:xfrm rot="5400000">
            <a:off x="5979483" y="3024402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BREAK</a:t>
            </a:r>
            <a:endParaRPr b="1" sz="9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69600" y="2255775"/>
            <a:ext cx="549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1,2,3,4,5...50</a:t>
            </a:r>
            <a:endParaRPr sz="4800"/>
          </a:p>
        </p:txBody>
      </p:sp>
      <p:sp>
        <p:nvSpPr>
          <p:cNvPr id="66" name="Google Shape;66;p14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Laços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31191" l="24121" r="63396" t="37492"/>
          <a:stretch/>
        </p:blipFill>
        <p:spPr>
          <a:xfrm>
            <a:off x="6379950" y="1804325"/>
            <a:ext cx="1908674" cy="26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875" y="1429528"/>
            <a:ext cx="721201" cy="7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BREAK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317" name="Google Shape;317;p32"/>
          <p:cNvSpPr/>
          <p:nvPr/>
        </p:nvSpPr>
        <p:spPr>
          <a:xfrm rot="5400000">
            <a:off x="3946069" y="2155736"/>
            <a:ext cx="315300" cy="14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708517" y="1429525"/>
            <a:ext cx="790200" cy="60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319" name="Google Shape;319;p32"/>
          <p:cNvSpPr/>
          <p:nvPr/>
        </p:nvSpPr>
        <p:spPr>
          <a:xfrm>
            <a:off x="3672604" y="2421416"/>
            <a:ext cx="861900" cy="7239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320" name="Google Shape;320;p32"/>
          <p:cNvSpPr txBox="1"/>
          <p:nvPr/>
        </p:nvSpPr>
        <p:spPr>
          <a:xfrm>
            <a:off x="3685658" y="2593496"/>
            <a:ext cx="861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321" name="Google Shape;321;p32"/>
          <p:cNvSpPr/>
          <p:nvPr/>
        </p:nvSpPr>
        <p:spPr>
          <a:xfrm rot="5400000">
            <a:off x="4017758" y="3183649"/>
            <a:ext cx="171900" cy="14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 rot="-5400000">
            <a:off x="2627463" y="3226490"/>
            <a:ext cx="1649100" cy="5793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4605662" y="2349444"/>
            <a:ext cx="861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324" name="Google Shape;324;p32"/>
          <p:cNvSpPr/>
          <p:nvPr/>
        </p:nvSpPr>
        <p:spPr>
          <a:xfrm>
            <a:off x="4605662" y="2695082"/>
            <a:ext cx="6207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4224936" y="3066641"/>
            <a:ext cx="757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326" name="Google Shape;326;p32"/>
          <p:cNvSpPr/>
          <p:nvPr/>
        </p:nvSpPr>
        <p:spPr>
          <a:xfrm>
            <a:off x="5360530" y="2540213"/>
            <a:ext cx="620700" cy="49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327" name="Google Shape;327;p32"/>
          <p:cNvSpPr/>
          <p:nvPr/>
        </p:nvSpPr>
        <p:spPr>
          <a:xfrm>
            <a:off x="3786209" y="3366566"/>
            <a:ext cx="660900" cy="4395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 1</a:t>
            </a:r>
            <a:endParaRPr b="1" sz="800"/>
          </a:p>
        </p:txBody>
      </p:sp>
      <p:sp>
        <p:nvSpPr>
          <p:cNvPr id="328" name="Google Shape;328;p32"/>
          <p:cNvSpPr/>
          <p:nvPr/>
        </p:nvSpPr>
        <p:spPr>
          <a:xfrm rot="5400000">
            <a:off x="4017758" y="3844464"/>
            <a:ext cx="171900" cy="14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3786209" y="4027382"/>
            <a:ext cx="660900" cy="4395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 2</a:t>
            </a:r>
            <a:endParaRPr b="1" sz="800"/>
          </a:p>
        </p:txBody>
      </p:sp>
      <p:sp>
        <p:nvSpPr>
          <p:cNvPr id="330" name="Google Shape;330;p32"/>
          <p:cNvSpPr txBox="1"/>
          <p:nvPr/>
        </p:nvSpPr>
        <p:spPr>
          <a:xfrm>
            <a:off x="4491643" y="3438179"/>
            <a:ext cx="757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CC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Break</a:t>
            </a:r>
            <a:endParaRPr b="1" sz="1000">
              <a:solidFill>
                <a:srgbClr val="CC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31" name="Google Shape;331;p32"/>
          <p:cNvSpPr/>
          <p:nvPr/>
        </p:nvSpPr>
        <p:spPr>
          <a:xfrm rot="-2106868">
            <a:off x="4465210" y="3131240"/>
            <a:ext cx="897061" cy="1889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250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613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441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30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38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BREAK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925" y="1888376"/>
            <a:ext cx="673225" cy="8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/>
          <p:nvPr/>
        </p:nvSpPr>
        <p:spPr>
          <a:xfrm>
            <a:off x="1756650" y="3724125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3171488" y="3709763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4456988" y="3709763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4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BREAK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357" name="Google Shape;357;p34"/>
          <p:cNvPicPr preferRelativeResize="0"/>
          <p:nvPr/>
        </p:nvPicPr>
        <p:blipFill rotWithShape="1">
          <a:blip r:embed="rId4">
            <a:alphaModFix/>
          </a:blip>
          <a:srcRect b="39666" l="29353" r="47139" t="38175"/>
          <a:stretch/>
        </p:blipFill>
        <p:spPr>
          <a:xfrm>
            <a:off x="2689282" y="2046375"/>
            <a:ext cx="3765044" cy="199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CONTINUE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250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613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441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30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38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6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CONTINUE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150" y="1646250"/>
            <a:ext cx="787042" cy="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587" y="1652466"/>
            <a:ext cx="787050" cy="99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485425" y="1652475"/>
            <a:ext cx="861475" cy="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758825" y="1646250"/>
            <a:ext cx="861475" cy="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7799" y="1605541"/>
            <a:ext cx="861475" cy="108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/>
          <p:nvPr/>
        </p:nvSpPr>
        <p:spPr>
          <a:xfrm>
            <a:off x="1756650" y="3724125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3171488" y="3709763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4456975" y="3709750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5742450" y="3709763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7063813" y="3709763"/>
            <a:ext cx="323100" cy="80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CONTINUE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397" name="Google Shape;397;p37"/>
          <p:cNvSpPr/>
          <p:nvPr/>
        </p:nvSpPr>
        <p:spPr>
          <a:xfrm rot="5400000">
            <a:off x="2205786" y="2390591"/>
            <a:ext cx="2955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1987452" y="1709438"/>
            <a:ext cx="732000" cy="567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399" name="Google Shape;399;p37"/>
          <p:cNvSpPr/>
          <p:nvPr/>
        </p:nvSpPr>
        <p:spPr>
          <a:xfrm>
            <a:off x="1954180" y="2638788"/>
            <a:ext cx="798600" cy="6783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400" name="Google Shape;400;p37"/>
          <p:cNvSpPr txBox="1"/>
          <p:nvPr/>
        </p:nvSpPr>
        <p:spPr>
          <a:xfrm>
            <a:off x="1966274" y="2800019"/>
            <a:ext cx="798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401" name="Google Shape;401;p37"/>
          <p:cNvSpPr/>
          <p:nvPr/>
        </p:nvSpPr>
        <p:spPr>
          <a:xfrm rot="5400000">
            <a:off x="2272975" y="3353672"/>
            <a:ext cx="1611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 rot="-5400000">
            <a:off x="977300" y="3396200"/>
            <a:ext cx="1545000" cy="5367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2818643" y="2571354"/>
            <a:ext cx="798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404" name="Google Shape;404;p37"/>
          <p:cNvSpPr/>
          <p:nvPr/>
        </p:nvSpPr>
        <p:spPr>
          <a:xfrm>
            <a:off x="2818643" y="2895199"/>
            <a:ext cx="5751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2465906" y="3243331"/>
            <a:ext cx="702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406" name="Google Shape;406;p37"/>
          <p:cNvSpPr/>
          <p:nvPr/>
        </p:nvSpPr>
        <p:spPr>
          <a:xfrm>
            <a:off x="3518015" y="2750095"/>
            <a:ext cx="575100" cy="466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407" name="Google Shape;407;p37"/>
          <p:cNvSpPr/>
          <p:nvPr/>
        </p:nvSpPr>
        <p:spPr>
          <a:xfrm>
            <a:off x="2059432" y="3524346"/>
            <a:ext cx="612300" cy="4119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 1</a:t>
            </a:r>
            <a:endParaRPr b="1" sz="800"/>
          </a:p>
        </p:txBody>
      </p:sp>
      <p:sp>
        <p:nvSpPr>
          <p:cNvPr id="408" name="Google Shape;408;p37"/>
          <p:cNvSpPr/>
          <p:nvPr/>
        </p:nvSpPr>
        <p:spPr>
          <a:xfrm rot="5400000">
            <a:off x="2272975" y="3972822"/>
            <a:ext cx="1611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059432" y="4143496"/>
            <a:ext cx="612300" cy="4119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 2</a:t>
            </a:r>
            <a:endParaRPr b="1" sz="800"/>
          </a:p>
        </p:txBody>
      </p:sp>
      <p:sp>
        <p:nvSpPr>
          <p:cNvPr id="410" name="Google Shape;410;p37"/>
          <p:cNvSpPr/>
          <p:nvPr/>
        </p:nvSpPr>
        <p:spPr>
          <a:xfrm rot="-5400000">
            <a:off x="1438625" y="3204750"/>
            <a:ext cx="754200" cy="4338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 txBox="1"/>
          <p:nvPr/>
        </p:nvSpPr>
        <p:spPr>
          <a:xfrm>
            <a:off x="1598831" y="3243318"/>
            <a:ext cx="702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Continue</a:t>
            </a:r>
            <a:endParaRPr b="1" sz="1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12" name="Google Shape;412;p37"/>
          <p:cNvPicPr preferRelativeResize="0"/>
          <p:nvPr/>
        </p:nvPicPr>
        <p:blipFill rotWithShape="1">
          <a:blip r:embed="rId4">
            <a:alphaModFix/>
          </a:blip>
          <a:srcRect b="36586" l="29099" r="45404" t="38653"/>
          <a:stretch/>
        </p:blipFill>
        <p:spPr>
          <a:xfrm>
            <a:off x="4481503" y="1992276"/>
            <a:ext cx="3852673" cy="2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 txBox="1"/>
          <p:nvPr/>
        </p:nvSpPr>
        <p:spPr>
          <a:xfrm>
            <a:off x="905725" y="26899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Estruturas de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 txBox="1"/>
          <p:nvPr/>
        </p:nvSpPr>
        <p:spPr>
          <a:xfrm>
            <a:off x="1322300" y="3515125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repetição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905725" y="26899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Estruturas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 txBox="1"/>
          <p:nvPr/>
        </p:nvSpPr>
        <p:spPr>
          <a:xfrm>
            <a:off x="1322300" y="3515125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repetição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85700" y="27604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300">
                <a:solidFill>
                  <a:srgbClr val="2E2E2C"/>
                </a:solidFill>
              </a:rPr>
              <a:t>Laços </a:t>
            </a:r>
            <a:endParaRPr b="1" sz="83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2E2E2C"/>
                </a:solidFill>
              </a:rPr>
              <a:t>(loops)</a:t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 txBox="1"/>
          <p:nvPr/>
        </p:nvSpPr>
        <p:spPr>
          <a:xfrm>
            <a:off x="-69600" y="2255775"/>
            <a:ext cx="549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1,2,3,4,5...100</a:t>
            </a:r>
            <a:endParaRPr sz="4800"/>
          </a:p>
        </p:txBody>
      </p:sp>
      <p:sp>
        <p:nvSpPr>
          <p:cNvPr id="462" name="Google Shape;462;p44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Laços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463" name="Google Shape;463;p44"/>
          <p:cNvPicPr preferRelativeResize="0"/>
          <p:nvPr/>
        </p:nvPicPr>
        <p:blipFill rotWithShape="1">
          <a:blip r:embed="rId4">
            <a:alphaModFix/>
          </a:blip>
          <a:srcRect b="31191" l="24121" r="63396" t="37492"/>
          <a:stretch/>
        </p:blipFill>
        <p:spPr>
          <a:xfrm>
            <a:off x="6379950" y="1804325"/>
            <a:ext cx="1908674" cy="26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875" y="1429528"/>
            <a:ext cx="721201" cy="7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5"/>
          <p:cNvPicPr preferRelativeResize="0"/>
          <p:nvPr/>
        </p:nvPicPr>
        <p:blipFill rotWithShape="1">
          <a:blip r:embed="rId3">
            <a:alphaModFix/>
          </a:blip>
          <a:srcRect b="8172" l="1491" r="1052" t="11305"/>
          <a:stretch/>
        </p:blipFill>
        <p:spPr>
          <a:xfrm>
            <a:off x="0" y="447913"/>
            <a:ext cx="9144001" cy="424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75002">
            <a:off x="1160528" y="405552"/>
            <a:ext cx="1930622" cy="124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43030">
            <a:off x="4755488" y="2339867"/>
            <a:ext cx="2227741" cy="14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2599" y="3447241"/>
            <a:ext cx="1360866" cy="94296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6"/>
          <p:cNvSpPr txBox="1"/>
          <p:nvPr/>
        </p:nvSpPr>
        <p:spPr>
          <a:xfrm>
            <a:off x="3007808" y="4246046"/>
            <a:ext cx="173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Encher piscina</a:t>
            </a:r>
            <a:endParaRPr b="1"/>
          </a:p>
        </p:txBody>
      </p:sp>
      <p:sp>
        <p:nvSpPr>
          <p:cNvPr id="482" name="Google Shape;482;p46"/>
          <p:cNvSpPr/>
          <p:nvPr/>
        </p:nvSpPr>
        <p:spPr>
          <a:xfrm rot="5400000">
            <a:off x="3594739" y="1476800"/>
            <a:ext cx="376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>
            <a:off x="3159299" y="636806"/>
            <a:ext cx="1247700" cy="7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Início</a:t>
            </a:r>
            <a:endParaRPr b="1"/>
          </a:p>
        </p:txBody>
      </p:sp>
      <p:sp>
        <p:nvSpPr>
          <p:cNvPr id="484" name="Google Shape;484;p46"/>
          <p:cNvSpPr/>
          <p:nvPr/>
        </p:nvSpPr>
        <p:spPr>
          <a:xfrm>
            <a:off x="3102596" y="1822218"/>
            <a:ext cx="1361100" cy="8652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485" name="Google Shape;485;p46"/>
          <p:cNvSpPr txBox="1"/>
          <p:nvPr/>
        </p:nvSpPr>
        <p:spPr>
          <a:xfrm>
            <a:off x="3195366" y="2027868"/>
            <a:ext cx="11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Condição</a:t>
            </a:r>
            <a:endParaRPr b="1"/>
          </a:p>
        </p:txBody>
      </p:sp>
      <p:sp>
        <p:nvSpPr>
          <p:cNvPr id="486" name="Google Shape;486;p46"/>
          <p:cNvSpPr txBox="1"/>
          <p:nvPr/>
        </p:nvSpPr>
        <p:spPr>
          <a:xfrm>
            <a:off x="4177544" y="1705442"/>
            <a:ext cx="23130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piscina está cheia?</a:t>
            </a:r>
            <a:endParaRPr b="1"/>
          </a:p>
        </p:txBody>
      </p:sp>
      <p:sp>
        <p:nvSpPr>
          <p:cNvPr id="487" name="Google Shape;487;p46"/>
          <p:cNvSpPr/>
          <p:nvPr/>
        </p:nvSpPr>
        <p:spPr>
          <a:xfrm rot="5400000">
            <a:off x="3446991" y="3006987"/>
            <a:ext cx="6723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 rot="-5400000">
            <a:off x="1888958" y="2553218"/>
            <a:ext cx="1915800" cy="10998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 txBox="1"/>
          <p:nvPr/>
        </p:nvSpPr>
        <p:spPr>
          <a:xfrm>
            <a:off x="3966530" y="2873462"/>
            <a:ext cx="624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Não</a:t>
            </a:r>
            <a:endParaRPr b="1"/>
          </a:p>
        </p:txBody>
      </p:sp>
      <p:sp>
        <p:nvSpPr>
          <p:cNvPr id="490" name="Google Shape;490;p46"/>
          <p:cNvSpPr/>
          <p:nvPr/>
        </p:nvSpPr>
        <p:spPr>
          <a:xfrm>
            <a:off x="4575805" y="2149290"/>
            <a:ext cx="19746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"/>
          <p:cNvSpPr txBox="1"/>
          <p:nvPr/>
        </p:nvSpPr>
        <p:spPr>
          <a:xfrm>
            <a:off x="5220674" y="2213813"/>
            <a:ext cx="624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Sim</a:t>
            </a:r>
            <a:endParaRPr b="1"/>
          </a:p>
        </p:txBody>
      </p:sp>
      <p:sp>
        <p:nvSpPr>
          <p:cNvPr id="492" name="Google Shape;492;p46"/>
          <p:cNvSpPr/>
          <p:nvPr/>
        </p:nvSpPr>
        <p:spPr>
          <a:xfrm>
            <a:off x="6768452" y="1900318"/>
            <a:ext cx="1247700" cy="723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Fim</a:t>
            </a:r>
            <a:endParaRPr b="1"/>
          </a:p>
        </p:txBody>
      </p:sp>
      <p:sp>
        <p:nvSpPr>
          <p:cNvPr id="493" name="Google Shape;493;p46"/>
          <p:cNvSpPr txBox="1"/>
          <p:nvPr/>
        </p:nvSpPr>
        <p:spPr>
          <a:xfrm>
            <a:off x="2730925" y="3551625"/>
            <a:ext cx="6249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+20L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 txBox="1"/>
          <p:nvPr/>
        </p:nvSpPr>
        <p:spPr>
          <a:xfrm>
            <a:off x="7298572" y="4424920"/>
            <a:ext cx="683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50" y="1615663"/>
            <a:ext cx="3114125" cy="1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569" y="843200"/>
            <a:ext cx="736209" cy="91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1346" y="1961922"/>
            <a:ext cx="1034647" cy="61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6844" y="2838681"/>
            <a:ext cx="683674" cy="8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 txBox="1"/>
          <p:nvPr/>
        </p:nvSpPr>
        <p:spPr>
          <a:xfrm>
            <a:off x="6709301" y="109047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R$5,00</a:t>
            </a:r>
            <a:endParaRPr b="1"/>
          </a:p>
        </p:txBody>
      </p:sp>
      <p:sp>
        <p:nvSpPr>
          <p:cNvPr id="506" name="Google Shape;506;p47"/>
          <p:cNvSpPr txBox="1"/>
          <p:nvPr/>
        </p:nvSpPr>
        <p:spPr>
          <a:xfrm>
            <a:off x="6709301" y="211762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R$3,00</a:t>
            </a:r>
            <a:endParaRPr b="1"/>
          </a:p>
        </p:txBody>
      </p:sp>
      <p:sp>
        <p:nvSpPr>
          <p:cNvPr id="507" name="Google Shape;507;p47"/>
          <p:cNvSpPr txBox="1"/>
          <p:nvPr/>
        </p:nvSpPr>
        <p:spPr>
          <a:xfrm>
            <a:off x="6709301" y="396732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R$10,00</a:t>
            </a:r>
            <a:endParaRPr b="1"/>
          </a:p>
        </p:txBody>
      </p:sp>
      <p:sp>
        <p:nvSpPr>
          <p:cNvPr id="508" name="Google Shape;508;p47"/>
          <p:cNvSpPr txBox="1"/>
          <p:nvPr/>
        </p:nvSpPr>
        <p:spPr>
          <a:xfrm>
            <a:off x="6836219" y="1483782"/>
            <a:ext cx="343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+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6836219" y="2562019"/>
            <a:ext cx="343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+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2E2E2C"/>
                </a:solidFill>
              </a:rPr>
              <a:t>Sistema supermercado</a:t>
            </a:r>
            <a:endParaRPr sz="4800">
              <a:solidFill>
                <a:srgbClr val="2E2E2C"/>
              </a:solidFill>
            </a:endParaRPr>
          </a:p>
        </p:txBody>
      </p:sp>
      <p:pic>
        <p:nvPicPr>
          <p:cNvPr id="511" name="Google Shape;511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5650" y="3527845"/>
            <a:ext cx="1034650" cy="103463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7"/>
          <p:cNvSpPr txBox="1"/>
          <p:nvPr/>
        </p:nvSpPr>
        <p:spPr>
          <a:xfrm>
            <a:off x="6709301" y="327127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R$6,00</a:t>
            </a:r>
            <a:endParaRPr b="1"/>
          </a:p>
        </p:txBody>
      </p:sp>
      <p:sp>
        <p:nvSpPr>
          <p:cNvPr id="513" name="Google Shape;513;p47"/>
          <p:cNvSpPr txBox="1"/>
          <p:nvPr/>
        </p:nvSpPr>
        <p:spPr>
          <a:xfrm>
            <a:off x="6836225" y="3443525"/>
            <a:ext cx="343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+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514" name="Google Shape;51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1350" y="1195025"/>
            <a:ext cx="2753450" cy="2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8"/>
          <p:cNvPicPr preferRelativeResize="0"/>
          <p:nvPr/>
        </p:nvPicPr>
        <p:blipFill rotWithShape="1">
          <a:blip r:embed="rId4">
            <a:alphaModFix/>
          </a:blip>
          <a:srcRect b="31191" l="24121" r="63396" t="37492"/>
          <a:stretch/>
        </p:blipFill>
        <p:spPr>
          <a:xfrm>
            <a:off x="1165025" y="1429525"/>
            <a:ext cx="1908674" cy="26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8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Laços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3258125" y="2465000"/>
            <a:ext cx="1217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950" y="1054728"/>
            <a:ext cx="721201" cy="7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 rotWithShape="1">
          <a:blip r:embed="rId6">
            <a:alphaModFix/>
          </a:blip>
          <a:srcRect b="16799" l="24730" r="54100" t="70637"/>
          <a:stretch/>
        </p:blipFill>
        <p:spPr>
          <a:xfrm>
            <a:off x="4572000" y="2005925"/>
            <a:ext cx="3911626" cy="130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9"/>
          <p:cNvSpPr txBox="1"/>
          <p:nvPr/>
        </p:nvSpPr>
        <p:spPr>
          <a:xfrm>
            <a:off x="785700" y="27604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300">
                <a:solidFill>
                  <a:srgbClr val="2E2E2C"/>
                </a:solidFill>
              </a:rPr>
              <a:t>Laços </a:t>
            </a:r>
            <a:endParaRPr b="1" sz="83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2E2E2C"/>
                </a:solidFill>
              </a:rPr>
              <a:t>(loops)</a:t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0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FOR</a:t>
            </a:r>
            <a:endParaRPr b="1" sz="9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541" name="Google Shape;5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9" name="Google Shape;5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75002">
            <a:off x="1160528" y="405552"/>
            <a:ext cx="1930622" cy="124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43030">
            <a:off x="4755488" y="2339867"/>
            <a:ext cx="2227741" cy="14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2599" y="3447241"/>
            <a:ext cx="1360866" cy="942969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1"/>
          <p:cNvSpPr txBox="1"/>
          <p:nvPr/>
        </p:nvSpPr>
        <p:spPr>
          <a:xfrm>
            <a:off x="3007808" y="4246046"/>
            <a:ext cx="173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numBaldes++;</a:t>
            </a:r>
            <a:endParaRPr b="1"/>
          </a:p>
        </p:txBody>
      </p:sp>
      <p:sp>
        <p:nvSpPr>
          <p:cNvPr id="554" name="Google Shape;554;p51"/>
          <p:cNvSpPr/>
          <p:nvPr/>
        </p:nvSpPr>
        <p:spPr>
          <a:xfrm rot="5400000">
            <a:off x="3594739" y="1476800"/>
            <a:ext cx="376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/>
          <p:nvPr/>
        </p:nvSpPr>
        <p:spPr>
          <a:xfrm>
            <a:off x="3159299" y="636806"/>
            <a:ext cx="1247700" cy="7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Início</a:t>
            </a:r>
            <a:endParaRPr b="1"/>
          </a:p>
        </p:txBody>
      </p:sp>
      <p:sp>
        <p:nvSpPr>
          <p:cNvPr id="556" name="Google Shape;556;p51"/>
          <p:cNvSpPr/>
          <p:nvPr/>
        </p:nvSpPr>
        <p:spPr>
          <a:xfrm>
            <a:off x="3102596" y="1822218"/>
            <a:ext cx="1361100" cy="8652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557" name="Google Shape;557;p51"/>
          <p:cNvSpPr txBox="1"/>
          <p:nvPr/>
        </p:nvSpPr>
        <p:spPr>
          <a:xfrm>
            <a:off x="3195366" y="2027868"/>
            <a:ext cx="11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Condição</a:t>
            </a:r>
            <a:endParaRPr b="1"/>
          </a:p>
        </p:txBody>
      </p:sp>
      <p:sp>
        <p:nvSpPr>
          <p:cNvPr id="558" name="Google Shape;558;p51"/>
          <p:cNvSpPr txBox="1"/>
          <p:nvPr/>
        </p:nvSpPr>
        <p:spPr>
          <a:xfrm>
            <a:off x="4116644" y="1655404"/>
            <a:ext cx="23130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numBaldes &lt; 50 ?</a:t>
            </a:r>
            <a:endParaRPr b="1"/>
          </a:p>
        </p:txBody>
      </p:sp>
      <p:sp>
        <p:nvSpPr>
          <p:cNvPr id="559" name="Google Shape;559;p51"/>
          <p:cNvSpPr/>
          <p:nvPr/>
        </p:nvSpPr>
        <p:spPr>
          <a:xfrm rot="5400000">
            <a:off x="3446991" y="3006987"/>
            <a:ext cx="6723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/>
          <p:nvPr/>
        </p:nvSpPr>
        <p:spPr>
          <a:xfrm rot="-5400000">
            <a:off x="1888958" y="2553218"/>
            <a:ext cx="1915800" cy="10998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"/>
          <p:cNvSpPr txBox="1"/>
          <p:nvPr/>
        </p:nvSpPr>
        <p:spPr>
          <a:xfrm>
            <a:off x="5303630" y="2374612"/>
            <a:ext cx="624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Não</a:t>
            </a:r>
            <a:endParaRPr b="1"/>
          </a:p>
        </p:txBody>
      </p:sp>
      <p:sp>
        <p:nvSpPr>
          <p:cNvPr id="562" name="Google Shape;562;p51"/>
          <p:cNvSpPr/>
          <p:nvPr/>
        </p:nvSpPr>
        <p:spPr>
          <a:xfrm>
            <a:off x="4582318" y="2149165"/>
            <a:ext cx="19746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"/>
          <p:cNvSpPr txBox="1"/>
          <p:nvPr/>
        </p:nvSpPr>
        <p:spPr>
          <a:xfrm>
            <a:off x="3897449" y="2969463"/>
            <a:ext cx="624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Sim</a:t>
            </a:r>
            <a:endParaRPr b="1"/>
          </a:p>
        </p:txBody>
      </p:sp>
      <p:sp>
        <p:nvSpPr>
          <p:cNvPr id="564" name="Google Shape;564;p51"/>
          <p:cNvSpPr/>
          <p:nvPr/>
        </p:nvSpPr>
        <p:spPr>
          <a:xfrm>
            <a:off x="6768452" y="1900318"/>
            <a:ext cx="1247700" cy="723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Fim</a:t>
            </a:r>
            <a:endParaRPr b="1"/>
          </a:p>
        </p:txBody>
      </p:sp>
      <p:sp>
        <p:nvSpPr>
          <p:cNvPr id="565" name="Google Shape;565;p51"/>
          <p:cNvSpPr txBox="1"/>
          <p:nvPr/>
        </p:nvSpPr>
        <p:spPr>
          <a:xfrm>
            <a:off x="1297075" y="388150"/>
            <a:ext cx="16575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numBaldes = 0;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31191" l="24121" r="63396" t="37492"/>
          <a:stretch/>
        </p:blipFill>
        <p:spPr>
          <a:xfrm>
            <a:off x="1165025" y="1429525"/>
            <a:ext cx="1908674" cy="26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303175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Laços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258125" y="2465000"/>
            <a:ext cx="1217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950" y="1054728"/>
            <a:ext cx="721201" cy="7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6">
            <a:alphaModFix/>
          </a:blip>
          <a:srcRect b="16799" l="24730" r="54100" t="70637"/>
          <a:stretch/>
        </p:blipFill>
        <p:spPr>
          <a:xfrm>
            <a:off x="4572000" y="2005925"/>
            <a:ext cx="3911626" cy="130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2" name="Google Shape;5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2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FOR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574" name="Google Shape;574;p52"/>
          <p:cNvPicPr preferRelativeResize="0"/>
          <p:nvPr/>
        </p:nvPicPr>
        <p:blipFill rotWithShape="1">
          <a:blip r:embed="rId4">
            <a:alphaModFix/>
          </a:blip>
          <a:srcRect b="11799" l="24417" r="48007" t="73451"/>
          <a:stretch/>
        </p:blipFill>
        <p:spPr>
          <a:xfrm>
            <a:off x="1002974" y="2313275"/>
            <a:ext cx="4010299" cy="12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2"/>
          <p:cNvSpPr/>
          <p:nvPr/>
        </p:nvSpPr>
        <p:spPr>
          <a:xfrm rot="5400000">
            <a:off x="6661158" y="2271677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6489985" y="1631423"/>
            <a:ext cx="617400" cy="52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577" name="Google Shape;577;p52"/>
          <p:cNvSpPr/>
          <p:nvPr/>
        </p:nvSpPr>
        <p:spPr>
          <a:xfrm>
            <a:off x="6461926" y="2497007"/>
            <a:ext cx="673500" cy="631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578" name="Google Shape;578;p52"/>
          <p:cNvSpPr txBox="1"/>
          <p:nvPr/>
        </p:nvSpPr>
        <p:spPr>
          <a:xfrm>
            <a:off x="6472125" y="2647175"/>
            <a:ext cx="673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579" name="Google Shape;579;p52"/>
          <p:cNvSpPr/>
          <p:nvPr/>
        </p:nvSpPr>
        <p:spPr>
          <a:xfrm rot="5400000">
            <a:off x="6553309" y="3388978"/>
            <a:ext cx="4908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 rot="-5400000">
            <a:off x="5689150" y="3106875"/>
            <a:ext cx="1200900" cy="4527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2"/>
          <p:cNvSpPr txBox="1"/>
          <p:nvPr/>
        </p:nvSpPr>
        <p:spPr>
          <a:xfrm>
            <a:off x="7167225" y="2529450"/>
            <a:ext cx="771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582" name="Google Shape;582;p52"/>
          <p:cNvSpPr/>
          <p:nvPr/>
        </p:nvSpPr>
        <p:spPr>
          <a:xfrm>
            <a:off x="7190950" y="2735825"/>
            <a:ext cx="4851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"/>
          <p:cNvSpPr txBox="1"/>
          <p:nvPr/>
        </p:nvSpPr>
        <p:spPr>
          <a:xfrm>
            <a:off x="6855250" y="3234813"/>
            <a:ext cx="591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584" name="Google Shape;584;p52"/>
          <p:cNvSpPr/>
          <p:nvPr/>
        </p:nvSpPr>
        <p:spPr>
          <a:xfrm>
            <a:off x="7780749" y="2600677"/>
            <a:ext cx="4851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585" name="Google Shape;585;p52"/>
          <p:cNvSpPr/>
          <p:nvPr/>
        </p:nvSpPr>
        <p:spPr>
          <a:xfrm>
            <a:off x="6551700" y="3733825"/>
            <a:ext cx="516300" cy="3837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</a:t>
            </a:r>
            <a:endParaRPr b="1" sz="800"/>
          </a:p>
        </p:txBody>
      </p:sp>
      <p:sp>
        <p:nvSpPr>
          <p:cNvPr id="586" name="Google Shape;586;p52"/>
          <p:cNvSpPr txBox="1"/>
          <p:nvPr/>
        </p:nvSpPr>
        <p:spPr>
          <a:xfrm>
            <a:off x="7167225" y="1631425"/>
            <a:ext cx="91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Atribuição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let cont = 0;</a:t>
            </a:r>
            <a:endParaRPr b="1" sz="1000"/>
          </a:p>
        </p:txBody>
      </p:sp>
      <p:sp>
        <p:nvSpPr>
          <p:cNvPr id="587" name="Google Shape;587;p52"/>
          <p:cNvSpPr txBox="1"/>
          <p:nvPr/>
        </p:nvSpPr>
        <p:spPr>
          <a:xfrm>
            <a:off x="5078513" y="3143700"/>
            <a:ext cx="91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Atualização </a:t>
            </a:r>
            <a:r>
              <a:rPr b="1" lang="pt-BR" sz="1000"/>
              <a:t>cont++;</a:t>
            </a:r>
            <a:endParaRPr b="1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4" name="Google Shape;5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3"/>
          <p:cNvSpPr txBox="1"/>
          <p:nvPr/>
        </p:nvSpPr>
        <p:spPr>
          <a:xfrm>
            <a:off x="1109850" y="2547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>
                <a:solidFill>
                  <a:srgbClr val="2E2E2C"/>
                </a:solidFill>
              </a:rPr>
              <a:t>Sistema do banco</a:t>
            </a:r>
            <a:endParaRPr sz="6200">
              <a:solidFill>
                <a:srgbClr val="2E2E2C"/>
              </a:solidFill>
            </a:endParaRPr>
          </a:p>
        </p:txBody>
      </p:sp>
      <p:graphicFrame>
        <p:nvGraphicFramePr>
          <p:cNvPr id="596" name="Google Shape;596;p53"/>
          <p:cNvGraphicFramePr/>
          <p:nvPr/>
        </p:nvGraphicFramePr>
        <p:xfrm>
          <a:off x="1109800" y="15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{2D935E8F-BEF1-4198-8C93-246EFABF317C}</a:tableStyleId>
              </a:tblPr>
              <a:tblGrid>
                <a:gridCol w="1770425"/>
                <a:gridCol w="1770425"/>
                <a:gridCol w="1770425"/>
                <a:gridCol w="1770425"/>
              </a:tblGrid>
              <a:tr h="3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Ano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4E92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Juros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4E92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Cálculo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4E92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Montante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4E92C9"/>
                    </a:solidFill>
                  </a:tcPr>
                </a:tc>
              </a:tr>
              <a:tr h="3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150.000 x 0,1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150.000 x (1 + 0,1)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165.000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165.000 x 0,1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165.000 x (1 + 0,1)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181.500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181.500 x 0,1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181.500 x (1 + 0,1)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199.650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199.650 x 0,1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199.650 x (1 + 0,1)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219.615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219.615 x 0,1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219.615 x (1 + 0,1)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241.576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241.576 x 0,1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241.576 x (1 + 0,1)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265.734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WHILE</a:t>
            </a:r>
            <a:endParaRPr b="1" sz="9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603" name="Google Shape;6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1" name="Google Shape;6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5"/>
          <p:cNvPicPr preferRelativeResize="0"/>
          <p:nvPr/>
        </p:nvPicPr>
        <p:blipFill rotWithShape="1">
          <a:blip r:embed="rId4">
            <a:alphaModFix/>
          </a:blip>
          <a:srcRect b="31435" l="24282" r="59552" t="57422"/>
          <a:stretch/>
        </p:blipFill>
        <p:spPr>
          <a:xfrm>
            <a:off x="1028675" y="2090550"/>
            <a:ext cx="3098914" cy="1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5"/>
          <p:cNvSpPr/>
          <p:nvPr/>
        </p:nvSpPr>
        <p:spPr>
          <a:xfrm rot="5400000">
            <a:off x="5979483" y="2271677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5"/>
          <p:cNvSpPr/>
          <p:nvPr/>
        </p:nvSpPr>
        <p:spPr>
          <a:xfrm>
            <a:off x="5808310" y="1631423"/>
            <a:ext cx="617400" cy="52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615" name="Google Shape;615;p55"/>
          <p:cNvSpPr/>
          <p:nvPr/>
        </p:nvSpPr>
        <p:spPr>
          <a:xfrm>
            <a:off x="5780251" y="2497007"/>
            <a:ext cx="673500" cy="631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616" name="Google Shape;616;p55"/>
          <p:cNvSpPr txBox="1"/>
          <p:nvPr/>
        </p:nvSpPr>
        <p:spPr>
          <a:xfrm>
            <a:off x="5790450" y="2647175"/>
            <a:ext cx="673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617" name="Google Shape;617;p55"/>
          <p:cNvSpPr/>
          <p:nvPr/>
        </p:nvSpPr>
        <p:spPr>
          <a:xfrm rot="5400000">
            <a:off x="5871634" y="3388978"/>
            <a:ext cx="4908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5"/>
          <p:cNvSpPr/>
          <p:nvPr/>
        </p:nvSpPr>
        <p:spPr>
          <a:xfrm rot="-5400000">
            <a:off x="5007475" y="3106875"/>
            <a:ext cx="1200900" cy="4527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5"/>
          <p:cNvSpPr txBox="1"/>
          <p:nvPr/>
        </p:nvSpPr>
        <p:spPr>
          <a:xfrm>
            <a:off x="6509275" y="2434200"/>
            <a:ext cx="67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620" name="Google Shape;620;p55"/>
          <p:cNvSpPr/>
          <p:nvPr/>
        </p:nvSpPr>
        <p:spPr>
          <a:xfrm>
            <a:off x="6509275" y="2735825"/>
            <a:ext cx="4851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5"/>
          <p:cNvSpPr txBox="1"/>
          <p:nvPr/>
        </p:nvSpPr>
        <p:spPr>
          <a:xfrm>
            <a:off x="6237925" y="3291438"/>
            <a:ext cx="591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622" name="Google Shape;622;p55"/>
          <p:cNvSpPr/>
          <p:nvPr/>
        </p:nvSpPr>
        <p:spPr>
          <a:xfrm>
            <a:off x="7099074" y="2600677"/>
            <a:ext cx="4851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623" name="Google Shape;623;p55"/>
          <p:cNvSpPr/>
          <p:nvPr/>
        </p:nvSpPr>
        <p:spPr>
          <a:xfrm>
            <a:off x="5870025" y="3733825"/>
            <a:ext cx="516300" cy="3837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</a:t>
            </a:r>
            <a:endParaRPr b="1" sz="800"/>
          </a:p>
        </p:txBody>
      </p:sp>
      <p:sp>
        <p:nvSpPr>
          <p:cNvPr id="624" name="Google Shape;624;p55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WHILE</a:t>
            </a:r>
            <a:endParaRPr sz="96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1" name="Google Shape;6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6"/>
          <p:cNvSpPr txBox="1"/>
          <p:nvPr/>
        </p:nvSpPr>
        <p:spPr>
          <a:xfrm>
            <a:off x="1039100" y="163060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FOR </a:t>
            </a:r>
            <a:r>
              <a:rPr lang="pt-BR" sz="5500">
                <a:solidFill>
                  <a:srgbClr val="2E2E2C"/>
                </a:solidFill>
              </a:rPr>
              <a:t>X</a:t>
            </a:r>
            <a:r>
              <a:rPr lang="pt-BR" sz="6900">
                <a:solidFill>
                  <a:srgbClr val="2E2E2C"/>
                </a:solidFill>
              </a:rPr>
              <a:t> </a:t>
            </a:r>
            <a:r>
              <a:rPr lang="pt-BR" sz="6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WHILE</a:t>
            </a:r>
            <a:endParaRPr sz="69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7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DO </a:t>
            </a:r>
            <a:r>
              <a:rPr b="1" lang="pt-BR" sz="8000">
                <a:solidFill>
                  <a:srgbClr val="2E2E2C"/>
                </a:solidFill>
              </a:rPr>
              <a:t>WHILE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639" name="Google Shape;6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8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7" name="Google Shape;6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8"/>
          <p:cNvSpPr/>
          <p:nvPr/>
        </p:nvSpPr>
        <p:spPr>
          <a:xfrm rot="5400000">
            <a:off x="5979483" y="2271677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8"/>
          <p:cNvSpPr/>
          <p:nvPr/>
        </p:nvSpPr>
        <p:spPr>
          <a:xfrm>
            <a:off x="5808310" y="1631423"/>
            <a:ext cx="617400" cy="52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650" name="Google Shape;650;p58"/>
          <p:cNvSpPr/>
          <p:nvPr/>
        </p:nvSpPr>
        <p:spPr>
          <a:xfrm>
            <a:off x="5775138" y="3290282"/>
            <a:ext cx="673500" cy="631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651" name="Google Shape;651;p58"/>
          <p:cNvSpPr txBox="1"/>
          <p:nvPr/>
        </p:nvSpPr>
        <p:spPr>
          <a:xfrm>
            <a:off x="5785338" y="3440450"/>
            <a:ext cx="673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652" name="Google Shape;652;p58"/>
          <p:cNvSpPr/>
          <p:nvPr/>
        </p:nvSpPr>
        <p:spPr>
          <a:xfrm rot="-5400000">
            <a:off x="5068075" y="2938375"/>
            <a:ext cx="997500" cy="370500"/>
          </a:xfrm>
          <a:prstGeom prst="uturnArrow">
            <a:avLst>
              <a:gd fmla="val 12875" name="adj1"/>
              <a:gd fmla="val 20995" name="adj2"/>
              <a:gd fmla="val 39214" name="adj3"/>
              <a:gd fmla="val 42050" name="adj4"/>
              <a:gd fmla="val 98057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8"/>
          <p:cNvSpPr txBox="1"/>
          <p:nvPr/>
        </p:nvSpPr>
        <p:spPr>
          <a:xfrm>
            <a:off x="6491025" y="2369188"/>
            <a:ext cx="485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654" name="Google Shape;654;p58"/>
          <p:cNvSpPr/>
          <p:nvPr/>
        </p:nvSpPr>
        <p:spPr>
          <a:xfrm>
            <a:off x="6491013" y="2597563"/>
            <a:ext cx="4851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8"/>
          <p:cNvSpPr txBox="1"/>
          <p:nvPr/>
        </p:nvSpPr>
        <p:spPr>
          <a:xfrm>
            <a:off x="4960775" y="2848463"/>
            <a:ext cx="591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656" name="Google Shape;656;p58"/>
          <p:cNvSpPr/>
          <p:nvPr/>
        </p:nvSpPr>
        <p:spPr>
          <a:xfrm>
            <a:off x="7091999" y="2462427"/>
            <a:ext cx="4851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657" name="Google Shape;657;p58"/>
          <p:cNvSpPr/>
          <p:nvPr/>
        </p:nvSpPr>
        <p:spPr>
          <a:xfrm>
            <a:off x="5858850" y="2487925"/>
            <a:ext cx="516300" cy="3837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</a:t>
            </a:r>
            <a:endParaRPr b="1" sz="800"/>
          </a:p>
        </p:txBody>
      </p:sp>
      <p:sp>
        <p:nvSpPr>
          <p:cNvPr id="658" name="Google Shape;658;p58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DO </a:t>
            </a:r>
            <a:r>
              <a:rPr lang="pt-BR" sz="9600">
                <a:solidFill>
                  <a:srgbClr val="2E2E2C"/>
                </a:solidFill>
              </a:rPr>
              <a:t>WHILE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659" name="Google Shape;659;p58"/>
          <p:cNvPicPr preferRelativeResize="0"/>
          <p:nvPr/>
        </p:nvPicPr>
        <p:blipFill rotWithShape="1">
          <a:blip r:embed="rId4">
            <a:alphaModFix/>
          </a:blip>
          <a:srcRect b="19841" l="24276" r="60148" t="69888"/>
          <a:stretch/>
        </p:blipFill>
        <p:spPr>
          <a:xfrm>
            <a:off x="1690500" y="2465776"/>
            <a:ext cx="2507795" cy="9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58"/>
          <p:cNvSpPr/>
          <p:nvPr/>
        </p:nvSpPr>
        <p:spPr>
          <a:xfrm rot="5400000">
            <a:off x="5979483" y="3024402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9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rgbClr val="2E2E2C"/>
                </a:solidFill>
              </a:rPr>
              <a:t>BREAK e </a:t>
            </a:r>
            <a:endParaRPr b="1" sz="65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rgbClr val="2E2E2C"/>
                </a:solidFill>
              </a:rPr>
              <a:t>CONTINUE</a:t>
            </a:r>
            <a:endParaRPr b="1" sz="65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2E2E2C"/>
              </a:solidFill>
            </a:endParaRPr>
          </a:p>
        </p:txBody>
      </p:sp>
      <p:pic>
        <p:nvPicPr>
          <p:cNvPr id="667" name="Google Shape;6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5" name="Google Shape;6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250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613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441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30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38" y="2260698"/>
            <a:ext cx="1108836" cy="1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0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BREAK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682" name="Google Shape;68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925" y="1888376"/>
            <a:ext cx="673225" cy="8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9" name="Google Shape;6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1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CONTINUE</a:t>
            </a:r>
            <a:endParaRPr sz="96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785700" y="27604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300">
                <a:solidFill>
                  <a:srgbClr val="2E2E2C"/>
                </a:solidFill>
              </a:rPr>
              <a:t>Laços </a:t>
            </a:r>
            <a:endParaRPr b="1" sz="83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2E2E2C"/>
                </a:solidFill>
              </a:rPr>
              <a:t>(loops)</a:t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2"/>
          <p:cNvSpPr txBox="1"/>
          <p:nvPr/>
        </p:nvSpPr>
        <p:spPr>
          <a:xfrm>
            <a:off x="905725" y="26899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Estruturas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697" name="Google Shape;69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2"/>
          <p:cNvSpPr txBox="1"/>
          <p:nvPr/>
        </p:nvSpPr>
        <p:spPr>
          <a:xfrm>
            <a:off x="1322300" y="3515125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condicionais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Desafio 1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706" name="Google Shape;7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4" name="Google Shape;7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4"/>
          <p:cNvSpPr txBox="1"/>
          <p:nvPr/>
        </p:nvSpPr>
        <p:spPr>
          <a:xfrm>
            <a:off x="1267900" y="3364700"/>
            <a:ext cx="6475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exiba essa tabela conforme o exemplo, no console do browser.</a:t>
            </a:r>
            <a:r>
              <a:rPr lang="pt-BR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6" name="Google Shape;716;p64"/>
          <p:cNvSpPr txBox="1"/>
          <p:nvPr/>
        </p:nvSpPr>
        <p:spPr>
          <a:xfrm>
            <a:off x="724175" y="152450"/>
            <a:ext cx="6924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2E2E2C"/>
                </a:solidFill>
              </a:rPr>
              <a:t>Desafio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717" name="Google Shape;71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450" y="979050"/>
            <a:ext cx="2281250" cy="22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8075" y="2241250"/>
            <a:ext cx="426574" cy="56895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4"/>
          <p:cNvSpPr txBox="1"/>
          <p:nvPr/>
        </p:nvSpPr>
        <p:spPr>
          <a:xfrm>
            <a:off x="1858925" y="1429650"/>
            <a:ext cx="1452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LOJA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QUASE DOIS</a:t>
            </a:r>
            <a:endParaRPr b="1" sz="900"/>
          </a:p>
        </p:txBody>
      </p:sp>
      <p:pic>
        <p:nvPicPr>
          <p:cNvPr id="720" name="Google Shape;72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452" y="1277049"/>
            <a:ext cx="2405019" cy="18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4"/>
          <p:cNvSpPr txBox="1"/>
          <p:nvPr/>
        </p:nvSpPr>
        <p:spPr>
          <a:xfrm>
            <a:off x="5122300" y="1365450"/>
            <a:ext cx="26211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LOJA QUASE DOIS - TABELA DE PREÇOS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1 - R$ 1,99.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2 - R$ 3,98.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3 - R$ 5,97.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…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50 - R$ 99,50.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5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Desafio 2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728" name="Google Shape;72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6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6"/>
          <p:cNvSpPr txBox="1"/>
          <p:nvPr/>
        </p:nvSpPr>
        <p:spPr>
          <a:xfrm>
            <a:off x="1267900" y="3364700"/>
            <a:ext cx="65880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para ler um número indeterminado de</a:t>
            </a:r>
            <a:r>
              <a:rPr lang="pt-BR">
                <a:solidFill>
                  <a:schemeClr val="dk1"/>
                </a:solidFill>
              </a:rPr>
              <a:t> temperaturas</a:t>
            </a:r>
            <a:r>
              <a:rPr lang="pt-BR">
                <a:solidFill>
                  <a:schemeClr val="dk1"/>
                </a:solidFill>
              </a:rPr>
              <a:t>,  quand</a:t>
            </a:r>
            <a:r>
              <a:rPr lang="pt-BR">
                <a:solidFill>
                  <a:schemeClr val="dk1"/>
                </a:solidFill>
              </a:rPr>
              <a:t>o a temperatura</a:t>
            </a:r>
            <a:r>
              <a:rPr lang="pt-BR">
                <a:solidFill>
                  <a:schemeClr val="dk1"/>
                </a:solidFill>
              </a:rPr>
              <a:t> 0 for lid</a:t>
            </a:r>
            <a:r>
              <a:rPr lang="pt-BR">
                <a:solidFill>
                  <a:schemeClr val="dk1"/>
                </a:solidFill>
              </a:rPr>
              <a:t>a</a:t>
            </a:r>
            <a:r>
              <a:rPr lang="pt-BR">
                <a:solidFill>
                  <a:schemeClr val="dk1"/>
                </a:solidFill>
              </a:rPr>
              <a:t>, informe a</a:t>
            </a:r>
            <a:r>
              <a:rPr lang="pt-BR">
                <a:solidFill>
                  <a:schemeClr val="dk1"/>
                </a:solidFill>
              </a:rPr>
              <a:t> média delas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8" name="Google Shape;738;p66"/>
          <p:cNvSpPr txBox="1"/>
          <p:nvPr/>
        </p:nvSpPr>
        <p:spPr>
          <a:xfrm>
            <a:off x="1099750" y="152450"/>
            <a:ext cx="6924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2E2E2C"/>
                </a:solidFill>
              </a:rPr>
              <a:t>Desafio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739" name="Google Shape;73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025" y="1211738"/>
            <a:ext cx="2000550" cy="2000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0" name="Google Shape;740;p66"/>
          <p:cNvGraphicFramePr/>
          <p:nvPr/>
        </p:nvGraphicFramePr>
        <p:xfrm>
          <a:off x="5272300" y="11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{2D935E8F-BEF1-4198-8C93-246EFABF317C}</a:tableStyleId>
              </a:tblPr>
              <a:tblGrid>
                <a:gridCol w="635125"/>
                <a:gridCol w="635125"/>
              </a:tblGrid>
              <a:tr h="258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Temperaturas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Temp1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27,5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Temp2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Temp3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Temp4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Média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27,5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85700" y="309772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FOR</a:t>
            </a:r>
            <a:endParaRPr b="1" sz="9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E2E2C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FOR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11799" l="24417" r="48007" t="73451"/>
          <a:stretch/>
        </p:blipFill>
        <p:spPr>
          <a:xfrm>
            <a:off x="1002974" y="2313275"/>
            <a:ext cx="4010299" cy="12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 rot="5400000">
            <a:off x="6661158" y="2271677"/>
            <a:ext cx="2751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489985" y="1631423"/>
            <a:ext cx="617400" cy="52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Início</a:t>
            </a:r>
            <a:endParaRPr b="1" sz="1100"/>
          </a:p>
        </p:txBody>
      </p:sp>
      <p:sp>
        <p:nvSpPr>
          <p:cNvPr id="116" name="Google Shape;116;p19"/>
          <p:cNvSpPr/>
          <p:nvPr/>
        </p:nvSpPr>
        <p:spPr>
          <a:xfrm>
            <a:off x="6461926" y="2497007"/>
            <a:ext cx="673500" cy="631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17" name="Google Shape;117;p19"/>
          <p:cNvSpPr txBox="1"/>
          <p:nvPr/>
        </p:nvSpPr>
        <p:spPr>
          <a:xfrm>
            <a:off x="6472125" y="2647175"/>
            <a:ext cx="673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Condição</a:t>
            </a:r>
            <a:endParaRPr b="1" sz="800"/>
          </a:p>
        </p:txBody>
      </p:sp>
      <p:sp>
        <p:nvSpPr>
          <p:cNvPr id="118" name="Google Shape;118;p19"/>
          <p:cNvSpPr/>
          <p:nvPr/>
        </p:nvSpPr>
        <p:spPr>
          <a:xfrm rot="5400000">
            <a:off x="6553309" y="3388978"/>
            <a:ext cx="4908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-5400000">
            <a:off x="5689150" y="3106875"/>
            <a:ext cx="1200900" cy="452700"/>
          </a:xfrm>
          <a:prstGeom prst="uturnArrow">
            <a:avLst>
              <a:gd fmla="val 12875" name="adj1"/>
              <a:gd fmla="val 11093" name="adj2"/>
              <a:gd fmla="val 18730" name="adj3"/>
              <a:gd fmla="val 42050" name="adj4"/>
              <a:gd fmla="val 67073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7167225" y="2529450"/>
            <a:ext cx="771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Não</a:t>
            </a:r>
            <a:endParaRPr b="1" sz="1000"/>
          </a:p>
        </p:txBody>
      </p:sp>
      <p:sp>
        <p:nvSpPr>
          <p:cNvPr id="121" name="Google Shape;121;p19"/>
          <p:cNvSpPr/>
          <p:nvPr/>
        </p:nvSpPr>
        <p:spPr>
          <a:xfrm>
            <a:off x="7190950" y="2735825"/>
            <a:ext cx="4851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855250" y="3234813"/>
            <a:ext cx="591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</a:t>
            </a:r>
            <a:endParaRPr b="1" sz="1000"/>
          </a:p>
        </p:txBody>
      </p:sp>
      <p:sp>
        <p:nvSpPr>
          <p:cNvPr id="123" name="Google Shape;123;p19"/>
          <p:cNvSpPr/>
          <p:nvPr/>
        </p:nvSpPr>
        <p:spPr>
          <a:xfrm>
            <a:off x="7780749" y="2600677"/>
            <a:ext cx="4851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Fim</a:t>
            </a:r>
            <a:endParaRPr b="1" sz="1100"/>
          </a:p>
        </p:txBody>
      </p:sp>
      <p:sp>
        <p:nvSpPr>
          <p:cNvPr id="124" name="Google Shape;124;p19"/>
          <p:cNvSpPr/>
          <p:nvPr/>
        </p:nvSpPr>
        <p:spPr>
          <a:xfrm>
            <a:off x="6551700" y="3733825"/>
            <a:ext cx="516300" cy="383700"/>
          </a:xfrm>
          <a:prstGeom prst="roundRect">
            <a:avLst>
              <a:gd fmla="val 16667" name="adj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Bloco</a:t>
            </a:r>
            <a:endParaRPr b="1" sz="800"/>
          </a:p>
        </p:txBody>
      </p:sp>
      <p:sp>
        <p:nvSpPr>
          <p:cNvPr id="125" name="Google Shape;125;p19"/>
          <p:cNvSpPr txBox="1"/>
          <p:nvPr/>
        </p:nvSpPr>
        <p:spPr>
          <a:xfrm>
            <a:off x="7167225" y="1631425"/>
            <a:ext cx="91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Atribuição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let cont = 0;</a:t>
            </a:r>
            <a:endParaRPr b="1" sz="1000"/>
          </a:p>
        </p:txBody>
      </p:sp>
      <p:sp>
        <p:nvSpPr>
          <p:cNvPr id="126" name="Google Shape;126;p19"/>
          <p:cNvSpPr txBox="1"/>
          <p:nvPr/>
        </p:nvSpPr>
        <p:spPr>
          <a:xfrm>
            <a:off x="5078513" y="3143700"/>
            <a:ext cx="91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Atualização cont++;</a:t>
            </a:r>
            <a:endParaRPr b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298572" y="4424920"/>
            <a:ext cx="683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50" y="1615663"/>
            <a:ext cx="3114125" cy="1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631" y="866300"/>
            <a:ext cx="736209" cy="91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409" y="2101422"/>
            <a:ext cx="1034647" cy="61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906" y="3133806"/>
            <a:ext cx="683674" cy="8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324613" y="169162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R$5,00</a:t>
            </a:r>
            <a:endParaRPr b="1"/>
          </a:p>
        </p:txBody>
      </p:sp>
      <p:sp>
        <p:nvSpPr>
          <p:cNvPr id="139" name="Google Shape;139;p20"/>
          <p:cNvSpPr txBox="1"/>
          <p:nvPr/>
        </p:nvSpPr>
        <p:spPr>
          <a:xfrm>
            <a:off x="5324614" y="2773275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R$3,00</a:t>
            </a:r>
            <a:endParaRPr b="1"/>
          </a:p>
        </p:txBody>
      </p:sp>
      <p:sp>
        <p:nvSpPr>
          <p:cNvPr id="140" name="Google Shape;140;p20"/>
          <p:cNvSpPr txBox="1"/>
          <p:nvPr/>
        </p:nvSpPr>
        <p:spPr>
          <a:xfrm>
            <a:off x="5324626" y="4033700"/>
            <a:ext cx="879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R$6,00</a:t>
            </a:r>
            <a:endParaRPr b="1"/>
          </a:p>
        </p:txBody>
      </p:sp>
      <p:sp>
        <p:nvSpPr>
          <p:cNvPr id="141" name="Google Shape;141;p20"/>
          <p:cNvSpPr txBox="1"/>
          <p:nvPr/>
        </p:nvSpPr>
        <p:spPr>
          <a:xfrm>
            <a:off x="12642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2E2E2C"/>
                </a:solidFill>
              </a:rPr>
              <a:t>Sistema supermercado</a:t>
            </a:r>
            <a:endParaRPr sz="4800">
              <a:solidFill>
                <a:srgbClr val="2E2E2C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661250" y="1152375"/>
            <a:ext cx="1222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349875" y="1056400"/>
            <a:ext cx="2290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produto custa: R$5,00</a:t>
            </a:r>
            <a:endParaRPr b="1"/>
          </a:p>
        </p:txBody>
      </p:sp>
      <p:sp>
        <p:nvSpPr>
          <p:cNvPr id="144" name="Google Shape;144;p20"/>
          <p:cNvSpPr txBox="1"/>
          <p:nvPr/>
        </p:nvSpPr>
        <p:spPr>
          <a:xfrm>
            <a:off x="6349875" y="2257088"/>
            <a:ext cx="2290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produto custa: R$3,00</a:t>
            </a:r>
            <a:endParaRPr b="1"/>
          </a:p>
        </p:txBody>
      </p:sp>
      <p:sp>
        <p:nvSpPr>
          <p:cNvPr id="145" name="Google Shape;145;p20"/>
          <p:cNvSpPr txBox="1"/>
          <p:nvPr/>
        </p:nvSpPr>
        <p:spPr>
          <a:xfrm>
            <a:off x="6349875" y="3457800"/>
            <a:ext cx="2290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produto custa: R$6,00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3370300" y="3496100"/>
            <a:ext cx="2403000" cy="48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386850" y="2605300"/>
            <a:ext cx="2403000" cy="48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386850" y="1714500"/>
            <a:ext cx="2403000" cy="48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1109650" y="25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Banco</a:t>
            </a:r>
            <a:endParaRPr sz="9600">
              <a:solidFill>
                <a:srgbClr val="2E2E2C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50" y="2039250"/>
            <a:ext cx="1617200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370500" y="1647400"/>
            <a:ext cx="240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Valor </a:t>
            </a:r>
            <a:r>
              <a:rPr b="1" lang="pt-BR"/>
              <a:t>empréstimo</a:t>
            </a:r>
            <a:r>
              <a:rPr b="1" lang="pt-BR"/>
              <a:t>: </a:t>
            </a:r>
            <a:r>
              <a:rPr lang="pt-BR"/>
              <a:t>150 mil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Tempo:</a:t>
            </a:r>
            <a:r>
              <a:rPr lang="pt-BR"/>
              <a:t> 2 anos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370300" y="2571750"/>
            <a:ext cx="240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Valor empréstimo: </a:t>
            </a:r>
            <a:r>
              <a:rPr lang="pt-BR"/>
              <a:t>150 mil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Tempo:</a:t>
            </a:r>
            <a:r>
              <a:rPr lang="pt-BR"/>
              <a:t> 4 anos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370300" y="3385400"/>
            <a:ext cx="240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Valor empréstimo: </a:t>
            </a:r>
            <a:r>
              <a:rPr lang="pt-BR"/>
              <a:t>150 mil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Tempo:</a:t>
            </a:r>
            <a:r>
              <a:rPr lang="pt-BR"/>
              <a:t> 6 anos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6028850" y="1840975"/>
            <a:ext cx="5481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028850" y="2735350"/>
            <a:ext cx="5481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6028850" y="3629725"/>
            <a:ext cx="5481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939550" y="1710925"/>
            <a:ext cx="1094400" cy="48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6939550" y="2605300"/>
            <a:ext cx="1094400" cy="48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939550" y="3499675"/>
            <a:ext cx="1094400" cy="48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6939550" y="1770725"/>
            <a:ext cx="1094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R$177 mil</a:t>
            </a:r>
            <a:endParaRPr b="1"/>
          </a:p>
        </p:txBody>
      </p:sp>
      <p:sp>
        <p:nvSpPr>
          <p:cNvPr id="167" name="Google Shape;167;p21"/>
          <p:cNvSpPr txBox="1"/>
          <p:nvPr/>
        </p:nvSpPr>
        <p:spPr>
          <a:xfrm>
            <a:off x="6939550" y="2635200"/>
            <a:ext cx="1094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R$204 mil</a:t>
            </a:r>
            <a:endParaRPr b="1"/>
          </a:p>
        </p:txBody>
      </p:sp>
      <p:sp>
        <p:nvSpPr>
          <p:cNvPr id="168" name="Google Shape;168;p21"/>
          <p:cNvSpPr txBox="1"/>
          <p:nvPr/>
        </p:nvSpPr>
        <p:spPr>
          <a:xfrm>
            <a:off x="6939550" y="3548850"/>
            <a:ext cx="1094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R$231 mil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