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rchitects Daughter"/>
      <p:regular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chitectsDaughte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b640c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b640c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db640ce5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db640ce5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b640ce5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b640ce5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b640ce5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db640ce5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b640ce5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db640ce5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b640ce5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b640ce5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b640ce5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b640ce5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b640ce5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db640ce5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db640ce5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db640ce5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b640ce5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b640ce5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b640ce5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b640ce5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11a7ae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11a7a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decc44e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decc44e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decc44e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decc44e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b640ce5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db640ce5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db640ce5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db640ce5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b92618c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b92618c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196b7b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196b7b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7f0dd27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7f0dd27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f0dd27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f0dd27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b640ce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b640ce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b640ce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b640ce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b640ce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b640ce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b640ce5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b640ce5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b640ce5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b640ce5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b640ce5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b640ce5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b640ce5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b640ce5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700">
                <a:solidFill>
                  <a:srgbClr val="2E2E2C"/>
                </a:solidFill>
              </a:rPr>
              <a:t>Funções</a:t>
            </a:r>
            <a:endParaRPr b="1" sz="87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1218750" y="1635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Declaração de função</a:t>
            </a:r>
            <a:endParaRPr sz="7200">
              <a:solidFill>
                <a:srgbClr val="2E2E2C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25815" l="35050" r="21262" t="44935"/>
          <a:stretch/>
        </p:blipFill>
        <p:spPr>
          <a:xfrm>
            <a:off x="579550" y="2320674"/>
            <a:ext cx="3939725" cy="1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4699450" y="2868825"/>
            <a:ext cx="7773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34808" l="35380" r="36878" t="46017"/>
          <a:stretch/>
        </p:blipFill>
        <p:spPr>
          <a:xfrm>
            <a:off x="5656925" y="2320675"/>
            <a:ext cx="28384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26612" l="35380" r="36878" t="46016"/>
          <a:stretch/>
        </p:blipFill>
        <p:spPr>
          <a:xfrm>
            <a:off x="5656925" y="2320676"/>
            <a:ext cx="2838450" cy="15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Expressão</a:t>
            </a:r>
            <a:endParaRPr b="1" sz="7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de função</a:t>
            </a:r>
            <a:endParaRPr b="1" sz="7500">
              <a:solidFill>
                <a:srgbClr val="2E2E2C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218750" y="1635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Expressão </a:t>
            </a:r>
            <a:r>
              <a:rPr lang="pt-BR" sz="7200">
                <a:solidFill>
                  <a:srgbClr val="2E2E2C"/>
                </a:solidFill>
              </a:rPr>
              <a:t>de função</a:t>
            </a:r>
            <a:endParaRPr sz="7200">
              <a:solidFill>
                <a:srgbClr val="2E2E2C"/>
              </a:solidFill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34531" l="34881" r="16946" t="36566"/>
          <a:stretch/>
        </p:blipFill>
        <p:spPr>
          <a:xfrm>
            <a:off x="2335682" y="2336588"/>
            <a:ext cx="4690450" cy="15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697600" y="616700"/>
            <a:ext cx="7748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Declaração 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E2E2C"/>
                </a:solidFill>
              </a:rPr>
              <a:t>X</a:t>
            </a:r>
            <a:r>
              <a:rPr lang="pt-BR" sz="6900">
                <a:solidFill>
                  <a:srgbClr val="2E2E2C"/>
                </a:solidFill>
              </a:rPr>
              <a:t> </a:t>
            </a:r>
            <a:endParaRPr sz="69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70225" y="376025"/>
            <a:ext cx="2162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</a:rPr>
              <a:t>Sofrem </a:t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</a:rPr>
              <a:t>Hosting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0" y="3523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CC0000"/>
                </a:solidFill>
              </a:rPr>
              <a:t>Não s</a:t>
            </a:r>
            <a:r>
              <a:rPr b="1" lang="pt-BR" sz="2000">
                <a:solidFill>
                  <a:srgbClr val="CC0000"/>
                </a:solidFill>
              </a:rPr>
              <a:t>ofrem </a:t>
            </a:r>
            <a:endParaRPr b="1" sz="2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CC0000"/>
                </a:solidFill>
              </a:rPr>
              <a:t>Hosting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545375" y="227300"/>
            <a:ext cx="300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</a:rPr>
              <a:t>Disponível em todo código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109475" y="616700"/>
            <a:ext cx="1665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CC0000"/>
                </a:solidFill>
              </a:rPr>
              <a:t>Não são </a:t>
            </a:r>
            <a:r>
              <a:rPr b="1" lang="pt-BR" sz="2000">
                <a:solidFill>
                  <a:srgbClr val="CC0000"/>
                </a:solidFill>
              </a:rPr>
              <a:t>anônimas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961150" y="3456075"/>
            <a:ext cx="1665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</a:rPr>
              <a:t>Podem ser</a:t>
            </a:r>
            <a:r>
              <a:rPr b="1" lang="pt-BR" sz="2000">
                <a:solidFill>
                  <a:srgbClr val="6AA84F"/>
                </a:solidFill>
              </a:rPr>
              <a:t> anônimas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545375" y="3778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CC0000"/>
                </a:solidFill>
              </a:rPr>
              <a:t>Disponível em parte código</a:t>
            </a:r>
            <a:endParaRPr b="1" sz="20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Expressão</a:t>
            </a:r>
            <a:endParaRPr b="1" sz="7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de função</a:t>
            </a:r>
            <a:endParaRPr b="1" sz="7500">
              <a:solidFill>
                <a:srgbClr val="2E2E2C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800">
                <a:solidFill>
                  <a:srgbClr val="2E2E2C"/>
                </a:solidFill>
              </a:rPr>
              <a:t>Função </a:t>
            </a:r>
            <a:endParaRPr b="1" sz="78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800">
                <a:solidFill>
                  <a:srgbClr val="2E2E2C"/>
                </a:solidFill>
              </a:rPr>
              <a:t>Seta</a:t>
            </a:r>
            <a:endParaRPr b="1" sz="7800">
              <a:solidFill>
                <a:srgbClr val="2E2E2C"/>
              </a:solidFill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218750" y="1635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Função Seta</a:t>
            </a:r>
            <a:endParaRPr sz="7200">
              <a:solidFill>
                <a:srgbClr val="2E2E2C"/>
              </a:solidFill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4">
            <a:alphaModFix/>
          </a:blip>
          <a:srcRect b="34920" l="34718" r="29400" t="36579"/>
          <a:stretch/>
        </p:blipFill>
        <p:spPr>
          <a:xfrm>
            <a:off x="2771138" y="1908225"/>
            <a:ext cx="38195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785688" y="31170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2E2E2C"/>
                </a:solidFill>
              </a:rPr>
              <a:t>Escopo</a:t>
            </a:r>
            <a:endParaRPr b="1" sz="8400">
              <a:solidFill>
                <a:srgbClr val="2E2E2C"/>
              </a:solidFill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697600" y="616700"/>
            <a:ext cx="7748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Global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E2E2C"/>
                </a:solidFill>
              </a:rPr>
              <a:t>X</a:t>
            </a:r>
            <a:r>
              <a:rPr lang="pt-BR" sz="6900">
                <a:solidFill>
                  <a:srgbClr val="2E2E2C"/>
                </a:solidFill>
              </a:rPr>
              <a:t> </a:t>
            </a:r>
            <a:endParaRPr sz="69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Local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999" y="100600"/>
            <a:ext cx="4587850" cy="45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23800" y="1106400"/>
            <a:ext cx="966600" cy="9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3152700" y="2819675"/>
            <a:ext cx="621600" cy="76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66675">
              <a:srgbClr val="000000">
                <a:alpha val="1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1</a:t>
            </a:r>
            <a:endParaRPr b="1" sz="6000"/>
          </a:p>
        </p:txBody>
      </p:sp>
      <p:sp>
        <p:nvSpPr>
          <p:cNvPr id="255" name="Google Shape;255;p31"/>
          <p:cNvSpPr txBox="1"/>
          <p:nvPr/>
        </p:nvSpPr>
        <p:spPr>
          <a:xfrm>
            <a:off x="4777825" y="1625125"/>
            <a:ext cx="306300" cy="32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66675">
              <a:srgbClr val="000000">
                <a:alpha val="1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2</a:t>
            </a:r>
            <a:endParaRPr b="1" sz="1200"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0" y="729850"/>
            <a:ext cx="706500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7639">
            <a:off x="4707575" y="1010797"/>
            <a:ext cx="521675" cy="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0850" y="1196513"/>
            <a:ext cx="432875" cy="5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9712" y="1436350"/>
            <a:ext cx="762300" cy="7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 rot="-1666107">
            <a:off x="4873742" y="3204868"/>
            <a:ext cx="887960" cy="321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Global</a:t>
            </a:r>
            <a:endParaRPr b="1"/>
          </a:p>
        </p:txBody>
      </p:sp>
      <p:sp>
        <p:nvSpPr>
          <p:cNvPr id="261" name="Google Shape;261;p31"/>
          <p:cNvSpPr txBox="1"/>
          <p:nvPr/>
        </p:nvSpPr>
        <p:spPr>
          <a:xfrm rot="-1828365">
            <a:off x="4765520" y="1627998"/>
            <a:ext cx="966619" cy="214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Local</a:t>
            </a:r>
            <a:endParaRPr b="1"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19599" l="29053" r="12501" t="52640"/>
          <a:stretch/>
        </p:blipFill>
        <p:spPr>
          <a:xfrm>
            <a:off x="865162" y="1581845"/>
            <a:ext cx="7413275" cy="1979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4188800" y="2205425"/>
            <a:ext cx="6882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3327300" y="2454050"/>
            <a:ext cx="6882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327300" y="2172800"/>
            <a:ext cx="688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5025" y="2421400"/>
            <a:ext cx="688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435750" y="3204500"/>
            <a:ext cx="11472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35305" l="29106" r="29589" t="30608"/>
          <a:stretch/>
        </p:blipFill>
        <p:spPr>
          <a:xfrm>
            <a:off x="647875" y="1845700"/>
            <a:ext cx="3938516" cy="18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5">
            <a:alphaModFix/>
          </a:blip>
          <a:srcRect b="21222" l="29277" r="29364" t="45235"/>
          <a:stretch/>
        </p:blipFill>
        <p:spPr>
          <a:xfrm>
            <a:off x="4690445" y="1845700"/>
            <a:ext cx="4007680" cy="18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647925" y="678075"/>
            <a:ext cx="3938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Estrutura condicional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4725075" y="695775"/>
            <a:ext cx="3938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Estrutura de repetição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785688" y="31170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2E2E2C"/>
                </a:solidFill>
              </a:rPr>
              <a:t>Escopo</a:t>
            </a:r>
            <a:endParaRPr b="1" sz="8400">
              <a:solidFill>
                <a:srgbClr val="2E2E2C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85688" y="32644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800">
                <a:solidFill>
                  <a:srgbClr val="2E2E2C"/>
                </a:solidFill>
              </a:rPr>
              <a:t>Parâmetros</a:t>
            </a:r>
            <a:endParaRPr b="1" sz="6800">
              <a:solidFill>
                <a:srgbClr val="2E2E2C"/>
              </a:solidFill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4">
            <a:alphaModFix/>
          </a:blip>
          <a:srcRect b="26612" l="35380" r="36878" t="46016"/>
          <a:stretch/>
        </p:blipFill>
        <p:spPr>
          <a:xfrm>
            <a:off x="2644912" y="1500999"/>
            <a:ext cx="3853775" cy="2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 rotWithShape="1">
          <a:blip r:embed="rId4">
            <a:alphaModFix/>
          </a:blip>
          <a:srcRect b="34484" l="35049" r="10644" t="42816"/>
          <a:stretch/>
        </p:blipFill>
        <p:spPr>
          <a:xfrm>
            <a:off x="2158000" y="1679800"/>
            <a:ext cx="5105400" cy="12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6"/>
          <p:cNvPicPr preferRelativeResize="0"/>
          <p:nvPr/>
        </p:nvPicPr>
        <p:blipFill rotWithShape="1">
          <a:blip r:embed="rId4">
            <a:alphaModFix/>
          </a:blip>
          <a:srcRect b="30457" l="35049" r="10644" t="65222"/>
          <a:stretch/>
        </p:blipFill>
        <p:spPr>
          <a:xfrm>
            <a:off x="2158000" y="2848400"/>
            <a:ext cx="5105400" cy="2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 rotWithShape="1">
          <a:blip r:embed="rId4">
            <a:alphaModFix/>
          </a:blip>
          <a:srcRect b="26290" l="35049" r="10644" t="70225"/>
          <a:stretch/>
        </p:blipFill>
        <p:spPr>
          <a:xfrm>
            <a:off x="2158000" y="3049250"/>
            <a:ext cx="5105400" cy="1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 rotWithShape="1">
          <a:blip r:embed="rId4">
            <a:alphaModFix/>
          </a:blip>
          <a:srcRect b="21470" l="35255" r="10437" t="73828"/>
          <a:stretch/>
        </p:blipFill>
        <p:spPr>
          <a:xfrm>
            <a:off x="2158000" y="3214050"/>
            <a:ext cx="5105400" cy="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243550" y="345750"/>
            <a:ext cx="8656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Parâmetro Padrão</a:t>
            </a:r>
            <a:endParaRPr sz="72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4">
            <a:alphaModFix/>
          </a:blip>
          <a:srcRect b="71059" l="28816" r="25617" t="16444"/>
          <a:stretch/>
        </p:blipFill>
        <p:spPr>
          <a:xfrm>
            <a:off x="1252625" y="1584850"/>
            <a:ext cx="6638750" cy="98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4">
            <a:alphaModFix/>
          </a:blip>
          <a:srcRect b="65824" l="28816" r="25617" t="29772"/>
          <a:stretch/>
        </p:blipFill>
        <p:spPr>
          <a:xfrm>
            <a:off x="1252625" y="2493325"/>
            <a:ext cx="6638750" cy="3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 b="62503" l="28816" r="25617" t="33094"/>
          <a:stretch/>
        </p:blipFill>
        <p:spPr>
          <a:xfrm>
            <a:off x="1252425" y="2775600"/>
            <a:ext cx="6638750" cy="3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4">
            <a:alphaModFix/>
          </a:blip>
          <a:srcRect b="58281" l="28816" r="25617" t="37316"/>
          <a:stretch/>
        </p:blipFill>
        <p:spPr>
          <a:xfrm>
            <a:off x="1252425" y="3107675"/>
            <a:ext cx="6638750" cy="3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243550" y="266500"/>
            <a:ext cx="8656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Parâmetro Rest</a:t>
            </a:r>
            <a:endParaRPr sz="72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Desafio 1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/>
          <p:nvPr/>
        </p:nvSpPr>
        <p:spPr>
          <a:xfrm>
            <a:off x="1109650" y="177800"/>
            <a:ext cx="6924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E2E2C"/>
                </a:solidFill>
              </a:rPr>
              <a:t>Desafio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825" y="1453925"/>
            <a:ext cx="2368350" cy="140803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/>
          <p:nvPr/>
        </p:nvSpPr>
        <p:spPr>
          <a:xfrm>
            <a:off x="3653070" y="1465256"/>
            <a:ext cx="2142900" cy="1407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3776449" y="1728039"/>
            <a:ext cx="18975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</a:rPr>
              <a:t>"Telefonou para a vítima?"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</a:rPr>
              <a:t>"Esteve no local do crime?"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</a:rPr>
              <a:t>"Mora perto da vítima?"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</a:rPr>
              <a:t>"Devia para a vítima?"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</a:rPr>
              <a:t>"Já trabalhou com a vítima?"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40" name="Google Shape;340;p39"/>
          <p:cNvSpPr txBox="1"/>
          <p:nvPr/>
        </p:nvSpPr>
        <p:spPr>
          <a:xfrm>
            <a:off x="3844376" y="1520497"/>
            <a:ext cx="1760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Perguntas </a:t>
            </a:r>
            <a:endParaRPr b="1"/>
          </a:p>
        </p:txBody>
      </p:sp>
      <p:sp>
        <p:nvSpPr>
          <p:cNvPr id="341" name="Google Shape;341;p39"/>
          <p:cNvSpPr/>
          <p:nvPr/>
        </p:nvSpPr>
        <p:spPr>
          <a:xfrm>
            <a:off x="6001819" y="1453982"/>
            <a:ext cx="2142900" cy="1407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6125199" y="1716764"/>
            <a:ext cx="18975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5 - Assassino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3 e 4 - Cúmplice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2 - Suspeita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 e 1 - Inocente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6193125" y="1509223"/>
            <a:ext cx="1760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Classificação</a:t>
            </a:r>
            <a:endParaRPr b="1"/>
          </a:p>
        </p:txBody>
      </p:sp>
      <p:sp>
        <p:nvSpPr>
          <p:cNvPr id="344" name="Google Shape;344;p39"/>
          <p:cNvSpPr txBox="1"/>
          <p:nvPr/>
        </p:nvSpPr>
        <p:spPr>
          <a:xfrm>
            <a:off x="1017325" y="3081800"/>
            <a:ext cx="74142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Faça um programa que faça 5 perguntas para uma pessoa sobre um crime e exiba a classificação do interrogado no console do browser.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Introdução às</a:t>
            </a:r>
            <a:endParaRPr b="1" sz="7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Funções</a:t>
            </a:r>
            <a:endParaRPr b="1" sz="7500">
              <a:solidFill>
                <a:srgbClr val="2E2E2C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025" y="318825"/>
            <a:ext cx="1375500" cy="13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7625" y="1406725"/>
            <a:ext cx="426574" cy="5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025" y="3205250"/>
            <a:ext cx="1604925" cy="1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4800" y="1864550"/>
            <a:ext cx="776150" cy="7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9113" y="1820141"/>
            <a:ext cx="485100" cy="3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24888">
            <a:off x="1703375" y="2361162"/>
            <a:ext cx="595050" cy="60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2279425" y="1939575"/>
            <a:ext cx="547800" cy="3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2716075" y="2731475"/>
            <a:ext cx="222000" cy="6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2079550" y="2095125"/>
            <a:ext cx="451500" cy="12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 flipH="1" rot="-976406">
            <a:off x="1308410" y="1044142"/>
            <a:ext cx="467844" cy="426264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297525" y="1079675"/>
            <a:ext cx="56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Vai lá,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Manuel!</a:t>
            </a:r>
            <a:endParaRPr b="1" sz="700"/>
          </a:p>
        </p:txBody>
      </p:sp>
      <p:sp>
        <p:nvSpPr>
          <p:cNvPr id="95" name="Google Shape;95;p16"/>
          <p:cNvSpPr/>
          <p:nvPr/>
        </p:nvSpPr>
        <p:spPr>
          <a:xfrm>
            <a:off x="4973275" y="1468238"/>
            <a:ext cx="2212800" cy="109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comprarCoca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217500" y="1045413"/>
            <a:ext cx="222000" cy="35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798225" y="2663163"/>
            <a:ext cx="222000" cy="35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0432" y="489486"/>
            <a:ext cx="776150" cy="4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568550" y="987188"/>
            <a:ext cx="1114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3C47D"/>
                </a:solidFill>
              </a:rPr>
              <a:t>Parâmetro</a:t>
            </a:r>
            <a:endParaRPr b="1">
              <a:solidFill>
                <a:srgbClr val="93C47D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11700" y="3110712"/>
            <a:ext cx="595050" cy="6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5888025" y="2560538"/>
            <a:ext cx="9546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</a:rPr>
              <a:t>Retorno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010300" y="3814263"/>
            <a:ext cx="2212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comprarCoca(dinheiro);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2124000" y="1466500"/>
            <a:ext cx="5069400" cy="258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109850" y="1110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E2E2C"/>
                </a:solidFill>
              </a:rPr>
              <a:t>FUNÇÕES</a:t>
            </a:r>
            <a:endParaRPr sz="7200">
              <a:solidFill>
                <a:srgbClr val="2E2E2C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049900" y="1399900"/>
            <a:ext cx="5217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2E2E2C"/>
                </a:solidFill>
              </a:rPr>
              <a:t>Blocos de código que executa uma tarefa ou calcula um valor</a:t>
            </a:r>
            <a:endParaRPr b="1" sz="1600">
              <a:solidFill>
                <a:srgbClr val="2E2E2C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458350" y="2115575"/>
            <a:ext cx="44937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Vantagens</a:t>
            </a:r>
            <a:endParaRPr sz="100"/>
          </a:p>
        </p:txBody>
      </p:sp>
      <p:sp>
        <p:nvSpPr>
          <p:cNvPr id="113" name="Google Shape;113;p17"/>
          <p:cNvSpPr txBox="1"/>
          <p:nvPr/>
        </p:nvSpPr>
        <p:spPr>
          <a:xfrm>
            <a:off x="386200" y="2932075"/>
            <a:ext cx="3000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Facilita o desenvolvimento </a:t>
            </a:r>
            <a:r>
              <a:rPr lang="pt-BR" sz="1100">
                <a:solidFill>
                  <a:schemeClr val="dk1"/>
                </a:solidFill>
              </a:rPr>
              <a:t>(</a:t>
            </a:r>
            <a:r>
              <a:rPr i="1" lang="pt-BR" sz="1100">
                <a:solidFill>
                  <a:schemeClr val="dk1"/>
                </a:solidFill>
              </a:rPr>
              <a:t>desenvolvimento modular</a:t>
            </a:r>
            <a:r>
              <a:rPr lang="pt-BR" sz="11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036200" y="3638338"/>
            <a:ext cx="1289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Organização</a:t>
            </a:r>
            <a:endParaRPr sz="1700"/>
          </a:p>
        </p:txBody>
      </p:sp>
      <p:sp>
        <p:nvSpPr>
          <p:cNvPr id="115" name="Google Shape;115;p17"/>
          <p:cNvSpPr txBox="1"/>
          <p:nvPr/>
        </p:nvSpPr>
        <p:spPr>
          <a:xfrm>
            <a:off x="6507950" y="3035125"/>
            <a:ext cx="164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Reaproveitamento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594200" y="3283150"/>
            <a:ext cx="222000" cy="35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-3194308">
            <a:off x="6655547" y="2699983"/>
            <a:ext cx="222060" cy="3552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3131166">
            <a:off x="2600397" y="2652773"/>
            <a:ext cx="222150" cy="35513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304700" y="1484550"/>
            <a:ext cx="6534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Architects Daughter"/>
                <a:ea typeface="Architects Daughter"/>
                <a:cs typeface="Architects Daughter"/>
                <a:sym typeface="Architects Daughter"/>
              </a:rPr>
              <a:t>Funções</a:t>
            </a:r>
            <a:endParaRPr sz="7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-44600" y="1790275"/>
            <a:ext cx="2606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Declaração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46725" y="3554725"/>
            <a:ext cx="1858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Expressão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654950" y="2990200"/>
            <a:ext cx="285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2"/>
                </a:solidFill>
              </a:rPr>
              <a:t>Geradora</a:t>
            </a:r>
            <a:endParaRPr b="1" sz="260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610175" y="1042625"/>
            <a:ext cx="341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Construtora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691550" y="642750"/>
            <a:ext cx="285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2"/>
                </a:solidFill>
              </a:rPr>
              <a:t>Flecha</a:t>
            </a:r>
            <a:endParaRPr b="1" sz="2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304700" y="1484550"/>
            <a:ext cx="6534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Architects Daughter"/>
                <a:ea typeface="Architects Daughter"/>
                <a:cs typeface="Architects Daughter"/>
                <a:sym typeface="Architects Daughter"/>
              </a:rPr>
              <a:t>Funções</a:t>
            </a:r>
            <a:endParaRPr sz="7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-44600" y="1790275"/>
            <a:ext cx="2606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Declaração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246725" y="3554725"/>
            <a:ext cx="1858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Expressão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324800" y="2960575"/>
            <a:ext cx="285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2"/>
                </a:solidFill>
              </a:rPr>
              <a:t>Geradora</a:t>
            </a:r>
            <a:endParaRPr b="1" sz="2600">
              <a:solidFill>
                <a:schemeClr val="dk2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610175" y="1042625"/>
            <a:ext cx="341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</a:rPr>
              <a:t>Construtora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691550" y="642750"/>
            <a:ext cx="285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2"/>
                </a:solidFill>
              </a:rPr>
              <a:t>Flecha</a:t>
            </a:r>
            <a:endParaRPr b="1" sz="2600">
              <a:solidFill>
                <a:schemeClr val="dk2"/>
              </a:solidFill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347825" y="2272025"/>
            <a:ext cx="1813200" cy="0"/>
          </a:xfrm>
          <a:prstGeom prst="straightConnector1">
            <a:avLst/>
          </a:prstGeom>
          <a:noFill/>
          <a:ln cap="flat" cmpd="sng" w="28575">
            <a:solidFill>
              <a:srgbClr val="4E92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1354325" y="4060100"/>
            <a:ext cx="1669500" cy="17700"/>
          </a:xfrm>
          <a:prstGeom prst="straightConnector1">
            <a:avLst/>
          </a:prstGeom>
          <a:noFill/>
          <a:ln cap="flat" cmpd="sng" w="28575">
            <a:solidFill>
              <a:srgbClr val="4E92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flipH="1" rot="10800000">
            <a:off x="3567100" y="1095175"/>
            <a:ext cx="1101300" cy="1500"/>
          </a:xfrm>
          <a:prstGeom prst="straightConnector1">
            <a:avLst/>
          </a:prstGeom>
          <a:noFill/>
          <a:ln cap="flat" cmpd="sng" w="28575">
            <a:solidFill>
              <a:srgbClr val="4E92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785688" y="28728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Declaração </a:t>
            </a:r>
            <a:endParaRPr b="1" sz="7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rgbClr val="2E2E2C"/>
                </a:solidFill>
              </a:rPr>
              <a:t>de função</a:t>
            </a:r>
            <a:endParaRPr b="1" sz="7500">
              <a:solidFill>
                <a:srgbClr val="2E2E2C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697600" y="1638000"/>
            <a:ext cx="7748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Definir</a:t>
            </a: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pt-BR" sz="5500">
                <a:solidFill>
                  <a:srgbClr val="2E2E2C"/>
                </a:solidFill>
              </a:rPr>
              <a:t>e</a:t>
            </a:r>
            <a:r>
              <a:rPr lang="pt-BR" sz="6900">
                <a:solidFill>
                  <a:srgbClr val="2E2E2C"/>
                </a:solidFill>
              </a:rPr>
              <a:t> </a:t>
            </a: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Executar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