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rchitects Daughter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rchitectsDaughter-regular.fnt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73115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73115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7311597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7311597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7311597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7311597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7311597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7311597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7311597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7311597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7311597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7311597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52d9da8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52d9da8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7311597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27311597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27311597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27311597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7311597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27311597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7311597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27311597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731159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731159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27311597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27311597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28bd47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28bd47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8bd479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8bd479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28bd479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28bd479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8bd479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28bd479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28bd479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28bd479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28bd479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28bd479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28bd479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28bd479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28bd479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28bd479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28bd479e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28bd479e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731159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731159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28bd479e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28bd479e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28bd479e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28bd479e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28bd479e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28bd479e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28bd479e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28bd479e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28bd479e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28bd479e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28bd479e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28bd479e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28bd479e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28bd479e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28bd479e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28bd479e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28bd479e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28bd479e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28bd479e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28bd479e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731159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731159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28bd479e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28bd479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28bd479e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b28bd479e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28bd479e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28bd479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7311597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7311597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7311597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7311597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7311597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7311597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7311597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7311597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7311597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7311597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HTML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CSS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329400" y="3426750"/>
            <a:ext cx="8799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endParaRPr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9" name="Google Shape;59;p13"/>
          <p:cNvSpPr/>
          <p:nvPr/>
        </p:nvSpPr>
        <p:spPr>
          <a:xfrm rot="-1066257">
            <a:off x="6138501" y="3471068"/>
            <a:ext cx="573043" cy="2882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E2C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41825" y="3023225"/>
            <a:ext cx="2426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Projeto</a:t>
            </a:r>
            <a:endParaRPr sz="3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 rot="399">
            <a:off x="725200" y="1287775"/>
            <a:ext cx="77502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“Eu programo em HTML”</a:t>
            </a:r>
            <a:endParaRPr sz="5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 rot="562">
            <a:off x="904503" y="2658650"/>
            <a:ext cx="73350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“Eu programo em CSS”</a:t>
            </a:r>
            <a:endParaRPr sz="5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905375" y="198240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/>
              <a:t>OU</a:t>
            </a:r>
            <a:endParaRPr b="1" sz="50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525" y="1083878"/>
            <a:ext cx="1428200" cy="1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350" y="2631416"/>
            <a:ext cx="1428200" cy="1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210175" y="506875"/>
            <a:ext cx="2405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HTML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756100" y="506875"/>
            <a:ext cx="2023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CSS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884375" y="1223975"/>
            <a:ext cx="309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Linguagem de marcação</a:t>
            </a:r>
            <a:endParaRPr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167575" y="1638325"/>
            <a:ext cx="2490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Série de elementos que você usa para anexar, envolver ou </a:t>
            </a:r>
            <a:r>
              <a:rPr b="1" lang="pt-BR" sz="1100"/>
              <a:t>marcar </a:t>
            </a:r>
            <a:r>
              <a:rPr lang="pt-BR" sz="1100"/>
              <a:t>diferentes partes do </a:t>
            </a:r>
            <a:r>
              <a:rPr b="1" lang="pt-BR" sz="1100"/>
              <a:t>conteúdo</a:t>
            </a:r>
            <a:r>
              <a:rPr lang="pt-BR" sz="1100"/>
              <a:t> para que apareça ou aja de uma certa maneira.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430600" y="1223975"/>
            <a:ext cx="2674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Linguagem de estilos</a:t>
            </a:r>
            <a:endParaRPr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522550" y="1638325"/>
            <a:ext cx="2490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Especifica como os </a:t>
            </a:r>
            <a:r>
              <a:rPr lang="pt-BR" sz="1100"/>
              <a:t>conteúdos</a:t>
            </a:r>
            <a:r>
              <a:rPr lang="pt-BR" sz="1100"/>
              <a:t> são apresentados aos usuários.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34921" t="0"/>
          <a:stretch/>
        </p:blipFill>
        <p:spPr>
          <a:xfrm>
            <a:off x="6467300" y="2730925"/>
            <a:ext cx="890675" cy="1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b="0" l="0" r="39287" t="0"/>
          <a:stretch/>
        </p:blipFill>
        <p:spPr>
          <a:xfrm>
            <a:off x="1956600" y="2826725"/>
            <a:ext cx="830925" cy="1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785700" y="3315525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HTML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Elemento</a:t>
            </a:r>
            <a:endParaRPr b="1" sz="4200">
              <a:solidFill>
                <a:srgbClr val="2E2E2C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75" y="2292129"/>
            <a:ext cx="1927650" cy="10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2817275" y="2539838"/>
            <a:ext cx="10245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2879521" y="2341738"/>
            <a:ext cx="7368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5">
            <a:alphaModFix/>
          </a:blip>
          <a:srcRect b="44247" l="45966" r="26511" t="41599"/>
          <a:stretch/>
        </p:blipFill>
        <p:spPr>
          <a:xfrm>
            <a:off x="4211650" y="2331037"/>
            <a:ext cx="2887000" cy="8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 rot="5400000">
            <a:off x="4926650" y="2944863"/>
            <a:ext cx="381900" cy="54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flipH="1" rot="5400000">
            <a:off x="6550650" y="2004113"/>
            <a:ext cx="381900" cy="54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506800" y="2118563"/>
            <a:ext cx="183900" cy="34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5387900" y="3091413"/>
            <a:ext cx="15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Abertura de tag</a:t>
            </a:r>
            <a:endParaRPr sz="1500"/>
          </a:p>
        </p:txBody>
      </p:sp>
      <p:sp>
        <p:nvSpPr>
          <p:cNvPr id="191" name="Google Shape;191;p25"/>
          <p:cNvSpPr txBox="1"/>
          <p:nvPr/>
        </p:nvSpPr>
        <p:spPr>
          <a:xfrm>
            <a:off x="7011900" y="1956588"/>
            <a:ext cx="186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Fechamento </a:t>
            </a:r>
            <a:r>
              <a:rPr lang="pt-BR" sz="1500"/>
              <a:t>de tag</a:t>
            </a:r>
            <a:endParaRPr sz="1500"/>
          </a:p>
        </p:txBody>
      </p:sp>
      <p:sp>
        <p:nvSpPr>
          <p:cNvPr id="192" name="Google Shape;192;p25"/>
          <p:cNvSpPr txBox="1"/>
          <p:nvPr/>
        </p:nvSpPr>
        <p:spPr>
          <a:xfrm>
            <a:off x="4813500" y="1737388"/>
            <a:ext cx="15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Conteúdo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Documento HTML</a:t>
            </a:r>
            <a:endParaRPr b="1" sz="4200">
              <a:solidFill>
                <a:srgbClr val="2E2E2C"/>
              </a:solidFill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59151" l="24293" r="52494" t="13186"/>
          <a:stretch/>
        </p:blipFill>
        <p:spPr>
          <a:xfrm>
            <a:off x="665075" y="1763525"/>
            <a:ext cx="2412551" cy="16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5">
            <a:alphaModFix/>
          </a:blip>
          <a:srcRect b="7097" l="0" r="0" t="0"/>
          <a:stretch/>
        </p:blipFill>
        <p:spPr>
          <a:xfrm>
            <a:off x="3895075" y="1358413"/>
            <a:ext cx="4646101" cy="2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Documento HTML</a:t>
            </a:r>
            <a:endParaRPr b="1" sz="4200">
              <a:solidFill>
                <a:srgbClr val="2E2E2C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b="43630" l="29463" r="11062" t="15952"/>
          <a:stretch/>
        </p:blipFill>
        <p:spPr>
          <a:xfrm>
            <a:off x="1698750" y="1478675"/>
            <a:ext cx="5721549" cy="2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785688" y="3053750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Títulos e parágrafos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 b="4529" l="7011" r="1930" t="8370"/>
          <a:stretch/>
        </p:blipFill>
        <p:spPr>
          <a:xfrm>
            <a:off x="2325700" y="675663"/>
            <a:ext cx="4492600" cy="37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 rotWithShape="1">
          <a:blip r:embed="rId4">
            <a:alphaModFix/>
          </a:blip>
          <a:srcRect b="5346" l="0" r="1244" t="13398"/>
          <a:stretch/>
        </p:blipFill>
        <p:spPr>
          <a:xfrm>
            <a:off x="113636" y="261775"/>
            <a:ext cx="8916726" cy="41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Títulos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591950" y="891325"/>
            <a:ext cx="5960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E92C9"/>
                </a:solidFill>
              </a:rPr>
              <a:t>&lt;h1&gt;</a:t>
            </a:r>
            <a:r>
              <a:rPr lang="pt-BR" sz="2400">
                <a:solidFill>
                  <a:srgbClr val="4E92C9"/>
                </a:solidFill>
              </a:rPr>
              <a:t>&lt;h2&gt;&lt;h3&gt;&lt;h4&gt;&lt;h5&gt;&lt;h6&gt;</a:t>
            </a:r>
            <a:endParaRPr sz="2400">
              <a:solidFill>
                <a:srgbClr val="4E92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E92C9"/>
              </a:solidFill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4529" l="7011" r="1930" t="8370"/>
          <a:stretch/>
        </p:blipFill>
        <p:spPr>
          <a:xfrm>
            <a:off x="854737" y="1409700"/>
            <a:ext cx="3062739" cy="26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4101422" y="2597981"/>
            <a:ext cx="645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5">
            <a:alphaModFix/>
          </a:blip>
          <a:srcRect b="12229" l="28965" r="25987" t="34180"/>
          <a:stretch/>
        </p:blipFill>
        <p:spPr>
          <a:xfrm>
            <a:off x="4819374" y="1547351"/>
            <a:ext cx="3469889" cy="24184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4870825" y="13261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Por quê aprender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98650" y="530625"/>
            <a:ext cx="55467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Html </a:t>
            </a:r>
            <a:r>
              <a:rPr b="1" lang="pt-BR" sz="5000"/>
              <a:t>e</a:t>
            </a:r>
            <a:r>
              <a:rPr lang="pt-BR" sz="7200"/>
              <a:t> </a:t>
            </a:r>
            <a:r>
              <a:rPr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CSS</a:t>
            </a:r>
            <a:r>
              <a:rPr b="1" lang="pt-BR" sz="5000"/>
              <a:t>?</a:t>
            </a:r>
            <a:endParaRPr b="1" sz="5000"/>
          </a:p>
        </p:txBody>
      </p:sp>
      <p:sp>
        <p:nvSpPr>
          <p:cNvPr id="69" name="Google Shape;69;p14"/>
          <p:cNvSpPr txBox="1"/>
          <p:nvPr/>
        </p:nvSpPr>
        <p:spPr>
          <a:xfrm rot="-1050842">
            <a:off x="1238124" y="2108389"/>
            <a:ext cx="2242977" cy="6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Base do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desenvolvimento web</a:t>
            </a:r>
            <a:endParaRPr sz="1800"/>
          </a:p>
        </p:txBody>
      </p:sp>
      <p:sp>
        <p:nvSpPr>
          <p:cNvPr id="70" name="Google Shape;70;p14"/>
          <p:cNvSpPr txBox="1"/>
          <p:nvPr/>
        </p:nvSpPr>
        <p:spPr>
          <a:xfrm>
            <a:off x="3095600" y="3474250"/>
            <a:ext cx="2242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maioria dos sites utilizam html e css</a:t>
            </a:r>
            <a:endParaRPr sz="1800"/>
          </a:p>
        </p:txBody>
      </p:sp>
      <p:sp>
        <p:nvSpPr>
          <p:cNvPr id="71" name="Google Shape;71;p14"/>
          <p:cNvSpPr txBox="1"/>
          <p:nvPr/>
        </p:nvSpPr>
        <p:spPr>
          <a:xfrm rot="954503">
            <a:off x="4706363" y="2398582"/>
            <a:ext cx="3189348" cy="651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Conhecimentos de html e css são </a:t>
            </a:r>
            <a:r>
              <a:rPr lang="pt-BR" sz="1800"/>
              <a:t>diferenciais</a:t>
            </a:r>
            <a:r>
              <a:rPr lang="pt-BR" sz="1800"/>
              <a:t> - Marshable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Parágrafos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4131775" y="986300"/>
            <a:ext cx="721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E92C9"/>
                </a:solidFill>
              </a:rPr>
              <a:t>&lt;p&gt;</a:t>
            </a:r>
            <a:endParaRPr sz="2400">
              <a:solidFill>
                <a:srgbClr val="4E92C9"/>
              </a:solidFill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 b="50561" l="11659" r="7427" t="23570"/>
          <a:stretch/>
        </p:blipFill>
        <p:spPr>
          <a:xfrm>
            <a:off x="627200" y="1889025"/>
            <a:ext cx="3775026" cy="16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/>
          <p:nvPr/>
        </p:nvSpPr>
        <p:spPr>
          <a:xfrm>
            <a:off x="4468409" y="2579456"/>
            <a:ext cx="645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5">
            <a:alphaModFix/>
          </a:blip>
          <a:srcRect b="45750" l="29304" r="25880" t="35629"/>
          <a:stretch/>
        </p:blipFill>
        <p:spPr>
          <a:xfrm>
            <a:off x="5179899" y="2324137"/>
            <a:ext cx="3543524" cy="8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1759050" y="2732875"/>
            <a:ext cx="5801400" cy="116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700">
                <a:solidFill>
                  <a:srgbClr val="2E2E2C"/>
                </a:solidFill>
              </a:rPr>
              <a:t>Projeto 2</a:t>
            </a:r>
            <a:endParaRPr b="1" sz="8700">
              <a:solidFill>
                <a:srgbClr val="2E2E2C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951188" y="3681675"/>
            <a:ext cx="5417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Currículo</a:t>
            </a:r>
            <a:endParaRPr b="1"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785688" y="3092450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Links e Imagens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Links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591950" y="891325"/>
            <a:ext cx="5960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</a:rPr>
              <a:t>&lt;a&gt;</a:t>
            </a:r>
            <a:endParaRPr b="1" sz="2400">
              <a:solidFill>
                <a:srgbClr val="4E92C9"/>
              </a:solidFill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00" y="1727275"/>
            <a:ext cx="1494275" cy="14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450" y="941950"/>
            <a:ext cx="776400" cy="7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970" y="2022459"/>
            <a:ext cx="1606925" cy="9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2447" y="3231754"/>
            <a:ext cx="1494276" cy="112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/>
          <p:nvPr/>
        </p:nvSpPr>
        <p:spPr>
          <a:xfrm>
            <a:off x="1979375" y="2395663"/>
            <a:ext cx="352800" cy="15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 rot="-1712895">
            <a:off x="1675560" y="1552939"/>
            <a:ext cx="352795" cy="1574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 rot="1790132">
            <a:off x="1675584" y="3378487"/>
            <a:ext cx="352755" cy="1573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8">
            <a:alphaModFix/>
          </a:blip>
          <a:srcRect b="28314" l="42282" r="14712" t="65218"/>
          <a:stretch/>
        </p:blipFill>
        <p:spPr>
          <a:xfrm>
            <a:off x="5029600" y="2320978"/>
            <a:ext cx="3629875" cy="3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 rot="5400000">
            <a:off x="5286950" y="2589338"/>
            <a:ext cx="381900" cy="54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 flipH="1" rot="5400000">
            <a:off x="5659825" y="1785613"/>
            <a:ext cx="381900" cy="54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7634825" y="1882513"/>
            <a:ext cx="183900" cy="34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5748200" y="2735425"/>
            <a:ext cx="15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Abertura de tag</a:t>
            </a:r>
            <a:endParaRPr sz="1500"/>
          </a:p>
        </p:txBody>
      </p:sp>
      <p:sp>
        <p:nvSpPr>
          <p:cNvPr id="291" name="Google Shape;291;p35"/>
          <p:cNvSpPr txBox="1"/>
          <p:nvPr/>
        </p:nvSpPr>
        <p:spPr>
          <a:xfrm>
            <a:off x="6197725" y="1724938"/>
            <a:ext cx="186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Atributo</a:t>
            </a:r>
            <a:endParaRPr sz="1500"/>
          </a:p>
        </p:txBody>
      </p:sp>
      <p:sp>
        <p:nvSpPr>
          <p:cNvPr id="292" name="Google Shape;292;p35"/>
          <p:cNvSpPr txBox="1"/>
          <p:nvPr/>
        </p:nvSpPr>
        <p:spPr>
          <a:xfrm>
            <a:off x="6941525" y="1505713"/>
            <a:ext cx="1570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Conteúdo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Imagens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1591950" y="990725"/>
            <a:ext cx="5960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</a:rPr>
              <a:t>&lt;img&gt;</a:t>
            </a:r>
            <a:endParaRPr b="1" sz="2400">
              <a:solidFill>
                <a:srgbClr val="4E92C9"/>
              </a:solidFill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600" y="1727275"/>
            <a:ext cx="1880000" cy="1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/>
          <p:nvPr/>
        </p:nvSpPr>
        <p:spPr>
          <a:xfrm>
            <a:off x="1975425" y="1863950"/>
            <a:ext cx="596400" cy="646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5">
            <a:alphaModFix/>
          </a:blip>
          <a:srcRect b="39094" l="42930" r="38311" t="56090"/>
          <a:stretch/>
        </p:blipFill>
        <p:spPr>
          <a:xfrm>
            <a:off x="4795625" y="1813850"/>
            <a:ext cx="2497202" cy="3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/>
          <p:nvPr/>
        </p:nvSpPr>
        <p:spPr>
          <a:xfrm rot="-8842279">
            <a:off x="5187044" y="2280038"/>
            <a:ext cx="184164" cy="34677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 rot="9050739">
            <a:off x="6793144" y="2280154"/>
            <a:ext cx="184127" cy="34663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/>
        </p:nvSpPr>
        <p:spPr>
          <a:xfrm>
            <a:off x="4720100" y="2561675"/>
            <a:ext cx="9441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Locais</a:t>
            </a:r>
            <a:endParaRPr b="1" sz="1700"/>
          </a:p>
        </p:txBody>
      </p:sp>
      <p:sp>
        <p:nvSpPr>
          <p:cNvPr id="307" name="Google Shape;307;p36"/>
          <p:cNvSpPr txBox="1"/>
          <p:nvPr/>
        </p:nvSpPr>
        <p:spPr>
          <a:xfrm>
            <a:off x="6607950" y="2561675"/>
            <a:ext cx="10080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Globais</a:t>
            </a:r>
            <a:endParaRPr b="1" sz="1700"/>
          </a:p>
        </p:txBody>
      </p:sp>
      <p:sp>
        <p:nvSpPr>
          <p:cNvPr id="308" name="Google Shape;308;p36"/>
          <p:cNvSpPr/>
          <p:nvPr/>
        </p:nvSpPr>
        <p:spPr>
          <a:xfrm rot="-8842279">
            <a:off x="4799169" y="2954238"/>
            <a:ext cx="184164" cy="34677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 rot="10440633">
            <a:off x="7019945" y="2928018"/>
            <a:ext cx="184004" cy="7278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 rotWithShape="1">
          <a:blip r:embed="rId6">
            <a:alphaModFix/>
          </a:blip>
          <a:srcRect b="36719" l="35935" r="41386" t="57363"/>
          <a:stretch/>
        </p:blipFill>
        <p:spPr>
          <a:xfrm>
            <a:off x="3376575" y="3431013"/>
            <a:ext cx="2073701" cy="3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6">
            <a:alphaModFix/>
          </a:blip>
          <a:srcRect b="27632" l="35935" r="13663" t="65357"/>
          <a:stretch/>
        </p:blipFill>
        <p:spPr>
          <a:xfrm>
            <a:off x="4311675" y="3811000"/>
            <a:ext cx="4608700" cy="3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Div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1591950" y="891325"/>
            <a:ext cx="5960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</a:rPr>
              <a:t>&lt;div&gt;</a:t>
            </a:r>
            <a:endParaRPr b="1" sz="2400">
              <a:solidFill>
                <a:srgbClr val="4E92C9"/>
              </a:solidFill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538025" y="1428750"/>
            <a:ext cx="4870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Usado como um contêiner para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outros elementos.</a:t>
            </a:r>
            <a:endParaRPr sz="1600"/>
          </a:p>
        </p:txBody>
      </p:sp>
      <p:sp>
        <p:nvSpPr>
          <p:cNvPr id="321" name="Google Shape;321;p37"/>
          <p:cNvSpPr txBox="1"/>
          <p:nvPr/>
        </p:nvSpPr>
        <p:spPr>
          <a:xfrm>
            <a:off x="1333150" y="2470900"/>
            <a:ext cx="294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Agrupar elementos</a:t>
            </a:r>
            <a:endParaRPr b="1" sz="24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22" name="Google Shape;322;p37"/>
          <p:cNvSpPr/>
          <p:nvPr/>
        </p:nvSpPr>
        <p:spPr>
          <a:xfrm rot="9050739">
            <a:off x="2308119" y="2202229"/>
            <a:ext cx="184127" cy="34663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 rotWithShape="1">
          <a:blip r:embed="rId4">
            <a:alphaModFix/>
          </a:blip>
          <a:srcRect b="12617" l="35124" r="40740" t="32948"/>
          <a:stretch/>
        </p:blipFill>
        <p:spPr>
          <a:xfrm>
            <a:off x="5408225" y="1428749"/>
            <a:ext cx="2334859" cy="29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785700" y="3315525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CSS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CSS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2708425" y="1093300"/>
            <a:ext cx="3876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Linguagem baseada em </a:t>
            </a:r>
            <a:r>
              <a:rPr b="1"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regras</a:t>
            </a:r>
            <a:endParaRPr b="1"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1254825" y="1826325"/>
            <a:ext cx="664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Define-se regras especificando grupos de </a:t>
            </a:r>
            <a:r>
              <a:rPr b="1" lang="pt-BR" sz="2400">
                <a:solidFill>
                  <a:srgbClr val="3799D6"/>
                </a:solidFill>
              </a:rPr>
              <a:t>estilos </a:t>
            </a:r>
            <a:r>
              <a:rPr lang="pt-BR" sz="2400">
                <a:solidFill>
                  <a:schemeClr val="dk1"/>
                </a:solidFill>
              </a:rPr>
              <a:t>que devem ser aplicados a determinados </a:t>
            </a:r>
            <a:r>
              <a:rPr lang="pt-BR" sz="24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elementos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lang="pt-BR" sz="24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grupos de elementos</a:t>
            </a:r>
            <a:r>
              <a:rPr lang="pt-BR" sz="2400">
                <a:solidFill>
                  <a:schemeClr val="dk1"/>
                </a:solidFill>
              </a:rPr>
              <a:t> em sua página da web.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CSS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2708425" y="1093300"/>
            <a:ext cx="3950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Linguagem baseada em </a:t>
            </a:r>
            <a:r>
              <a:rPr b="1"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regras</a:t>
            </a:r>
            <a:endParaRPr b="1"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 rotWithShape="1">
          <a:blip r:embed="rId4">
            <a:alphaModFix/>
          </a:blip>
          <a:srcRect b="28760" l="35119" r="42238" t="51102"/>
          <a:stretch/>
        </p:blipFill>
        <p:spPr>
          <a:xfrm>
            <a:off x="2708430" y="2186389"/>
            <a:ext cx="3950701" cy="19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/>
          <p:nvPr/>
        </p:nvSpPr>
        <p:spPr>
          <a:xfrm flipH="1" rot="5400000">
            <a:off x="3063250" y="1835313"/>
            <a:ext cx="381900" cy="54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3601150" y="1774638"/>
            <a:ext cx="186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Seletor</a:t>
            </a:r>
            <a:endParaRPr sz="1500"/>
          </a:p>
        </p:txBody>
      </p:sp>
      <p:sp>
        <p:nvSpPr>
          <p:cNvPr id="352" name="Google Shape;352;p40"/>
          <p:cNvSpPr/>
          <p:nvPr/>
        </p:nvSpPr>
        <p:spPr>
          <a:xfrm rot="5400000">
            <a:off x="3912400" y="3788175"/>
            <a:ext cx="889800" cy="47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>
            <a:off x="4706750" y="4161738"/>
            <a:ext cx="186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Propriedade</a:t>
            </a:r>
            <a:endParaRPr sz="1500"/>
          </a:p>
        </p:txBody>
      </p:sp>
      <p:sp>
        <p:nvSpPr>
          <p:cNvPr id="354" name="Google Shape;354;p40"/>
          <p:cNvSpPr/>
          <p:nvPr/>
        </p:nvSpPr>
        <p:spPr>
          <a:xfrm rot="5400000">
            <a:off x="6653600" y="3224288"/>
            <a:ext cx="183900" cy="34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 txBox="1"/>
          <p:nvPr/>
        </p:nvSpPr>
        <p:spPr>
          <a:xfrm>
            <a:off x="6968650" y="3180013"/>
            <a:ext cx="186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Valor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CSS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2708425" y="1093300"/>
            <a:ext cx="3950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Linguagem baseada em </a:t>
            </a:r>
            <a:r>
              <a:rPr b="1"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regras</a:t>
            </a:r>
            <a:endParaRPr b="1"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64" name="Google Shape;364;p41"/>
          <p:cNvPicPr preferRelativeResize="0"/>
          <p:nvPr/>
        </p:nvPicPr>
        <p:blipFill rotWithShape="1">
          <a:blip r:embed="rId4">
            <a:alphaModFix/>
          </a:blip>
          <a:srcRect b="27885" l="34873" r="39776" t="51977"/>
          <a:stretch/>
        </p:blipFill>
        <p:spPr>
          <a:xfrm>
            <a:off x="2764291" y="2049926"/>
            <a:ext cx="3838976" cy="17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Referências on-line</a:t>
            </a:r>
            <a:endParaRPr b="1" sz="4200">
              <a:solidFill>
                <a:srgbClr val="2E2E2C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25" y="1917450"/>
            <a:ext cx="1159549" cy="1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760" y="1917450"/>
            <a:ext cx="1742490" cy="1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6197" l="23481" r="25702" t="7721"/>
          <a:stretch/>
        </p:blipFill>
        <p:spPr>
          <a:xfrm>
            <a:off x="6406918" y="1917450"/>
            <a:ext cx="1216906" cy="11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992975" y="3116200"/>
            <a:ext cx="2044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W3schools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www.w3schools.com/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502100" y="3116200"/>
            <a:ext cx="223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World Wide Web Consortium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www.w3.org/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97575" y="3116200"/>
            <a:ext cx="2440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Mozilla Developer Network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</a:t>
            </a:r>
            <a:r>
              <a:rPr lang="pt-BR"/>
              <a:t>developer.mozilla.org/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785700" y="3315525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600">
                <a:solidFill>
                  <a:srgbClr val="2E2E2C"/>
                </a:solidFill>
              </a:rPr>
              <a:t>Classes e IDs</a:t>
            </a:r>
            <a:endParaRPr b="1" sz="7600">
              <a:solidFill>
                <a:srgbClr val="2E2E2C"/>
              </a:solidFill>
            </a:endParaRPr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3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Classe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2112075" y="1290500"/>
            <a:ext cx="5031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Forma de identificar um grupo de elementos e atribuir </a:t>
            </a:r>
            <a:r>
              <a:rPr lang="pt-BR" sz="25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estilo </a:t>
            </a:r>
            <a:r>
              <a:rPr lang="pt-BR" sz="2300"/>
              <a:t>a todos de uma vez.</a:t>
            </a:r>
            <a:endParaRPr b="1" sz="2300"/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4">
            <a:alphaModFix/>
          </a:blip>
          <a:srcRect b="30228" l="35354" r="34373" t="49897"/>
          <a:stretch/>
        </p:blipFill>
        <p:spPr>
          <a:xfrm>
            <a:off x="855175" y="3148075"/>
            <a:ext cx="3210049" cy="11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 rotWithShape="1">
          <a:blip r:embed="rId5">
            <a:alphaModFix/>
          </a:blip>
          <a:srcRect b="59503" l="39794" r="39784" t="35007"/>
          <a:stretch/>
        </p:blipFill>
        <p:spPr>
          <a:xfrm>
            <a:off x="4759275" y="3440113"/>
            <a:ext cx="3210049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/>
        </p:nvSpPr>
        <p:spPr>
          <a:xfrm>
            <a:off x="1759950" y="2639925"/>
            <a:ext cx="104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CSS</a:t>
            </a:r>
            <a:endParaRPr b="1"/>
          </a:p>
        </p:txBody>
      </p:sp>
      <p:sp>
        <p:nvSpPr>
          <p:cNvPr id="384" name="Google Shape;384;p43"/>
          <p:cNvSpPr txBox="1"/>
          <p:nvPr/>
        </p:nvSpPr>
        <p:spPr>
          <a:xfrm>
            <a:off x="5843800" y="2639925"/>
            <a:ext cx="104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HTML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ID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2043725" y="1290500"/>
            <a:ext cx="50316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Forma de identificar um </a:t>
            </a:r>
            <a:endParaRPr sz="23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único elemento</a:t>
            </a:r>
            <a:endParaRPr b="1" sz="2300"/>
          </a:p>
        </p:txBody>
      </p:sp>
      <p:pic>
        <p:nvPicPr>
          <p:cNvPr id="393" name="Google Shape;393;p44"/>
          <p:cNvPicPr preferRelativeResize="0"/>
          <p:nvPr/>
        </p:nvPicPr>
        <p:blipFill rotWithShape="1">
          <a:blip r:embed="rId4">
            <a:alphaModFix/>
          </a:blip>
          <a:srcRect b="51567" l="35036" r="24190" t="35028"/>
          <a:stretch/>
        </p:blipFill>
        <p:spPr>
          <a:xfrm>
            <a:off x="872650" y="3077603"/>
            <a:ext cx="3775074" cy="6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4"/>
          <p:cNvSpPr txBox="1"/>
          <p:nvPr/>
        </p:nvSpPr>
        <p:spPr>
          <a:xfrm>
            <a:off x="1759950" y="2639925"/>
            <a:ext cx="104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CSS</a:t>
            </a:r>
            <a:endParaRPr b="1"/>
          </a:p>
        </p:txBody>
      </p:sp>
      <p:sp>
        <p:nvSpPr>
          <p:cNvPr id="395" name="Google Shape;395;p44"/>
          <p:cNvSpPr txBox="1"/>
          <p:nvPr/>
        </p:nvSpPr>
        <p:spPr>
          <a:xfrm>
            <a:off x="5843800" y="2639925"/>
            <a:ext cx="104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HTML</a:t>
            </a:r>
            <a:endParaRPr b="1"/>
          </a:p>
        </p:txBody>
      </p:sp>
      <p:pic>
        <p:nvPicPr>
          <p:cNvPr id="396" name="Google Shape;39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013" y="3196634"/>
            <a:ext cx="3038563" cy="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785700" y="3048225"/>
            <a:ext cx="7572600" cy="97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600">
                <a:solidFill>
                  <a:srgbClr val="2E2E2C"/>
                </a:solidFill>
              </a:rPr>
              <a:t>CSS</a:t>
            </a:r>
            <a:endParaRPr b="1" sz="7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600">
                <a:solidFill>
                  <a:srgbClr val="2E2E2C"/>
                </a:solidFill>
              </a:rPr>
              <a:t>Box Model</a:t>
            </a:r>
            <a:endParaRPr b="1" sz="7600">
              <a:solidFill>
                <a:srgbClr val="2E2E2C"/>
              </a:solidFill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/>
          <p:nvPr/>
        </p:nvSpPr>
        <p:spPr>
          <a:xfrm>
            <a:off x="863400" y="664650"/>
            <a:ext cx="7417200" cy="3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1517100" y="1368000"/>
            <a:ext cx="6109800" cy="240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11" name="Google Shape;411;p46"/>
          <p:cNvSpPr/>
          <p:nvPr/>
        </p:nvSpPr>
        <p:spPr>
          <a:xfrm>
            <a:off x="2359500" y="1980600"/>
            <a:ext cx="4425000" cy="1182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3093500" y="22859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Content</a:t>
            </a:r>
            <a:endParaRPr b="1" sz="2500"/>
          </a:p>
        </p:txBody>
      </p:sp>
      <p:sp>
        <p:nvSpPr>
          <p:cNvPr id="413" name="Google Shape;413;p46"/>
          <p:cNvSpPr txBox="1"/>
          <p:nvPr/>
        </p:nvSpPr>
        <p:spPr>
          <a:xfrm>
            <a:off x="3093500" y="1442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Padding</a:t>
            </a:r>
            <a:endParaRPr b="1" sz="2500"/>
          </a:p>
        </p:txBody>
      </p:sp>
      <p:sp>
        <p:nvSpPr>
          <p:cNvPr id="414" name="Google Shape;414;p46"/>
          <p:cNvSpPr txBox="1"/>
          <p:nvPr/>
        </p:nvSpPr>
        <p:spPr>
          <a:xfrm>
            <a:off x="3093500" y="73920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Border</a:t>
            </a:r>
            <a:endParaRPr b="1" sz="2500"/>
          </a:p>
        </p:txBody>
      </p:sp>
      <p:sp>
        <p:nvSpPr>
          <p:cNvPr id="415" name="Google Shape;415;p46"/>
          <p:cNvSpPr txBox="1"/>
          <p:nvPr/>
        </p:nvSpPr>
        <p:spPr>
          <a:xfrm>
            <a:off x="3034675" y="74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Margin</a:t>
            </a:r>
            <a:endParaRPr b="1"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/>
          <p:nvPr/>
        </p:nvSpPr>
        <p:spPr>
          <a:xfrm>
            <a:off x="863400" y="664650"/>
            <a:ext cx="7417200" cy="3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1517100" y="1368000"/>
            <a:ext cx="6109800" cy="240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2359500" y="1980600"/>
            <a:ext cx="4425000" cy="1182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3093500" y="22859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Content</a:t>
            </a:r>
            <a:endParaRPr b="1" sz="2500"/>
          </a:p>
        </p:txBody>
      </p:sp>
      <p:sp>
        <p:nvSpPr>
          <p:cNvPr id="424" name="Google Shape;424;p47"/>
          <p:cNvSpPr txBox="1"/>
          <p:nvPr/>
        </p:nvSpPr>
        <p:spPr>
          <a:xfrm>
            <a:off x="3093500" y="1442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Padding</a:t>
            </a:r>
            <a:endParaRPr b="1" sz="2500"/>
          </a:p>
        </p:txBody>
      </p:sp>
      <p:sp>
        <p:nvSpPr>
          <p:cNvPr id="425" name="Google Shape;425;p47"/>
          <p:cNvSpPr txBox="1"/>
          <p:nvPr/>
        </p:nvSpPr>
        <p:spPr>
          <a:xfrm>
            <a:off x="3093500" y="73920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Border</a:t>
            </a:r>
            <a:endParaRPr b="1" sz="2500"/>
          </a:p>
        </p:txBody>
      </p:sp>
      <p:sp>
        <p:nvSpPr>
          <p:cNvPr id="426" name="Google Shape;426;p47"/>
          <p:cNvSpPr txBox="1"/>
          <p:nvPr/>
        </p:nvSpPr>
        <p:spPr>
          <a:xfrm>
            <a:off x="3034675" y="74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Margin</a:t>
            </a:r>
            <a:endParaRPr b="1" sz="2500"/>
          </a:p>
        </p:txBody>
      </p:sp>
      <p:sp>
        <p:nvSpPr>
          <p:cNvPr id="427" name="Google Shape;427;p47"/>
          <p:cNvSpPr/>
          <p:nvPr/>
        </p:nvSpPr>
        <p:spPr>
          <a:xfrm>
            <a:off x="1677225" y="2435075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"/>
          <p:cNvSpPr txBox="1"/>
          <p:nvPr/>
        </p:nvSpPr>
        <p:spPr>
          <a:xfrm>
            <a:off x="1609425" y="2621450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Left</a:t>
            </a:r>
            <a:endParaRPr b="1"/>
          </a:p>
        </p:txBody>
      </p:sp>
      <p:sp>
        <p:nvSpPr>
          <p:cNvPr id="429" name="Google Shape;429;p47"/>
          <p:cNvSpPr/>
          <p:nvPr/>
        </p:nvSpPr>
        <p:spPr>
          <a:xfrm>
            <a:off x="6938175" y="2435063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6000800" y="146548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Top</a:t>
            </a:r>
            <a:endParaRPr b="1"/>
          </a:p>
        </p:txBody>
      </p:sp>
      <p:sp>
        <p:nvSpPr>
          <p:cNvPr id="431" name="Google Shape;431;p47"/>
          <p:cNvSpPr/>
          <p:nvPr/>
        </p:nvSpPr>
        <p:spPr>
          <a:xfrm rot="-5400000">
            <a:off x="5723950" y="1548138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7022775" y="277383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Right</a:t>
            </a:r>
            <a:endParaRPr b="1"/>
          </a:p>
        </p:txBody>
      </p:sp>
      <p:sp>
        <p:nvSpPr>
          <p:cNvPr id="433" name="Google Shape;433;p47"/>
          <p:cNvSpPr txBox="1"/>
          <p:nvPr/>
        </p:nvSpPr>
        <p:spPr>
          <a:xfrm>
            <a:off x="3345375" y="3214400"/>
            <a:ext cx="1040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Bottom</a:t>
            </a:r>
            <a:endParaRPr b="1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3100325" y="3328849"/>
            <a:ext cx="5328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/>
          <p:nvPr/>
        </p:nvSpPr>
        <p:spPr>
          <a:xfrm>
            <a:off x="863400" y="664650"/>
            <a:ext cx="7417200" cy="3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40" name="Google Shape;440;p48"/>
          <p:cNvSpPr/>
          <p:nvPr/>
        </p:nvSpPr>
        <p:spPr>
          <a:xfrm>
            <a:off x="1517100" y="1368000"/>
            <a:ext cx="6109800" cy="240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2359500" y="1980600"/>
            <a:ext cx="4425000" cy="1182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3093500" y="22859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Content</a:t>
            </a:r>
            <a:endParaRPr b="1" sz="2500"/>
          </a:p>
        </p:txBody>
      </p:sp>
      <p:sp>
        <p:nvSpPr>
          <p:cNvPr id="443" name="Google Shape;443;p48"/>
          <p:cNvSpPr txBox="1"/>
          <p:nvPr/>
        </p:nvSpPr>
        <p:spPr>
          <a:xfrm>
            <a:off x="3093500" y="1442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Padding</a:t>
            </a:r>
            <a:endParaRPr b="1" sz="2500"/>
          </a:p>
        </p:txBody>
      </p:sp>
      <p:sp>
        <p:nvSpPr>
          <p:cNvPr id="444" name="Google Shape;444;p48"/>
          <p:cNvSpPr txBox="1"/>
          <p:nvPr/>
        </p:nvSpPr>
        <p:spPr>
          <a:xfrm>
            <a:off x="3093500" y="73920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Border</a:t>
            </a:r>
            <a:endParaRPr b="1" sz="2500"/>
          </a:p>
        </p:txBody>
      </p:sp>
      <p:sp>
        <p:nvSpPr>
          <p:cNvPr id="445" name="Google Shape;445;p48"/>
          <p:cNvSpPr txBox="1"/>
          <p:nvPr/>
        </p:nvSpPr>
        <p:spPr>
          <a:xfrm>
            <a:off x="3034675" y="74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Margin</a:t>
            </a:r>
            <a:endParaRPr b="1" sz="2500"/>
          </a:p>
        </p:txBody>
      </p:sp>
      <p:sp>
        <p:nvSpPr>
          <p:cNvPr id="446" name="Google Shape;446;p48"/>
          <p:cNvSpPr/>
          <p:nvPr/>
        </p:nvSpPr>
        <p:spPr>
          <a:xfrm>
            <a:off x="931200" y="2435075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 txBox="1"/>
          <p:nvPr/>
        </p:nvSpPr>
        <p:spPr>
          <a:xfrm>
            <a:off x="863400" y="2621450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Left</a:t>
            </a:r>
            <a:endParaRPr b="1"/>
          </a:p>
        </p:txBody>
      </p:sp>
      <p:sp>
        <p:nvSpPr>
          <p:cNvPr id="448" name="Google Shape;448;p48"/>
          <p:cNvSpPr/>
          <p:nvPr/>
        </p:nvSpPr>
        <p:spPr>
          <a:xfrm>
            <a:off x="7677975" y="2435075"/>
            <a:ext cx="5349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 txBox="1"/>
          <p:nvPr/>
        </p:nvSpPr>
        <p:spPr>
          <a:xfrm>
            <a:off x="6000800" y="78148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Top</a:t>
            </a:r>
            <a:endParaRPr b="1"/>
          </a:p>
        </p:txBody>
      </p:sp>
      <p:sp>
        <p:nvSpPr>
          <p:cNvPr id="450" name="Google Shape;450;p48"/>
          <p:cNvSpPr/>
          <p:nvPr/>
        </p:nvSpPr>
        <p:spPr>
          <a:xfrm rot="-5400000">
            <a:off x="5723950" y="864138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8"/>
          <p:cNvSpPr txBox="1"/>
          <p:nvPr/>
        </p:nvSpPr>
        <p:spPr>
          <a:xfrm>
            <a:off x="7548600" y="262143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Right</a:t>
            </a:r>
            <a:endParaRPr b="1"/>
          </a:p>
        </p:txBody>
      </p:sp>
      <p:sp>
        <p:nvSpPr>
          <p:cNvPr id="452" name="Google Shape;452;p48"/>
          <p:cNvSpPr txBox="1"/>
          <p:nvPr/>
        </p:nvSpPr>
        <p:spPr>
          <a:xfrm>
            <a:off x="3320525" y="3932100"/>
            <a:ext cx="1040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Bottom</a:t>
            </a:r>
            <a:endParaRPr b="1"/>
          </a:p>
        </p:txBody>
      </p:sp>
      <p:sp>
        <p:nvSpPr>
          <p:cNvPr id="453" name="Google Shape;453;p48"/>
          <p:cNvSpPr/>
          <p:nvPr/>
        </p:nvSpPr>
        <p:spPr>
          <a:xfrm rot="-5400000">
            <a:off x="3075475" y="3968599"/>
            <a:ext cx="5328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/>
          <p:nvPr/>
        </p:nvSpPr>
        <p:spPr>
          <a:xfrm>
            <a:off x="863400" y="664650"/>
            <a:ext cx="7417200" cy="3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1517100" y="1368000"/>
            <a:ext cx="6109800" cy="240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60" name="Google Shape;460;p49"/>
          <p:cNvSpPr/>
          <p:nvPr/>
        </p:nvSpPr>
        <p:spPr>
          <a:xfrm>
            <a:off x="2359500" y="1980600"/>
            <a:ext cx="4425000" cy="1182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3093500" y="22859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Content</a:t>
            </a:r>
            <a:endParaRPr b="1" sz="2500"/>
          </a:p>
        </p:txBody>
      </p:sp>
      <p:sp>
        <p:nvSpPr>
          <p:cNvPr id="462" name="Google Shape;462;p49"/>
          <p:cNvSpPr txBox="1"/>
          <p:nvPr/>
        </p:nvSpPr>
        <p:spPr>
          <a:xfrm>
            <a:off x="3093500" y="1442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Padding</a:t>
            </a:r>
            <a:endParaRPr b="1" sz="2500"/>
          </a:p>
        </p:txBody>
      </p:sp>
      <p:sp>
        <p:nvSpPr>
          <p:cNvPr id="463" name="Google Shape;463;p49"/>
          <p:cNvSpPr txBox="1"/>
          <p:nvPr/>
        </p:nvSpPr>
        <p:spPr>
          <a:xfrm>
            <a:off x="3093500" y="73920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Border</a:t>
            </a:r>
            <a:endParaRPr b="1" sz="2500"/>
          </a:p>
        </p:txBody>
      </p:sp>
      <p:sp>
        <p:nvSpPr>
          <p:cNvPr id="464" name="Google Shape;464;p49"/>
          <p:cNvSpPr txBox="1"/>
          <p:nvPr/>
        </p:nvSpPr>
        <p:spPr>
          <a:xfrm>
            <a:off x="3034675" y="74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Margin</a:t>
            </a:r>
            <a:endParaRPr b="1" sz="2500"/>
          </a:p>
        </p:txBody>
      </p:sp>
      <p:sp>
        <p:nvSpPr>
          <p:cNvPr id="465" name="Google Shape;465;p49"/>
          <p:cNvSpPr/>
          <p:nvPr/>
        </p:nvSpPr>
        <p:spPr>
          <a:xfrm>
            <a:off x="123650" y="2435075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9"/>
          <p:cNvSpPr txBox="1"/>
          <p:nvPr/>
        </p:nvSpPr>
        <p:spPr>
          <a:xfrm>
            <a:off x="55850" y="2621450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Left</a:t>
            </a:r>
            <a:endParaRPr b="1"/>
          </a:p>
        </p:txBody>
      </p:sp>
      <p:sp>
        <p:nvSpPr>
          <p:cNvPr id="467" name="Google Shape;467;p49"/>
          <p:cNvSpPr/>
          <p:nvPr/>
        </p:nvSpPr>
        <p:spPr>
          <a:xfrm>
            <a:off x="8485525" y="2435075"/>
            <a:ext cx="5349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9"/>
          <p:cNvSpPr txBox="1"/>
          <p:nvPr/>
        </p:nvSpPr>
        <p:spPr>
          <a:xfrm>
            <a:off x="6051125" y="9748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Top</a:t>
            </a:r>
            <a:endParaRPr b="1"/>
          </a:p>
        </p:txBody>
      </p:sp>
      <p:sp>
        <p:nvSpPr>
          <p:cNvPr id="469" name="Google Shape;469;p49"/>
          <p:cNvSpPr/>
          <p:nvPr/>
        </p:nvSpPr>
        <p:spPr>
          <a:xfrm rot="-5400000">
            <a:off x="5774275" y="180138"/>
            <a:ext cx="5964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 txBox="1"/>
          <p:nvPr/>
        </p:nvSpPr>
        <p:spPr>
          <a:xfrm>
            <a:off x="8356150" y="2621438"/>
            <a:ext cx="732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Right</a:t>
            </a:r>
            <a:endParaRPr b="1"/>
          </a:p>
        </p:txBody>
      </p:sp>
      <p:sp>
        <p:nvSpPr>
          <p:cNvPr id="471" name="Google Shape;471;p49"/>
          <p:cNvSpPr txBox="1"/>
          <p:nvPr/>
        </p:nvSpPr>
        <p:spPr>
          <a:xfrm>
            <a:off x="3295675" y="4596750"/>
            <a:ext cx="1040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Bottom</a:t>
            </a:r>
            <a:endParaRPr b="1"/>
          </a:p>
        </p:txBody>
      </p:sp>
      <p:sp>
        <p:nvSpPr>
          <p:cNvPr id="472" name="Google Shape;472;p49"/>
          <p:cNvSpPr/>
          <p:nvPr/>
        </p:nvSpPr>
        <p:spPr>
          <a:xfrm rot="-5400000">
            <a:off x="3050625" y="4633249"/>
            <a:ext cx="532800" cy="26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/>
          <p:nvPr/>
        </p:nvSpPr>
        <p:spPr>
          <a:xfrm>
            <a:off x="863400" y="664650"/>
            <a:ext cx="7417200" cy="3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1517100" y="1368000"/>
            <a:ext cx="6109800" cy="2407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2359500" y="1980600"/>
            <a:ext cx="4425000" cy="1182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3093500" y="22859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Content</a:t>
            </a:r>
            <a:endParaRPr b="1" sz="2500"/>
          </a:p>
        </p:txBody>
      </p:sp>
      <p:sp>
        <p:nvSpPr>
          <p:cNvPr id="481" name="Google Shape;481;p50"/>
          <p:cNvSpPr txBox="1"/>
          <p:nvPr/>
        </p:nvSpPr>
        <p:spPr>
          <a:xfrm>
            <a:off x="3093500" y="1442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Padding</a:t>
            </a:r>
            <a:endParaRPr b="1" sz="2500"/>
          </a:p>
        </p:txBody>
      </p:sp>
      <p:sp>
        <p:nvSpPr>
          <p:cNvPr id="482" name="Google Shape;482;p50"/>
          <p:cNvSpPr txBox="1"/>
          <p:nvPr/>
        </p:nvSpPr>
        <p:spPr>
          <a:xfrm>
            <a:off x="3093500" y="73920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Border</a:t>
            </a:r>
            <a:endParaRPr b="1" sz="2500"/>
          </a:p>
        </p:txBody>
      </p:sp>
      <p:sp>
        <p:nvSpPr>
          <p:cNvPr id="483" name="Google Shape;483;p50"/>
          <p:cNvSpPr txBox="1"/>
          <p:nvPr/>
        </p:nvSpPr>
        <p:spPr>
          <a:xfrm>
            <a:off x="3034675" y="74550"/>
            <a:ext cx="290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Margin</a:t>
            </a:r>
            <a:endParaRPr b="1" sz="2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1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HTML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CSS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490" name="Google Shape;4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 txBox="1"/>
          <p:nvPr/>
        </p:nvSpPr>
        <p:spPr>
          <a:xfrm>
            <a:off x="5329400" y="3426750"/>
            <a:ext cx="8799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endParaRPr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HTML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CSS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329400" y="3426750"/>
            <a:ext cx="8799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endParaRPr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2"/>
          <p:cNvSpPr txBox="1"/>
          <p:nvPr/>
        </p:nvSpPr>
        <p:spPr>
          <a:xfrm>
            <a:off x="1210175" y="506875"/>
            <a:ext cx="2405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HTML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500" name="Google Shape;500;p52"/>
          <p:cNvSpPr txBox="1"/>
          <p:nvPr/>
        </p:nvSpPr>
        <p:spPr>
          <a:xfrm>
            <a:off x="5756100" y="506875"/>
            <a:ext cx="2023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CSS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501" name="Google Shape;501;p52"/>
          <p:cNvSpPr txBox="1"/>
          <p:nvPr/>
        </p:nvSpPr>
        <p:spPr>
          <a:xfrm>
            <a:off x="866825" y="1049900"/>
            <a:ext cx="309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Linguagem de marcação</a:t>
            </a:r>
            <a:endParaRPr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02" name="Google Shape;502;p52"/>
          <p:cNvSpPr txBox="1"/>
          <p:nvPr/>
        </p:nvSpPr>
        <p:spPr>
          <a:xfrm>
            <a:off x="1167575" y="1403100"/>
            <a:ext cx="26742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Títulos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</a:rPr>
              <a:t>&lt;h1&gt;&lt;h2&gt;&lt;h3&gt;&lt;h4&gt;&lt;h5&gt;&lt;h6&gt;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Parágrafos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E92C9"/>
                </a:solidFill>
              </a:rPr>
              <a:t>&lt;p&gt;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Imagens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E92C9"/>
                </a:solidFill>
              </a:rPr>
              <a:t>&lt;img&gt;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Links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E92C9"/>
                </a:solidFill>
              </a:rPr>
              <a:t>&lt;a&gt;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Divs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E92C9"/>
                </a:solidFill>
              </a:rPr>
              <a:t>&lt;div&gt;</a:t>
            </a:r>
            <a:endParaRPr sz="2100"/>
          </a:p>
        </p:txBody>
      </p:sp>
      <p:sp>
        <p:nvSpPr>
          <p:cNvPr id="503" name="Google Shape;503;p52"/>
          <p:cNvSpPr txBox="1"/>
          <p:nvPr/>
        </p:nvSpPr>
        <p:spPr>
          <a:xfrm>
            <a:off x="5430600" y="1049900"/>
            <a:ext cx="2674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Linguagem de estilos</a:t>
            </a:r>
            <a:endParaRPr sz="2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04" name="Google Shape;504;p52"/>
          <p:cNvSpPr txBox="1"/>
          <p:nvPr/>
        </p:nvSpPr>
        <p:spPr>
          <a:xfrm>
            <a:off x="5522550" y="1638325"/>
            <a:ext cx="2490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Classes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IDs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Box css</a:t>
            </a:r>
            <a:endParaRPr sz="2100"/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4">
            <a:alphaModFix/>
          </a:blip>
          <a:srcRect b="0" l="0" r="34921" t="0"/>
          <a:stretch/>
        </p:blipFill>
        <p:spPr>
          <a:xfrm>
            <a:off x="7122175" y="2516050"/>
            <a:ext cx="890675" cy="16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5">
            <a:alphaModFix/>
          </a:blip>
          <a:srcRect b="0" l="0" r="39287" t="0"/>
          <a:stretch/>
        </p:blipFill>
        <p:spPr>
          <a:xfrm>
            <a:off x="3000913" y="2571750"/>
            <a:ext cx="830925" cy="1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HTML</a:t>
            </a:r>
            <a:endParaRPr b="1" sz="8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2E2E2C"/>
                </a:solidFill>
              </a:rPr>
              <a:t>CSS</a:t>
            </a:r>
            <a:endParaRPr b="1" sz="8000">
              <a:solidFill>
                <a:srgbClr val="2E2E2C"/>
              </a:solidFill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3"/>
          <p:cNvSpPr txBox="1"/>
          <p:nvPr/>
        </p:nvSpPr>
        <p:spPr>
          <a:xfrm>
            <a:off x="5329400" y="3426750"/>
            <a:ext cx="8799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endParaRPr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4"/>
          <p:cNvPicPr preferRelativeResize="0"/>
          <p:nvPr/>
        </p:nvPicPr>
        <p:blipFill rotWithShape="1">
          <a:blip r:embed="rId4">
            <a:alphaModFix/>
          </a:blip>
          <a:srcRect b="6604" l="4934" r="56153" t="6604"/>
          <a:stretch/>
        </p:blipFill>
        <p:spPr>
          <a:xfrm>
            <a:off x="1348756" y="1056050"/>
            <a:ext cx="1775645" cy="26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4"/>
          <p:cNvPicPr preferRelativeResize="0"/>
          <p:nvPr/>
        </p:nvPicPr>
        <p:blipFill rotWithShape="1">
          <a:blip r:embed="rId4">
            <a:alphaModFix/>
          </a:blip>
          <a:srcRect b="7555" l="44219" r="3350" t="24500"/>
          <a:stretch/>
        </p:blipFill>
        <p:spPr>
          <a:xfrm>
            <a:off x="4957125" y="1056050"/>
            <a:ext cx="3056300" cy="26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4"/>
          <p:cNvSpPr/>
          <p:nvPr/>
        </p:nvSpPr>
        <p:spPr>
          <a:xfrm>
            <a:off x="3502263" y="2112050"/>
            <a:ext cx="1077000" cy="3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4"/>
          <p:cNvSpPr txBox="1"/>
          <p:nvPr/>
        </p:nvSpPr>
        <p:spPr>
          <a:xfrm>
            <a:off x="3404100" y="1851150"/>
            <a:ext cx="11679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Browser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759050" y="2732875"/>
            <a:ext cx="5801400" cy="116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700">
                <a:solidFill>
                  <a:srgbClr val="2E2E2C"/>
                </a:solidFill>
              </a:rPr>
              <a:t>Projeto 2</a:t>
            </a:r>
            <a:endParaRPr b="1" sz="8700">
              <a:solidFill>
                <a:srgbClr val="2E2E2C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951188" y="3681675"/>
            <a:ext cx="5417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Currículo</a:t>
            </a:r>
            <a:endParaRPr b="1"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Por quê ter um bom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539925" y="693350"/>
            <a:ext cx="4245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Currículo</a:t>
            </a:r>
            <a:r>
              <a:rPr b="1" lang="pt-BR" sz="5000"/>
              <a:t>?</a:t>
            </a:r>
            <a:endParaRPr b="1" sz="5000"/>
          </a:p>
        </p:txBody>
      </p:sp>
      <p:sp>
        <p:nvSpPr>
          <p:cNvPr id="110" name="Google Shape;110;p18"/>
          <p:cNvSpPr txBox="1"/>
          <p:nvPr/>
        </p:nvSpPr>
        <p:spPr>
          <a:xfrm>
            <a:off x="1046825" y="2249850"/>
            <a:ext cx="70254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currículo tem papel fundamental na contratação de qualquer profissional, independentemente de sua área de atuação.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85100" y="1132950"/>
            <a:ext cx="804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rgbClr val="2E2E2C"/>
                </a:solidFill>
              </a:rPr>
              <a:t>O que um </a:t>
            </a:r>
            <a:endParaRPr b="1" sz="67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bom currículo </a:t>
            </a:r>
            <a:endParaRPr b="1" sz="67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rgbClr val="2E2E2C"/>
                </a:solidFill>
              </a:rPr>
              <a:t>deve ter?</a:t>
            </a:r>
            <a:endParaRPr b="1" sz="59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16876" l="0" r="50000" t="14989"/>
          <a:stretch/>
        </p:blipFill>
        <p:spPr>
          <a:xfrm>
            <a:off x="2344750" y="1401425"/>
            <a:ext cx="2227250" cy="22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 rot="1172782">
            <a:off x="1168840" y="1791760"/>
            <a:ext cx="1452613" cy="492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34C2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Conceito</a:t>
            </a:r>
            <a:endParaRPr sz="2000">
              <a:solidFill>
                <a:srgbClr val="E34C25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 rot="-710">
            <a:off x="948761" y="2416838"/>
            <a:ext cx="1452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34C2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Elementos</a:t>
            </a:r>
            <a:endParaRPr sz="2000">
              <a:solidFill>
                <a:srgbClr val="E34C25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 rot="-1226465">
            <a:off x="989106" y="3070499"/>
            <a:ext cx="1452565" cy="493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34C25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Aplicações</a:t>
            </a:r>
            <a:endParaRPr sz="2000">
              <a:solidFill>
                <a:srgbClr val="E34C25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 rot="-1079152">
            <a:off x="6665425" y="1711530"/>
            <a:ext cx="1452479" cy="492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Conceito</a:t>
            </a:r>
            <a:endParaRPr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799285" y="2368482"/>
            <a:ext cx="1452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Elementos</a:t>
            </a:r>
            <a:endParaRPr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 rot="543229">
            <a:off x="6705704" y="2943589"/>
            <a:ext cx="1452699" cy="493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799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Aplicações</a:t>
            </a:r>
            <a:endParaRPr sz="2000">
              <a:solidFill>
                <a:srgbClr val="3799D6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2E2E2C"/>
                </a:solidFill>
              </a:rPr>
              <a:t>Implementação</a:t>
            </a:r>
            <a:endParaRPr b="1" sz="4200">
              <a:solidFill>
                <a:srgbClr val="2E2E2C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16876" l="50000" r="0" t="14989"/>
          <a:stretch/>
        </p:blipFill>
        <p:spPr>
          <a:xfrm>
            <a:off x="4724400" y="1476150"/>
            <a:ext cx="2227250" cy="22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4438288" y="2325150"/>
            <a:ext cx="410400" cy="493200"/>
          </a:xfrm>
          <a:prstGeom prst="mathPlus">
            <a:avLst>
              <a:gd fmla="val 23520" name="adj1"/>
            </a:avLst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85700" y="3082050"/>
            <a:ext cx="75726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Introdução à</a:t>
            </a:r>
            <a:endParaRPr b="1" sz="60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HTML </a:t>
            </a:r>
            <a:r>
              <a:rPr b="1"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&amp;</a:t>
            </a:r>
            <a:r>
              <a:rPr b="1" lang="pt-BR" sz="6000">
                <a:solidFill>
                  <a:srgbClr val="2E2E2C"/>
                </a:solidFill>
              </a:rPr>
              <a:t> CSS</a:t>
            </a:r>
            <a:endParaRPr b="1" sz="6000">
              <a:solidFill>
                <a:srgbClr val="2E2E2C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329400" y="3426750"/>
            <a:ext cx="879900" cy="91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