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5143500" cx="9144000"/>
  <p:notesSz cx="6858000" cy="9144000"/>
  <p:embeddedFontLst>
    <p:embeddedFont>
      <p:font typeface="Architects Daughter"/>
      <p:regular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Manuel Net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3" Type="http://schemas.openxmlformats.org/officeDocument/2006/relationships/font" Target="fonts/ArchitectsDaughter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1-10T14:44:17.379">
    <p:pos x="2786" y="1721"/>
    <p:text>Acho que precisa colocar o comentário do que foi exibido para o aluno verificar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01-10T22:38:30.579">
    <p:pos x="2574" y="1747"/>
    <p:text>colocar o comentário com o retorno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4c7d8d3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4c7d8d3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4c7d8d3f1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4c7d8d3f1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4c7d8d3f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4c7d8d3f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4c7d8d3f1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4c7d8d3f1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4c7d8d3f1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4c7d8d3f1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4c40e451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4c40e451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4c7d8d3f1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b4c7d8d3f1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4c7d8d3f1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4c7d8d3f1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4c7d8d3f1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4c7d8d3f1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4c7d8d3f1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4c7d8d3f1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4c40e451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4c40e451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4c7d8d3f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4c7d8d3f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4b6a75e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4b6a75e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4b6a75e3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4b6a75e3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4b6a75e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b4b6a75e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4b6a75e3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b4b6a75e3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4b6a75e3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4b6a75e3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4b6a75e3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4b6a75e3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4b6a75e3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4b6a75e3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b4b6a75e3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b4b6a75e3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b4b6a75e3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b4b6a75e3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b4b6a75e3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b4b6a75e3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4c7d8d3f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4c7d8d3f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b4b6a75e3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b4b6a75e3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b4b6a75e3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b4b6a75e3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b4b6a75e3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b4b6a75e3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b4b6a75e3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b4b6a75e3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b4b6a75e3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b4b6a75e3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b4b6a75e3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b4b6a75e3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b4b6a75e3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b4b6a75e3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b4b6a75e3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b4b6a75e3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b4b6a75e3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b4b6a75e3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4b6a75e3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b4b6a75e3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4c7d8d3f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4c7d8d3f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b4b6a75e3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b4b6a75e3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b4b6a75e3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b4b6a75e3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b4b6a75e3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b4b6a75e3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b4b6a75e3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b4b6a75e3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b4b6a75e3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b4b6a75e3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b4b6a75e3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b4b6a75e3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b4b6a75e3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b4b6a75e3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b4b6a75e3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b4b6a75e3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b4b6a75e30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b4b6a75e30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554e6b7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554e6b7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4c7d8d3f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4c7d8d3f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b554e6b70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b554e6b70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b554e6b7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b554e6b7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b554e6b7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b554e6b7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b554e6b70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b554e6b70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b554e6b70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b554e6b70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b554e6b70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b554e6b70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b554e6b70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b554e6b70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4c7d8d3f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4c7d8d3f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7056a3e2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7056a3e2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4c7d8d3f1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4c7d8d3f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4c7d8d3f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4c7d8d3f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comments" Target="../comments/comment2.xml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jpg"/><Relationship Id="rId6" Type="http://schemas.openxmlformats.org/officeDocument/2006/relationships/image" Target="../media/image7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Introdução 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à seção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3">
            <a:alphaModFix/>
          </a:blip>
          <a:srcRect b="44894" l="46324" r="9530" t="10939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/>
          </a:blip>
          <a:srcRect b="34486" l="8447" r="10868" t="11721"/>
          <a:stretch/>
        </p:blipFill>
        <p:spPr>
          <a:xfrm>
            <a:off x="148725" y="718375"/>
            <a:ext cx="8995274" cy="33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/>
          <p:nvPr/>
        </p:nvSpPr>
        <p:spPr>
          <a:xfrm>
            <a:off x="4500312" y="2114303"/>
            <a:ext cx="383100" cy="171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div</a:t>
            </a:r>
            <a:endParaRPr b="1" sz="700"/>
          </a:p>
        </p:txBody>
      </p:sp>
      <p:sp>
        <p:nvSpPr>
          <p:cNvPr id="176" name="Google Shape;176;p22"/>
          <p:cNvSpPr/>
          <p:nvPr/>
        </p:nvSpPr>
        <p:spPr>
          <a:xfrm>
            <a:off x="4967035" y="2114303"/>
            <a:ext cx="383100" cy="171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div</a:t>
            </a:r>
            <a:endParaRPr b="1" sz="700"/>
          </a:p>
        </p:txBody>
      </p:sp>
      <p:sp>
        <p:nvSpPr>
          <p:cNvPr id="177" name="Google Shape;177;p22"/>
          <p:cNvSpPr/>
          <p:nvPr/>
        </p:nvSpPr>
        <p:spPr>
          <a:xfrm>
            <a:off x="5468809" y="2114303"/>
            <a:ext cx="383100" cy="171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div</a:t>
            </a:r>
            <a:endParaRPr b="1" sz="700"/>
          </a:p>
        </p:txBody>
      </p:sp>
      <p:sp>
        <p:nvSpPr>
          <p:cNvPr id="178" name="Google Shape;178;p22"/>
          <p:cNvSpPr/>
          <p:nvPr/>
        </p:nvSpPr>
        <p:spPr>
          <a:xfrm>
            <a:off x="4967035" y="1875121"/>
            <a:ext cx="383100" cy="171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div</a:t>
            </a:r>
            <a:endParaRPr b="1" sz="700"/>
          </a:p>
        </p:txBody>
      </p:sp>
      <p:sp>
        <p:nvSpPr>
          <p:cNvPr id="179" name="Google Shape;179;p22"/>
          <p:cNvSpPr/>
          <p:nvPr/>
        </p:nvSpPr>
        <p:spPr>
          <a:xfrm>
            <a:off x="3989329" y="1875128"/>
            <a:ext cx="383100" cy="171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h1</a:t>
            </a:r>
            <a:endParaRPr b="1" sz="700"/>
          </a:p>
        </p:txBody>
      </p:sp>
      <p:sp>
        <p:nvSpPr>
          <p:cNvPr id="180" name="Google Shape;180;p22"/>
          <p:cNvSpPr/>
          <p:nvPr/>
        </p:nvSpPr>
        <p:spPr>
          <a:xfrm>
            <a:off x="4500312" y="1875121"/>
            <a:ext cx="383100" cy="171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atr</a:t>
            </a:r>
            <a:endParaRPr b="1" sz="700"/>
          </a:p>
        </p:txBody>
      </p:sp>
      <p:sp>
        <p:nvSpPr>
          <p:cNvPr id="181" name="Google Shape;181;p22"/>
          <p:cNvSpPr/>
          <p:nvPr/>
        </p:nvSpPr>
        <p:spPr>
          <a:xfrm>
            <a:off x="5477915" y="1361213"/>
            <a:ext cx="383100" cy="171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div</a:t>
            </a:r>
            <a:endParaRPr b="1" sz="700"/>
          </a:p>
        </p:txBody>
      </p:sp>
      <p:sp>
        <p:nvSpPr>
          <p:cNvPr id="182" name="Google Shape;182;p22"/>
          <p:cNvSpPr/>
          <p:nvPr/>
        </p:nvSpPr>
        <p:spPr>
          <a:xfrm>
            <a:off x="5477915" y="1132049"/>
            <a:ext cx="383100" cy="171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"/>
              <a:t>body</a:t>
            </a:r>
            <a:endParaRPr b="1" sz="500"/>
          </a:p>
        </p:txBody>
      </p:sp>
      <p:sp>
        <p:nvSpPr>
          <p:cNvPr id="183" name="Google Shape;183;p22"/>
          <p:cNvSpPr/>
          <p:nvPr/>
        </p:nvSpPr>
        <p:spPr>
          <a:xfrm>
            <a:off x="4500312" y="2353486"/>
            <a:ext cx="383100" cy="171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atr</a:t>
            </a:r>
            <a:endParaRPr b="1" sz="700"/>
          </a:p>
        </p:txBody>
      </p:sp>
      <p:sp>
        <p:nvSpPr>
          <p:cNvPr id="184" name="Google Shape;184;p22"/>
          <p:cNvSpPr/>
          <p:nvPr/>
        </p:nvSpPr>
        <p:spPr>
          <a:xfrm>
            <a:off x="4967035" y="2353486"/>
            <a:ext cx="383100" cy="171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atr</a:t>
            </a:r>
            <a:endParaRPr b="1" sz="700"/>
          </a:p>
        </p:txBody>
      </p:sp>
      <p:sp>
        <p:nvSpPr>
          <p:cNvPr id="185" name="Google Shape;185;p22"/>
          <p:cNvSpPr/>
          <p:nvPr/>
        </p:nvSpPr>
        <p:spPr>
          <a:xfrm>
            <a:off x="5468809" y="2365366"/>
            <a:ext cx="383100" cy="171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atr</a:t>
            </a:r>
            <a:endParaRPr b="1" sz="700"/>
          </a:p>
        </p:txBody>
      </p:sp>
      <p:sp>
        <p:nvSpPr>
          <p:cNvPr id="186" name="Google Shape;186;p22"/>
          <p:cNvSpPr/>
          <p:nvPr/>
        </p:nvSpPr>
        <p:spPr>
          <a:xfrm>
            <a:off x="3511997" y="1875121"/>
            <a:ext cx="383100" cy="171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atr</a:t>
            </a:r>
            <a:endParaRPr b="1" sz="700"/>
          </a:p>
        </p:txBody>
      </p:sp>
      <p:sp>
        <p:nvSpPr>
          <p:cNvPr id="187" name="Google Shape;187;p22"/>
          <p:cNvSpPr/>
          <p:nvPr/>
        </p:nvSpPr>
        <p:spPr>
          <a:xfrm>
            <a:off x="3989329" y="2114303"/>
            <a:ext cx="383100" cy="1713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"/>
              <a:t>texto</a:t>
            </a:r>
            <a:endParaRPr b="1" sz="500"/>
          </a:p>
        </p:txBody>
      </p:sp>
      <p:sp>
        <p:nvSpPr>
          <p:cNvPr id="188" name="Google Shape;188;p22"/>
          <p:cNvSpPr/>
          <p:nvPr/>
        </p:nvSpPr>
        <p:spPr>
          <a:xfrm>
            <a:off x="5477915" y="1849016"/>
            <a:ext cx="383100" cy="171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p</a:t>
            </a:r>
            <a:endParaRPr b="1" sz="700"/>
          </a:p>
        </p:txBody>
      </p:sp>
      <p:sp>
        <p:nvSpPr>
          <p:cNvPr id="189" name="Google Shape;189;p22"/>
          <p:cNvSpPr/>
          <p:nvPr/>
        </p:nvSpPr>
        <p:spPr>
          <a:xfrm>
            <a:off x="5999982" y="1849008"/>
            <a:ext cx="383100" cy="171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atr</a:t>
            </a:r>
            <a:endParaRPr b="1" sz="700"/>
          </a:p>
        </p:txBody>
      </p:sp>
      <p:sp>
        <p:nvSpPr>
          <p:cNvPr id="190" name="Google Shape;190;p22"/>
          <p:cNvSpPr/>
          <p:nvPr/>
        </p:nvSpPr>
        <p:spPr>
          <a:xfrm>
            <a:off x="6662220" y="1849052"/>
            <a:ext cx="383100" cy="171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div</a:t>
            </a:r>
            <a:endParaRPr b="1" sz="700"/>
          </a:p>
        </p:txBody>
      </p:sp>
      <p:sp>
        <p:nvSpPr>
          <p:cNvPr id="191" name="Google Shape;191;p22"/>
          <p:cNvSpPr/>
          <p:nvPr/>
        </p:nvSpPr>
        <p:spPr>
          <a:xfrm>
            <a:off x="6207002" y="2088322"/>
            <a:ext cx="383100" cy="171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"/>
              <a:t>input</a:t>
            </a:r>
            <a:endParaRPr b="1" sz="500"/>
          </a:p>
        </p:txBody>
      </p:sp>
      <p:sp>
        <p:nvSpPr>
          <p:cNvPr id="192" name="Google Shape;192;p22"/>
          <p:cNvSpPr/>
          <p:nvPr/>
        </p:nvSpPr>
        <p:spPr>
          <a:xfrm>
            <a:off x="7649495" y="2088191"/>
            <a:ext cx="383100" cy="171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atr</a:t>
            </a:r>
            <a:endParaRPr b="1" sz="700"/>
          </a:p>
        </p:txBody>
      </p:sp>
      <p:sp>
        <p:nvSpPr>
          <p:cNvPr id="193" name="Google Shape;193;p22"/>
          <p:cNvSpPr/>
          <p:nvPr/>
        </p:nvSpPr>
        <p:spPr>
          <a:xfrm>
            <a:off x="7122526" y="2088235"/>
            <a:ext cx="447900" cy="171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"/>
              <a:t>button</a:t>
            </a:r>
            <a:endParaRPr b="1" sz="500"/>
          </a:p>
        </p:txBody>
      </p:sp>
      <p:sp>
        <p:nvSpPr>
          <p:cNvPr id="194" name="Google Shape;194;p22"/>
          <p:cNvSpPr/>
          <p:nvPr/>
        </p:nvSpPr>
        <p:spPr>
          <a:xfrm>
            <a:off x="6207002" y="2327505"/>
            <a:ext cx="383100" cy="171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atr</a:t>
            </a:r>
            <a:endParaRPr b="1" sz="700"/>
          </a:p>
        </p:txBody>
      </p:sp>
      <p:sp>
        <p:nvSpPr>
          <p:cNvPr id="195" name="Google Shape;195;p22"/>
          <p:cNvSpPr/>
          <p:nvPr/>
        </p:nvSpPr>
        <p:spPr>
          <a:xfrm>
            <a:off x="7155002" y="2327417"/>
            <a:ext cx="383100" cy="1713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"/>
              <a:t>texto</a:t>
            </a:r>
            <a:endParaRPr b="1" sz="500"/>
          </a:p>
        </p:txBody>
      </p:sp>
      <p:sp>
        <p:nvSpPr>
          <p:cNvPr id="196" name="Google Shape;196;p22"/>
          <p:cNvSpPr/>
          <p:nvPr/>
        </p:nvSpPr>
        <p:spPr>
          <a:xfrm>
            <a:off x="5477915" y="1605114"/>
            <a:ext cx="383100" cy="171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div</a:t>
            </a:r>
            <a:endParaRPr b="1" sz="700"/>
          </a:p>
        </p:txBody>
      </p:sp>
      <p:sp>
        <p:nvSpPr>
          <p:cNvPr id="197" name="Google Shape;197;p22"/>
          <p:cNvSpPr/>
          <p:nvPr/>
        </p:nvSpPr>
        <p:spPr>
          <a:xfrm>
            <a:off x="7965856" y="1849052"/>
            <a:ext cx="383100" cy="171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div</a:t>
            </a:r>
            <a:endParaRPr b="1" sz="700"/>
          </a:p>
        </p:txBody>
      </p:sp>
      <p:cxnSp>
        <p:nvCxnSpPr>
          <p:cNvPr id="198" name="Google Shape;198;p22"/>
          <p:cNvCxnSpPr>
            <a:stCxn id="182" idx="2"/>
            <a:endCxn id="182" idx="2"/>
          </p:cNvCxnSpPr>
          <p:nvPr/>
        </p:nvCxnSpPr>
        <p:spPr>
          <a:xfrm>
            <a:off x="5669465" y="1303349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2"/>
          <p:cNvCxnSpPr>
            <a:stCxn id="178" idx="1"/>
            <a:endCxn id="180" idx="3"/>
          </p:cNvCxnSpPr>
          <p:nvPr/>
        </p:nvCxnSpPr>
        <p:spPr>
          <a:xfrm rot="10800000">
            <a:off x="4883335" y="1960771"/>
            <a:ext cx="8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2"/>
          <p:cNvCxnSpPr>
            <a:stCxn id="178" idx="2"/>
            <a:endCxn id="178" idx="2"/>
          </p:cNvCxnSpPr>
          <p:nvPr/>
        </p:nvCxnSpPr>
        <p:spPr>
          <a:xfrm>
            <a:off x="5158585" y="2046421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2"/>
          <p:cNvCxnSpPr>
            <a:stCxn id="178" idx="2"/>
            <a:endCxn id="176" idx="0"/>
          </p:cNvCxnSpPr>
          <p:nvPr/>
        </p:nvCxnSpPr>
        <p:spPr>
          <a:xfrm>
            <a:off x="5158585" y="2046421"/>
            <a:ext cx="0" cy="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2"/>
          <p:cNvCxnSpPr>
            <a:stCxn id="178" idx="2"/>
            <a:endCxn id="175" idx="0"/>
          </p:cNvCxnSpPr>
          <p:nvPr/>
        </p:nvCxnSpPr>
        <p:spPr>
          <a:xfrm flipH="1">
            <a:off x="4691785" y="2046421"/>
            <a:ext cx="466800" cy="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2"/>
          <p:cNvCxnSpPr>
            <a:stCxn id="178" idx="2"/>
            <a:endCxn id="177" idx="0"/>
          </p:cNvCxnSpPr>
          <p:nvPr/>
        </p:nvCxnSpPr>
        <p:spPr>
          <a:xfrm>
            <a:off x="5158585" y="2046421"/>
            <a:ext cx="501900" cy="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2"/>
          <p:cNvCxnSpPr>
            <a:stCxn id="175" idx="2"/>
            <a:endCxn id="183" idx="0"/>
          </p:cNvCxnSpPr>
          <p:nvPr/>
        </p:nvCxnSpPr>
        <p:spPr>
          <a:xfrm>
            <a:off x="4691862" y="2285603"/>
            <a:ext cx="0" cy="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2"/>
          <p:cNvCxnSpPr>
            <a:stCxn id="177" idx="2"/>
            <a:endCxn id="185" idx="0"/>
          </p:cNvCxnSpPr>
          <p:nvPr/>
        </p:nvCxnSpPr>
        <p:spPr>
          <a:xfrm>
            <a:off x="5660359" y="2285603"/>
            <a:ext cx="0" cy="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2"/>
          <p:cNvCxnSpPr>
            <a:stCxn id="182" idx="2"/>
            <a:endCxn id="182" idx="2"/>
          </p:cNvCxnSpPr>
          <p:nvPr/>
        </p:nvCxnSpPr>
        <p:spPr>
          <a:xfrm>
            <a:off x="5669465" y="1303349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2"/>
          <p:cNvCxnSpPr>
            <a:stCxn id="182" idx="2"/>
            <a:endCxn id="182" idx="2"/>
          </p:cNvCxnSpPr>
          <p:nvPr/>
        </p:nvCxnSpPr>
        <p:spPr>
          <a:xfrm>
            <a:off x="5669465" y="1303349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2"/>
          <p:cNvCxnSpPr>
            <a:stCxn id="196" idx="2"/>
            <a:endCxn id="188" idx="0"/>
          </p:cNvCxnSpPr>
          <p:nvPr/>
        </p:nvCxnSpPr>
        <p:spPr>
          <a:xfrm>
            <a:off x="5669465" y="1776414"/>
            <a:ext cx="0" cy="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2"/>
          <p:cNvCxnSpPr>
            <a:stCxn id="196" idx="2"/>
            <a:endCxn id="190" idx="0"/>
          </p:cNvCxnSpPr>
          <p:nvPr/>
        </p:nvCxnSpPr>
        <p:spPr>
          <a:xfrm>
            <a:off x="5669465" y="1776414"/>
            <a:ext cx="1184400" cy="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2"/>
          <p:cNvCxnSpPr>
            <a:stCxn id="196" idx="2"/>
            <a:endCxn id="197" idx="0"/>
          </p:cNvCxnSpPr>
          <p:nvPr/>
        </p:nvCxnSpPr>
        <p:spPr>
          <a:xfrm>
            <a:off x="5669465" y="1776414"/>
            <a:ext cx="2487900" cy="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2"/>
          <p:cNvCxnSpPr>
            <a:stCxn id="179" idx="2"/>
            <a:endCxn id="187" idx="0"/>
          </p:cNvCxnSpPr>
          <p:nvPr/>
        </p:nvCxnSpPr>
        <p:spPr>
          <a:xfrm>
            <a:off x="4180879" y="2046428"/>
            <a:ext cx="0" cy="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2"/>
          <p:cNvCxnSpPr>
            <a:stCxn id="188" idx="3"/>
            <a:endCxn id="189" idx="1"/>
          </p:cNvCxnSpPr>
          <p:nvPr/>
        </p:nvCxnSpPr>
        <p:spPr>
          <a:xfrm>
            <a:off x="5861015" y="1934666"/>
            <a:ext cx="13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2"/>
          <p:cNvCxnSpPr>
            <a:stCxn id="190" idx="2"/>
            <a:endCxn id="191" idx="0"/>
          </p:cNvCxnSpPr>
          <p:nvPr/>
        </p:nvCxnSpPr>
        <p:spPr>
          <a:xfrm flipH="1">
            <a:off x="6398670" y="2020352"/>
            <a:ext cx="455100" cy="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2"/>
          <p:cNvCxnSpPr>
            <a:stCxn id="191" idx="2"/>
            <a:endCxn id="194" idx="0"/>
          </p:cNvCxnSpPr>
          <p:nvPr/>
        </p:nvCxnSpPr>
        <p:spPr>
          <a:xfrm>
            <a:off x="6398552" y="2259622"/>
            <a:ext cx="0" cy="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2"/>
          <p:cNvCxnSpPr>
            <a:stCxn id="190" idx="2"/>
            <a:endCxn id="193" idx="0"/>
          </p:cNvCxnSpPr>
          <p:nvPr/>
        </p:nvCxnSpPr>
        <p:spPr>
          <a:xfrm>
            <a:off x="6853770" y="2020352"/>
            <a:ext cx="492600" cy="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2"/>
          <p:cNvCxnSpPr>
            <a:stCxn id="193" idx="2"/>
            <a:endCxn id="195" idx="0"/>
          </p:cNvCxnSpPr>
          <p:nvPr/>
        </p:nvCxnSpPr>
        <p:spPr>
          <a:xfrm>
            <a:off x="7346476" y="2259535"/>
            <a:ext cx="0" cy="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2"/>
          <p:cNvCxnSpPr>
            <a:stCxn id="193" idx="3"/>
            <a:endCxn id="192" idx="1"/>
          </p:cNvCxnSpPr>
          <p:nvPr/>
        </p:nvCxnSpPr>
        <p:spPr>
          <a:xfrm>
            <a:off x="7570426" y="2173885"/>
            <a:ext cx="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2"/>
          <p:cNvSpPr/>
          <p:nvPr/>
        </p:nvSpPr>
        <p:spPr>
          <a:xfrm>
            <a:off x="8487925" y="1848994"/>
            <a:ext cx="447900" cy="171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"/>
              <a:t>button</a:t>
            </a:r>
            <a:endParaRPr b="1" sz="500"/>
          </a:p>
        </p:txBody>
      </p:sp>
      <p:cxnSp>
        <p:nvCxnSpPr>
          <p:cNvPr id="219" name="Google Shape;219;p22"/>
          <p:cNvCxnSpPr>
            <a:stCxn id="196" idx="2"/>
            <a:endCxn id="218" idx="0"/>
          </p:cNvCxnSpPr>
          <p:nvPr/>
        </p:nvCxnSpPr>
        <p:spPr>
          <a:xfrm>
            <a:off x="5669465" y="1776414"/>
            <a:ext cx="3042300" cy="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2"/>
          <p:cNvSpPr/>
          <p:nvPr/>
        </p:nvSpPr>
        <p:spPr>
          <a:xfrm>
            <a:off x="8520401" y="2088322"/>
            <a:ext cx="383100" cy="1713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"/>
              <a:t>texto</a:t>
            </a:r>
            <a:endParaRPr b="1" sz="500"/>
          </a:p>
        </p:txBody>
      </p:sp>
      <p:cxnSp>
        <p:nvCxnSpPr>
          <p:cNvPr id="221" name="Google Shape;221;p22"/>
          <p:cNvCxnSpPr>
            <a:stCxn id="218" idx="2"/>
            <a:endCxn id="220" idx="0"/>
          </p:cNvCxnSpPr>
          <p:nvPr/>
        </p:nvCxnSpPr>
        <p:spPr>
          <a:xfrm>
            <a:off x="8711875" y="2020294"/>
            <a:ext cx="0" cy="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2"/>
          <p:cNvSpPr/>
          <p:nvPr/>
        </p:nvSpPr>
        <p:spPr>
          <a:xfrm>
            <a:off x="6000088" y="1365845"/>
            <a:ext cx="383100" cy="171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atr</a:t>
            </a:r>
            <a:endParaRPr b="1" sz="700"/>
          </a:p>
        </p:txBody>
      </p:sp>
      <p:cxnSp>
        <p:nvCxnSpPr>
          <p:cNvPr id="223" name="Google Shape;223;p22"/>
          <p:cNvCxnSpPr>
            <a:stCxn id="181" idx="3"/>
            <a:endCxn id="222" idx="1"/>
          </p:cNvCxnSpPr>
          <p:nvPr/>
        </p:nvCxnSpPr>
        <p:spPr>
          <a:xfrm>
            <a:off x="5861015" y="1446863"/>
            <a:ext cx="1392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2"/>
          <p:cNvSpPr/>
          <p:nvPr/>
        </p:nvSpPr>
        <p:spPr>
          <a:xfrm>
            <a:off x="5021632" y="1558559"/>
            <a:ext cx="383100" cy="171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/>
              <a:t>atr</a:t>
            </a:r>
            <a:endParaRPr b="1" sz="700"/>
          </a:p>
        </p:txBody>
      </p:sp>
      <p:cxnSp>
        <p:nvCxnSpPr>
          <p:cNvPr id="225" name="Google Shape;225;p22"/>
          <p:cNvCxnSpPr>
            <a:stCxn id="196" idx="1"/>
            <a:endCxn id="224" idx="3"/>
          </p:cNvCxnSpPr>
          <p:nvPr/>
        </p:nvCxnSpPr>
        <p:spPr>
          <a:xfrm rot="10800000">
            <a:off x="5404715" y="1644264"/>
            <a:ext cx="73200" cy="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2"/>
          <p:cNvCxnSpPr>
            <a:stCxn id="176" idx="2"/>
            <a:endCxn id="184" idx="0"/>
          </p:cNvCxnSpPr>
          <p:nvPr/>
        </p:nvCxnSpPr>
        <p:spPr>
          <a:xfrm>
            <a:off x="5158585" y="2285603"/>
            <a:ext cx="0" cy="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2"/>
          <p:cNvCxnSpPr>
            <a:stCxn id="182" idx="2"/>
            <a:endCxn id="181" idx="0"/>
          </p:cNvCxnSpPr>
          <p:nvPr/>
        </p:nvCxnSpPr>
        <p:spPr>
          <a:xfrm>
            <a:off x="5669465" y="1303349"/>
            <a:ext cx="0" cy="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2"/>
          <p:cNvCxnSpPr>
            <a:stCxn id="181" idx="2"/>
            <a:endCxn id="196" idx="0"/>
          </p:cNvCxnSpPr>
          <p:nvPr/>
        </p:nvCxnSpPr>
        <p:spPr>
          <a:xfrm>
            <a:off x="5669465" y="1532513"/>
            <a:ext cx="0" cy="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2"/>
          <p:cNvCxnSpPr>
            <a:stCxn id="178" idx="0"/>
            <a:endCxn id="196" idx="2"/>
          </p:cNvCxnSpPr>
          <p:nvPr/>
        </p:nvCxnSpPr>
        <p:spPr>
          <a:xfrm flipH="1" rot="10800000">
            <a:off x="5158585" y="1776421"/>
            <a:ext cx="510900" cy="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2"/>
          <p:cNvCxnSpPr>
            <a:stCxn id="186" idx="3"/>
            <a:endCxn id="179" idx="1"/>
          </p:cNvCxnSpPr>
          <p:nvPr/>
        </p:nvCxnSpPr>
        <p:spPr>
          <a:xfrm>
            <a:off x="3895097" y="1960771"/>
            <a:ext cx="9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2"/>
          <p:cNvCxnSpPr>
            <a:stCxn id="179" idx="0"/>
            <a:endCxn id="196" idx="2"/>
          </p:cNvCxnSpPr>
          <p:nvPr/>
        </p:nvCxnSpPr>
        <p:spPr>
          <a:xfrm flipH="1" rot="10800000">
            <a:off x="4180879" y="1776428"/>
            <a:ext cx="1488600" cy="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Acessando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elementos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238" name="Google Shape;2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 txBox="1"/>
          <p:nvPr/>
        </p:nvSpPr>
        <p:spPr>
          <a:xfrm rot="-150">
            <a:off x="1128000" y="1525662"/>
            <a:ext cx="6888000" cy="2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2E2E2C"/>
                </a:solidFill>
              </a:rPr>
              <a:t>Por que precisamos </a:t>
            </a:r>
            <a:endParaRPr b="1" sz="48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acessar </a:t>
            </a:r>
            <a:r>
              <a:rPr b="1" lang="pt-BR" sz="4800">
                <a:solidFill>
                  <a:srgbClr val="2E2E2C"/>
                </a:solidFill>
              </a:rPr>
              <a:t>elementos?</a:t>
            </a:r>
            <a:endParaRPr b="1" sz="4800">
              <a:solidFill>
                <a:srgbClr val="2E2E2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Métodos de acesso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1833000" y="1543350"/>
            <a:ext cx="59985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getElementById()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255" name="Google Shape;255;p25"/>
          <p:cNvSpPr txBox="1"/>
          <p:nvPr/>
        </p:nvSpPr>
        <p:spPr>
          <a:xfrm>
            <a:off x="1833000" y="2096375"/>
            <a:ext cx="59985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getElementsByClassName()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256" name="Google Shape;256;p25"/>
          <p:cNvSpPr txBox="1"/>
          <p:nvPr/>
        </p:nvSpPr>
        <p:spPr>
          <a:xfrm>
            <a:off x="1833000" y="2718800"/>
            <a:ext cx="59985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getElementsByTagName()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257" name="Google Shape;257;p25"/>
          <p:cNvSpPr txBox="1"/>
          <p:nvPr/>
        </p:nvSpPr>
        <p:spPr>
          <a:xfrm>
            <a:off x="1833000" y="3268938"/>
            <a:ext cx="59985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querySelector</a:t>
            </a:r>
            <a:r>
              <a:rPr lang="pt-BR" sz="3600">
                <a:solidFill>
                  <a:schemeClr val="dk1"/>
                </a:solidFill>
              </a:rPr>
              <a:t>()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258" name="Google Shape;258;p25"/>
          <p:cNvSpPr txBox="1"/>
          <p:nvPr/>
        </p:nvSpPr>
        <p:spPr>
          <a:xfrm>
            <a:off x="8061450" y="4658525"/>
            <a:ext cx="8040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Link</a:t>
            </a:r>
            <a:endParaRPr b="1"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6"/>
          <p:cNvPicPr preferRelativeResize="0"/>
          <p:nvPr/>
        </p:nvPicPr>
        <p:blipFill rotWithShape="1">
          <a:blip r:embed="rId4">
            <a:alphaModFix/>
          </a:blip>
          <a:srcRect b="41443" l="20332" r="48357" t="11306"/>
          <a:stretch/>
        </p:blipFill>
        <p:spPr>
          <a:xfrm>
            <a:off x="2761650" y="1290500"/>
            <a:ext cx="3620703" cy="30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Exemplo base</a:t>
            </a:r>
            <a:endParaRPr sz="4200">
              <a:solidFill>
                <a:srgbClr val="2E2E2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7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getElementById()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2E2E2C"/>
              </a:solidFill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2843150" y="975775"/>
            <a:ext cx="35280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Acessa</a:t>
            </a:r>
            <a:r>
              <a:rPr b="1" lang="pt-BR" sz="1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elemento pelo ID</a:t>
            </a:r>
            <a:endParaRPr b="1"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275" name="Google Shape;275;p27"/>
          <p:cNvPicPr preferRelativeResize="0"/>
          <p:nvPr/>
        </p:nvPicPr>
        <p:blipFill rotWithShape="1">
          <a:blip r:embed="rId4">
            <a:alphaModFix/>
          </a:blip>
          <a:srcRect b="41443" l="20332" r="48357" t="11306"/>
          <a:stretch/>
        </p:blipFill>
        <p:spPr>
          <a:xfrm>
            <a:off x="780825" y="1759912"/>
            <a:ext cx="2862999" cy="242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7"/>
          <p:cNvPicPr preferRelativeResize="0"/>
          <p:nvPr/>
        </p:nvPicPr>
        <p:blipFill rotWithShape="1">
          <a:blip r:embed="rId5">
            <a:alphaModFix/>
          </a:blip>
          <a:srcRect b="73022" l="20587" r="49958" t="11006"/>
          <a:stretch/>
        </p:blipFill>
        <p:spPr>
          <a:xfrm>
            <a:off x="4672525" y="2429200"/>
            <a:ext cx="3252350" cy="99152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7"/>
          <p:cNvSpPr txBox="1"/>
          <p:nvPr/>
        </p:nvSpPr>
        <p:spPr>
          <a:xfrm>
            <a:off x="2677100" y="1338550"/>
            <a:ext cx="4152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elemento = </a:t>
            </a:r>
            <a:r>
              <a:rPr b="1" lang="pt-BR">
                <a:solidFill>
                  <a:schemeClr val="dk1"/>
                </a:solidFill>
              </a:rPr>
              <a:t>document.</a:t>
            </a:r>
            <a:r>
              <a:rPr b="1" lang="pt-BR"/>
              <a:t>getElementById(‘id’);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8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getElementsByClassName()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2E2E2C"/>
              </a:solidFill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2700975" y="975775"/>
            <a:ext cx="3941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Acessa</a:t>
            </a:r>
            <a:r>
              <a:rPr b="1" lang="pt-BR" sz="1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elementos pela classe</a:t>
            </a:r>
            <a:endParaRPr b="1"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2069800" y="1290500"/>
            <a:ext cx="5292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elemento = </a:t>
            </a:r>
            <a:r>
              <a:rPr b="1" lang="pt-BR">
                <a:solidFill>
                  <a:schemeClr val="dk1"/>
                </a:solidFill>
              </a:rPr>
              <a:t>document.</a:t>
            </a:r>
            <a:r>
              <a:rPr b="1" lang="pt-BR"/>
              <a:t>getElementsByClassName(‘classe’);</a:t>
            </a:r>
            <a:endParaRPr b="1"/>
          </a:p>
        </p:txBody>
      </p:sp>
      <p:pic>
        <p:nvPicPr>
          <p:cNvPr id="287" name="Google Shape;287;p28"/>
          <p:cNvPicPr preferRelativeResize="0"/>
          <p:nvPr/>
        </p:nvPicPr>
        <p:blipFill rotWithShape="1">
          <a:blip r:embed="rId4">
            <a:alphaModFix/>
          </a:blip>
          <a:srcRect b="41443" l="20332" r="48357" t="11306"/>
          <a:stretch/>
        </p:blipFill>
        <p:spPr>
          <a:xfrm>
            <a:off x="780825" y="1759912"/>
            <a:ext cx="2862999" cy="242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8"/>
          <p:cNvPicPr preferRelativeResize="0"/>
          <p:nvPr/>
        </p:nvPicPr>
        <p:blipFill rotWithShape="1">
          <a:blip r:embed="rId5">
            <a:alphaModFix/>
          </a:blip>
          <a:srcRect b="62640" l="20589" r="42821" t="27577"/>
          <a:stretch/>
        </p:blipFill>
        <p:spPr>
          <a:xfrm>
            <a:off x="4448050" y="2571750"/>
            <a:ext cx="4040450" cy="6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9"/>
          <p:cNvSpPr txBox="1"/>
          <p:nvPr/>
        </p:nvSpPr>
        <p:spPr>
          <a:xfrm rot="-150">
            <a:off x="1270175" y="1461037"/>
            <a:ext cx="6888000" cy="2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2E2E2C"/>
              </a:solidFill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getElementsByTagName()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2E2E2C"/>
              </a:solidFill>
            </a:endParaRPr>
          </a:p>
        </p:txBody>
      </p:sp>
      <p:sp>
        <p:nvSpPr>
          <p:cNvPr id="297" name="Google Shape;297;p29"/>
          <p:cNvSpPr txBox="1"/>
          <p:nvPr/>
        </p:nvSpPr>
        <p:spPr>
          <a:xfrm>
            <a:off x="2700975" y="975775"/>
            <a:ext cx="3941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Acessa </a:t>
            </a:r>
            <a:r>
              <a:rPr b="1" lang="pt-BR" sz="1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os elementos pela Tag</a:t>
            </a:r>
            <a:endParaRPr b="1"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298" name="Google Shape;298;p29"/>
          <p:cNvPicPr preferRelativeResize="0"/>
          <p:nvPr/>
        </p:nvPicPr>
        <p:blipFill rotWithShape="1">
          <a:blip r:embed="rId4">
            <a:alphaModFix/>
          </a:blip>
          <a:srcRect b="41443" l="20332" r="48357" t="11306"/>
          <a:stretch/>
        </p:blipFill>
        <p:spPr>
          <a:xfrm>
            <a:off x="780825" y="1759912"/>
            <a:ext cx="2862999" cy="242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9"/>
          <p:cNvPicPr preferRelativeResize="0"/>
          <p:nvPr/>
        </p:nvPicPr>
        <p:blipFill rotWithShape="1">
          <a:blip r:embed="rId5">
            <a:alphaModFix/>
          </a:blip>
          <a:srcRect b="53157" l="20589" r="42821" t="38058"/>
          <a:stretch/>
        </p:blipFill>
        <p:spPr>
          <a:xfrm>
            <a:off x="4435675" y="2627526"/>
            <a:ext cx="4040450" cy="54534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9"/>
          <p:cNvSpPr txBox="1"/>
          <p:nvPr/>
        </p:nvSpPr>
        <p:spPr>
          <a:xfrm>
            <a:off x="2255700" y="1290500"/>
            <a:ext cx="5155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elemento = </a:t>
            </a:r>
            <a:r>
              <a:rPr b="1" lang="pt-BR">
                <a:solidFill>
                  <a:schemeClr val="dk1"/>
                </a:solidFill>
              </a:rPr>
              <a:t>document.</a:t>
            </a:r>
            <a:r>
              <a:rPr b="1" lang="pt-BR"/>
              <a:t>getElementsByTagName(‘tag’);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0"/>
          <p:cNvSpPr txBox="1"/>
          <p:nvPr/>
        </p:nvSpPr>
        <p:spPr>
          <a:xfrm rot="-150">
            <a:off x="1270175" y="1461037"/>
            <a:ext cx="6888000" cy="2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2E2E2C"/>
              </a:solidFill>
            </a:endParaRPr>
          </a:p>
        </p:txBody>
      </p:sp>
      <p:sp>
        <p:nvSpPr>
          <p:cNvPr id="308" name="Google Shape;308;p30"/>
          <p:cNvSpPr txBox="1"/>
          <p:nvPr/>
        </p:nvSpPr>
        <p:spPr>
          <a:xfrm>
            <a:off x="550300" y="318425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querySelector()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Acessa os elementos pelo seletor</a:t>
            </a:r>
            <a:endParaRPr b="1"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2E2E2C"/>
              </a:solidFill>
            </a:endParaRPr>
          </a:p>
        </p:txBody>
      </p:sp>
      <p:pic>
        <p:nvPicPr>
          <p:cNvPr id="309" name="Google Shape;309;p30"/>
          <p:cNvPicPr preferRelativeResize="0"/>
          <p:nvPr/>
        </p:nvPicPr>
        <p:blipFill rotWithShape="1">
          <a:blip r:embed="rId5">
            <a:alphaModFix/>
          </a:blip>
          <a:srcRect b="41443" l="20332" r="48357" t="11306"/>
          <a:stretch/>
        </p:blipFill>
        <p:spPr>
          <a:xfrm>
            <a:off x="979150" y="2168951"/>
            <a:ext cx="2614626" cy="221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0"/>
          <p:cNvPicPr preferRelativeResize="0"/>
          <p:nvPr/>
        </p:nvPicPr>
        <p:blipFill rotWithShape="1">
          <a:blip r:embed="rId6">
            <a:alphaModFix/>
          </a:blip>
          <a:srcRect b="36389" l="20589" r="42821" t="47640"/>
          <a:stretch/>
        </p:blipFill>
        <p:spPr>
          <a:xfrm>
            <a:off x="4423275" y="2732450"/>
            <a:ext cx="4040450" cy="99152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0"/>
          <p:cNvSpPr txBox="1"/>
          <p:nvPr/>
        </p:nvSpPr>
        <p:spPr>
          <a:xfrm>
            <a:off x="2595825" y="1487988"/>
            <a:ext cx="4152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elemento = document.querySelector(‘.classe’);</a:t>
            </a:r>
            <a:endParaRPr b="1"/>
          </a:p>
        </p:txBody>
      </p:sp>
      <p:sp>
        <p:nvSpPr>
          <p:cNvPr id="312" name="Google Shape;312;p30"/>
          <p:cNvSpPr txBox="1"/>
          <p:nvPr/>
        </p:nvSpPr>
        <p:spPr>
          <a:xfrm>
            <a:off x="2595825" y="1729675"/>
            <a:ext cx="4152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elemento = document.querySelector(‘tag’);</a:t>
            </a:r>
            <a:endParaRPr b="1"/>
          </a:p>
        </p:txBody>
      </p:sp>
      <p:sp>
        <p:nvSpPr>
          <p:cNvPr id="313" name="Google Shape;313;p30"/>
          <p:cNvSpPr txBox="1"/>
          <p:nvPr/>
        </p:nvSpPr>
        <p:spPr>
          <a:xfrm>
            <a:off x="2638175" y="1222325"/>
            <a:ext cx="4152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elemento = document.querySelector(‘#id);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1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Métodos de seleção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321" name="Google Shape;321;p31"/>
          <p:cNvSpPr txBox="1"/>
          <p:nvPr/>
        </p:nvSpPr>
        <p:spPr>
          <a:xfrm>
            <a:off x="1833000" y="1543350"/>
            <a:ext cx="59985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getElementById()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2" name="Google Shape;322;p31"/>
          <p:cNvSpPr txBox="1"/>
          <p:nvPr/>
        </p:nvSpPr>
        <p:spPr>
          <a:xfrm>
            <a:off x="1833000" y="2096375"/>
            <a:ext cx="59985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getElementsByClassName()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3" name="Google Shape;323;p31"/>
          <p:cNvSpPr txBox="1"/>
          <p:nvPr/>
        </p:nvSpPr>
        <p:spPr>
          <a:xfrm>
            <a:off x="1833000" y="2718800"/>
            <a:ext cx="59985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getElementsByTagName()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4" name="Google Shape;324;p31"/>
          <p:cNvSpPr txBox="1"/>
          <p:nvPr/>
        </p:nvSpPr>
        <p:spPr>
          <a:xfrm>
            <a:off x="1833000" y="3268938"/>
            <a:ext cx="59985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querySelector()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 rot="-1573295">
            <a:off x="-74412" y="795622"/>
            <a:ext cx="5416167" cy="20920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E2E2C"/>
                </a:solidFill>
              </a:rPr>
              <a:t>Como posso dar </a:t>
            </a:r>
            <a:r>
              <a:rPr b="1" lang="pt-BR" sz="36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movimento </a:t>
            </a:r>
            <a:r>
              <a:rPr b="1" lang="pt-BR" sz="3600">
                <a:solidFill>
                  <a:srgbClr val="2E2E2C"/>
                </a:solidFill>
              </a:rPr>
              <a:t>a minha página?</a:t>
            </a:r>
            <a:endParaRPr b="1" sz="3600">
              <a:solidFill>
                <a:srgbClr val="2E2E2C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 rot="644160">
            <a:off x="4101995" y="1362394"/>
            <a:ext cx="4710554" cy="11722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200">
                <a:solidFill>
                  <a:srgbClr val="2E2E2C"/>
                </a:solidFill>
              </a:rPr>
              <a:t>Como colocar </a:t>
            </a:r>
            <a:r>
              <a:rPr b="1" lang="pt-BR" sz="42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animações</a:t>
            </a:r>
            <a:r>
              <a:rPr b="1" lang="pt-BR" sz="4200">
                <a:solidFill>
                  <a:srgbClr val="2E2E2C"/>
                </a:solidFill>
              </a:rPr>
              <a:t>?</a:t>
            </a:r>
            <a:endParaRPr b="1" sz="4200">
              <a:solidFill>
                <a:srgbClr val="2E2E2C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 rot="-190">
            <a:off x="1937088" y="2745088"/>
            <a:ext cx="5416200" cy="2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E2E2C"/>
                </a:solidFill>
              </a:rPr>
              <a:t>Gostaria que aquele botão </a:t>
            </a:r>
            <a:r>
              <a:rPr b="1" lang="pt-BR" sz="36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modifique </a:t>
            </a:r>
            <a:r>
              <a:rPr b="1" lang="pt-BR" sz="3600">
                <a:solidFill>
                  <a:srgbClr val="2E2E2C"/>
                </a:solidFill>
              </a:rPr>
              <a:t>algo na página!</a:t>
            </a:r>
            <a:endParaRPr b="1" sz="3600">
              <a:solidFill>
                <a:srgbClr val="2E2E2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Percorrendo 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o DOM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331" name="Google Shape;3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33"/>
          <p:cNvPicPr preferRelativeResize="0"/>
          <p:nvPr/>
        </p:nvPicPr>
        <p:blipFill rotWithShape="1">
          <a:blip r:embed="rId3">
            <a:alphaModFix/>
          </a:blip>
          <a:srcRect b="5524" l="5539" r="9636" t="9614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2E2E2C"/>
                </a:solidFill>
              </a:rPr>
              <a:t>Propriedades </a:t>
            </a:r>
            <a:r>
              <a:rPr lang="pt-BR" sz="4400">
                <a:solidFill>
                  <a:srgbClr val="2E2E2C"/>
                </a:solidFill>
              </a:rPr>
              <a:t>para percorrer o </a:t>
            </a:r>
            <a:r>
              <a:rPr lang="pt-BR" sz="44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DOM</a:t>
            </a:r>
            <a:endParaRPr sz="36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1503725" y="1566488"/>
            <a:ext cx="61116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</a:rPr>
              <a:t>parentNode</a:t>
            </a:r>
            <a:r>
              <a:rPr lang="pt-BR" sz="3100">
                <a:solidFill>
                  <a:schemeClr val="dk1"/>
                </a:solidFill>
              </a:rPr>
              <a:t>()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348" name="Google Shape;348;p34"/>
          <p:cNvSpPr txBox="1"/>
          <p:nvPr/>
        </p:nvSpPr>
        <p:spPr>
          <a:xfrm>
            <a:off x="1503725" y="1964228"/>
            <a:ext cx="61116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</a:rPr>
              <a:t>children</a:t>
            </a:r>
            <a:r>
              <a:rPr lang="pt-BR" sz="3100">
                <a:solidFill>
                  <a:schemeClr val="dk1"/>
                </a:solidFill>
              </a:rPr>
              <a:t>()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349" name="Google Shape;349;p34"/>
          <p:cNvSpPr txBox="1"/>
          <p:nvPr/>
        </p:nvSpPr>
        <p:spPr>
          <a:xfrm>
            <a:off x="1503725" y="2372573"/>
            <a:ext cx="61116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</a:rPr>
              <a:t>firstElementChild</a:t>
            </a:r>
            <a:r>
              <a:rPr lang="pt-BR" sz="3100">
                <a:solidFill>
                  <a:schemeClr val="dk1"/>
                </a:solidFill>
              </a:rPr>
              <a:t>()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350" name="Google Shape;350;p34"/>
          <p:cNvSpPr txBox="1"/>
          <p:nvPr/>
        </p:nvSpPr>
        <p:spPr>
          <a:xfrm>
            <a:off x="1503725" y="2770313"/>
            <a:ext cx="61116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</a:rPr>
              <a:t>lastElementChild</a:t>
            </a:r>
            <a:r>
              <a:rPr lang="pt-BR" sz="3100">
                <a:solidFill>
                  <a:schemeClr val="dk1"/>
                </a:solidFill>
              </a:rPr>
              <a:t>()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351" name="Google Shape;351;p34"/>
          <p:cNvSpPr txBox="1"/>
          <p:nvPr/>
        </p:nvSpPr>
        <p:spPr>
          <a:xfrm>
            <a:off x="1503725" y="3178672"/>
            <a:ext cx="61116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</a:rPr>
              <a:t>previousElementSibling</a:t>
            </a:r>
            <a:r>
              <a:rPr lang="pt-BR" sz="3100">
                <a:solidFill>
                  <a:schemeClr val="dk1"/>
                </a:solidFill>
              </a:rPr>
              <a:t>()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352" name="Google Shape;352;p34"/>
          <p:cNvSpPr txBox="1"/>
          <p:nvPr/>
        </p:nvSpPr>
        <p:spPr>
          <a:xfrm>
            <a:off x="1503725" y="3576426"/>
            <a:ext cx="61116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</a:rPr>
              <a:t>nextElementSibling</a:t>
            </a:r>
            <a:r>
              <a:rPr lang="pt-BR" sz="3100">
                <a:solidFill>
                  <a:schemeClr val="dk1"/>
                </a:solidFill>
              </a:rPr>
              <a:t>()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5"/>
          <p:cNvSpPr txBox="1"/>
          <p:nvPr/>
        </p:nvSpPr>
        <p:spPr>
          <a:xfrm>
            <a:off x="550500" y="386575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parentNode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2E2E2C"/>
              </a:solidFill>
            </a:endParaRPr>
          </a:p>
        </p:txBody>
      </p:sp>
      <p:sp>
        <p:nvSpPr>
          <p:cNvPr id="360" name="Google Shape;360;p35"/>
          <p:cNvSpPr txBox="1"/>
          <p:nvPr/>
        </p:nvSpPr>
        <p:spPr>
          <a:xfrm>
            <a:off x="2601150" y="975775"/>
            <a:ext cx="3941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Retorna o elemento pai</a:t>
            </a:r>
            <a:endParaRPr b="1"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361" name="Google Shape;361;p35"/>
          <p:cNvPicPr preferRelativeResize="0"/>
          <p:nvPr/>
        </p:nvPicPr>
        <p:blipFill rotWithShape="1">
          <a:blip r:embed="rId4">
            <a:alphaModFix/>
          </a:blip>
          <a:srcRect b="41443" l="20332" r="48357" t="11306"/>
          <a:stretch/>
        </p:blipFill>
        <p:spPr>
          <a:xfrm>
            <a:off x="780825" y="1759912"/>
            <a:ext cx="2862999" cy="24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5"/>
          <p:cNvSpPr txBox="1"/>
          <p:nvPr/>
        </p:nvSpPr>
        <p:spPr>
          <a:xfrm>
            <a:off x="1994100" y="1290475"/>
            <a:ext cx="5155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elemento = </a:t>
            </a:r>
            <a:r>
              <a:rPr b="1" lang="pt-BR">
                <a:solidFill>
                  <a:schemeClr val="dk1"/>
                </a:solidFill>
              </a:rPr>
              <a:t>no</a:t>
            </a:r>
            <a:r>
              <a:rPr b="1" lang="pt-BR">
                <a:solidFill>
                  <a:schemeClr val="dk1"/>
                </a:solidFill>
              </a:rPr>
              <a:t>.</a:t>
            </a:r>
            <a:r>
              <a:rPr b="1" lang="pt-BR"/>
              <a:t>parentNode;</a:t>
            </a:r>
            <a:endParaRPr b="1"/>
          </a:p>
        </p:txBody>
      </p:sp>
      <p:pic>
        <p:nvPicPr>
          <p:cNvPr id="363" name="Google Shape;363;p35"/>
          <p:cNvPicPr preferRelativeResize="0"/>
          <p:nvPr/>
        </p:nvPicPr>
        <p:blipFill rotWithShape="1">
          <a:blip r:embed="rId5">
            <a:alphaModFix/>
          </a:blip>
          <a:srcRect b="80300" l="24464" r="38495" t="13311"/>
          <a:stretch/>
        </p:blipFill>
        <p:spPr>
          <a:xfrm>
            <a:off x="4012925" y="2689125"/>
            <a:ext cx="4426677" cy="42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6"/>
          <p:cNvSpPr txBox="1"/>
          <p:nvPr/>
        </p:nvSpPr>
        <p:spPr>
          <a:xfrm rot="-150">
            <a:off x="1270175" y="1461037"/>
            <a:ext cx="6888000" cy="2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2E2E2C"/>
              </a:solidFill>
            </a:endParaRPr>
          </a:p>
        </p:txBody>
      </p:sp>
      <p:sp>
        <p:nvSpPr>
          <p:cNvPr id="371" name="Google Shape;371;p36"/>
          <p:cNvSpPr txBox="1"/>
          <p:nvPr/>
        </p:nvSpPr>
        <p:spPr>
          <a:xfrm>
            <a:off x="550500" y="386575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children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2E2E2C"/>
              </a:solidFill>
            </a:endParaRPr>
          </a:p>
        </p:txBody>
      </p:sp>
      <p:sp>
        <p:nvSpPr>
          <p:cNvPr id="372" name="Google Shape;372;p36"/>
          <p:cNvSpPr txBox="1"/>
          <p:nvPr/>
        </p:nvSpPr>
        <p:spPr>
          <a:xfrm>
            <a:off x="2601150" y="975775"/>
            <a:ext cx="3941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Retorna os elementos filhos</a:t>
            </a:r>
            <a:endParaRPr b="1"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373" name="Google Shape;373;p36"/>
          <p:cNvPicPr preferRelativeResize="0"/>
          <p:nvPr/>
        </p:nvPicPr>
        <p:blipFill rotWithShape="1">
          <a:blip r:embed="rId4">
            <a:alphaModFix/>
          </a:blip>
          <a:srcRect b="41443" l="20332" r="48357" t="11306"/>
          <a:stretch/>
        </p:blipFill>
        <p:spPr>
          <a:xfrm>
            <a:off x="780825" y="1759912"/>
            <a:ext cx="2862999" cy="24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6"/>
          <p:cNvSpPr txBox="1"/>
          <p:nvPr/>
        </p:nvSpPr>
        <p:spPr>
          <a:xfrm>
            <a:off x="1994100" y="1290475"/>
            <a:ext cx="5155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elemento = </a:t>
            </a:r>
            <a:r>
              <a:rPr b="1" lang="pt-BR">
                <a:solidFill>
                  <a:schemeClr val="dk1"/>
                </a:solidFill>
              </a:rPr>
              <a:t>no.</a:t>
            </a:r>
            <a:r>
              <a:rPr b="1" lang="pt-BR"/>
              <a:t>children;</a:t>
            </a:r>
            <a:endParaRPr b="1"/>
          </a:p>
        </p:txBody>
      </p:sp>
      <p:pic>
        <p:nvPicPr>
          <p:cNvPr id="375" name="Google Shape;375;p36"/>
          <p:cNvPicPr preferRelativeResize="0"/>
          <p:nvPr/>
        </p:nvPicPr>
        <p:blipFill rotWithShape="1">
          <a:blip r:embed="rId5">
            <a:alphaModFix/>
          </a:blip>
          <a:srcRect b="70686" l="24464" r="37208" t="22094"/>
          <a:stretch/>
        </p:blipFill>
        <p:spPr>
          <a:xfrm>
            <a:off x="4012925" y="2817150"/>
            <a:ext cx="4580574" cy="4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7"/>
          <p:cNvSpPr txBox="1"/>
          <p:nvPr/>
        </p:nvSpPr>
        <p:spPr>
          <a:xfrm rot="-150">
            <a:off x="1270175" y="1461037"/>
            <a:ext cx="6888000" cy="2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2E2E2C"/>
              </a:solidFill>
            </a:endParaRPr>
          </a:p>
        </p:txBody>
      </p:sp>
      <p:sp>
        <p:nvSpPr>
          <p:cNvPr id="383" name="Google Shape;383;p37"/>
          <p:cNvSpPr txBox="1"/>
          <p:nvPr/>
        </p:nvSpPr>
        <p:spPr>
          <a:xfrm>
            <a:off x="550500" y="386575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firstElementChild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2E2E2C"/>
              </a:solidFill>
            </a:endParaRPr>
          </a:p>
        </p:txBody>
      </p:sp>
      <p:sp>
        <p:nvSpPr>
          <p:cNvPr id="384" name="Google Shape;384;p37"/>
          <p:cNvSpPr txBox="1"/>
          <p:nvPr/>
        </p:nvSpPr>
        <p:spPr>
          <a:xfrm>
            <a:off x="2601150" y="975775"/>
            <a:ext cx="3941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Retorna o primeiro elemento filho</a:t>
            </a:r>
            <a:endParaRPr b="1"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385" name="Google Shape;385;p37"/>
          <p:cNvPicPr preferRelativeResize="0"/>
          <p:nvPr/>
        </p:nvPicPr>
        <p:blipFill rotWithShape="1">
          <a:blip r:embed="rId4">
            <a:alphaModFix/>
          </a:blip>
          <a:srcRect b="41443" l="20332" r="48357" t="11306"/>
          <a:stretch/>
        </p:blipFill>
        <p:spPr>
          <a:xfrm>
            <a:off x="780825" y="1759912"/>
            <a:ext cx="2862999" cy="24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7"/>
          <p:cNvSpPr txBox="1"/>
          <p:nvPr/>
        </p:nvSpPr>
        <p:spPr>
          <a:xfrm>
            <a:off x="1994100" y="1290475"/>
            <a:ext cx="5155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elemento = </a:t>
            </a:r>
            <a:r>
              <a:rPr b="1" lang="pt-BR">
                <a:solidFill>
                  <a:schemeClr val="dk1"/>
                </a:solidFill>
              </a:rPr>
              <a:t>no.</a:t>
            </a:r>
            <a:r>
              <a:rPr b="1" lang="pt-BR"/>
              <a:t>firstElementChild;</a:t>
            </a:r>
            <a:endParaRPr b="1"/>
          </a:p>
        </p:txBody>
      </p:sp>
      <p:pic>
        <p:nvPicPr>
          <p:cNvPr id="387" name="Google Shape;387;p37"/>
          <p:cNvPicPr preferRelativeResize="0"/>
          <p:nvPr/>
        </p:nvPicPr>
        <p:blipFill rotWithShape="1">
          <a:blip r:embed="rId5">
            <a:alphaModFix/>
          </a:blip>
          <a:srcRect b="60883" l="24464" r="37208" t="29776"/>
          <a:stretch/>
        </p:blipFill>
        <p:spPr>
          <a:xfrm>
            <a:off x="4062625" y="2745913"/>
            <a:ext cx="4580574" cy="6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8"/>
          <p:cNvSpPr txBox="1"/>
          <p:nvPr/>
        </p:nvSpPr>
        <p:spPr>
          <a:xfrm rot="-150">
            <a:off x="1270175" y="1461037"/>
            <a:ext cx="6888000" cy="2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2E2E2C"/>
              </a:solidFill>
            </a:endParaRPr>
          </a:p>
        </p:txBody>
      </p:sp>
      <p:sp>
        <p:nvSpPr>
          <p:cNvPr id="395" name="Google Shape;395;p38"/>
          <p:cNvSpPr txBox="1"/>
          <p:nvPr/>
        </p:nvSpPr>
        <p:spPr>
          <a:xfrm>
            <a:off x="550500" y="386575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last</a:t>
            </a:r>
            <a:r>
              <a:rPr lang="pt-BR" sz="3600">
                <a:solidFill>
                  <a:schemeClr val="dk1"/>
                </a:solidFill>
              </a:rPr>
              <a:t>Element</a:t>
            </a:r>
            <a:r>
              <a:rPr lang="pt-BR" sz="3600">
                <a:solidFill>
                  <a:schemeClr val="dk1"/>
                </a:solidFill>
              </a:rPr>
              <a:t>Child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2E2E2C"/>
              </a:solidFill>
            </a:endParaRPr>
          </a:p>
        </p:txBody>
      </p:sp>
      <p:sp>
        <p:nvSpPr>
          <p:cNvPr id="396" name="Google Shape;396;p38"/>
          <p:cNvSpPr txBox="1"/>
          <p:nvPr/>
        </p:nvSpPr>
        <p:spPr>
          <a:xfrm>
            <a:off x="2601150" y="975775"/>
            <a:ext cx="3941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Retorna o elemento elemento filho</a:t>
            </a:r>
            <a:endParaRPr b="1"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397" name="Google Shape;397;p38"/>
          <p:cNvPicPr preferRelativeResize="0"/>
          <p:nvPr/>
        </p:nvPicPr>
        <p:blipFill rotWithShape="1">
          <a:blip r:embed="rId4">
            <a:alphaModFix/>
          </a:blip>
          <a:srcRect b="41443" l="20332" r="48357" t="11306"/>
          <a:stretch/>
        </p:blipFill>
        <p:spPr>
          <a:xfrm>
            <a:off x="780825" y="1759912"/>
            <a:ext cx="2862999" cy="24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8"/>
          <p:cNvSpPr txBox="1"/>
          <p:nvPr/>
        </p:nvSpPr>
        <p:spPr>
          <a:xfrm>
            <a:off x="1994100" y="1290475"/>
            <a:ext cx="5155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elemento = </a:t>
            </a:r>
            <a:r>
              <a:rPr b="1" lang="pt-BR">
                <a:solidFill>
                  <a:schemeClr val="dk1"/>
                </a:solidFill>
              </a:rPr>
              <a:t>no.</a:t>
            </a:r>
            <a:r>
              <a:rPr b="1" lang="pt-BR"/>
              <a:t>lastElement</a:t>
            </a:r>
            <a:r>
              <a:rPr b="1" lang="pt-BR"/>
              <a:t>Child;</a:t>
            </a:r>
            <a:endParaRPr b="1"/>
          </a:p>
        </p:txBody>
      </p:sp>
      <p:pic>
        <p:nvPicPr>
          <p:cNvPr id="399" name="Google Shape;399;p38"/>
          <p:cNvPicPr preferRelativeResize="0"/>
          <p:nvPr/>
        </p:nvPicPr>
        <p:blipFill rotWithShape="1">
          <a:blip r:embed="rId5">
            <a:alphaModFix/>
          </a:blip>
          <a:srcRect b="52379" l="24464" r="37208" t="39484"/>
          <a:stretch/>
        </p:blipFill>
        <p:spPr>
          <a:xfrm>
            <a:off x="4012925" y="2856113"/>
            <a:ext cx="4580574" cy="54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9"/>
          <p:cNvSpPr txBox="1"/>
          <p:nvPr/>
        </p:nvSpPr>
        <p:spPr>
          <a:xfrm>
            <a:off x="550500" y="386575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previous</a:t>
            </a:r>
            <a:r>
              <a:rPr lang="pt-BR" sz="3600">
                <a:solidFill>
                  <a:schemeClr val="dk1"/>
                </a:solidFill>
              </a:rPr>
              <a:t>Element</a:t>
            </a:r>
            <a:r>
              <a:rPr lang="pt-BR" sz="3600">
                <a:solidFill>
                  <a:schemeClr val="dk1"/>
                </a:solidFill>
              </a:rPr>
              <a:t>Sibling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e next</a:t>
            </a:r>
            <a:r>
              <a:rPr lang="pt-BR" sz="3600">
                <a:solidFill>
                  <a:schemeClr val="dk1"/>
                </a:solidFill>
              </a:rPr>
              <a:t>Element</a:t>
            </a:r>
            <a:r>
              <a:rPr lang="pt-BR" sz="3600">
                <a:solidFill>
                  <a:schemeClr val="dk1"/>
                </a:solidFill>
              </a:rPr>
              <a:t>Sibling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2E2E2C"/>
              </a:solidFill>
            </a:endParaRPr>
          </a:p>
        </p:txBody>
      </p:sp>
      <p:sp>
        <p:nvSpPr>
          <p:cNvPr id="407" name="Google Shape;407;p39"/>
          <p:cNvSpPr txBox="1"/>
          <p:nvPr/>
        </p:nvSpPr>
        <p:spPr>
          <a:xfrm>
            <a:off x="2600950" y="1211850"/>
            <a:ext cx="3941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Retorna os elemento irmãos</a:t>
            </a:r>
            <a:endParaRPr b="1"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408" name="Google Shape;408;p39"/>
          <p:cNvPicPr preferRelativeResize="0"/>
          <p:nvPr/>
        </p:nvPicPr>
        <p:blipFill rotWithShape="1">
          <a:blip r:embed="rId5">
            <a:alphaModFix/>
          </a:blip>
          <a:srcRect b="41443" l="20332" r="48357" t="11306"/>
          <a:stretch/>
        </p:blipFill>
        <p:spPr>
          <a:xfrm>
            <a:off x="780825" y="2118100"/>
            <a:ext cx="2862999" cy="24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/>
        </p:nvSpPr>
        <p:spPr>
          <a:xfrm>
            <a:off x="1993900" y="1526550"/>
            <a:ext cx="5155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elemento = </a:t>
            </a:r>
            <a:r>
              <a:rPr b="1" lang="pt-BR">
                <a:solidFill>
                  <a:schemeClr val="dk1"/>
                </a:solidFill>
              </a:rPr>
              <a:t>no.</a:t>
            </a:r>
            <a:r>
              <a:rPr b="1" lang="pt-BR"/>
              <a:t>previousElementSibling</a:t>
            </a:r>
            <a:r>
              <a:rPr b="1" lang="pt-BR"/>
              <a:t>;</a:t>
            </a:r>
            <a:endParaRPr b="1"/>
          </a:p>
        </p:txBody>
      </p:sp>
      <p:sp>
        <p:nvSpPr>
          <p:cNvPr id="410" name="Google Shape;410;p39"/>
          <p:cNvSpPr txBox="1"/>
          <p:nvPr/>
        </p:nvSpPr>
        <p:spPr>
          <a:xfrm>
            <a:off x="1993900" y="1696950"/>
            <a:ext cx="5155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elemento = </a:t>
            </a:r>
            <a:r>
              <a:rPr b="1" lang="pt-BR">
                <a:solidFill>
                  <a:schemeClr val="dk1"/>
                </a:solidFill>
              </a:rPr>
              <a:t>no.</a:t>
            </a:r>
            <a:r>
              <a:rPr b="1" lang="pt-BR"/>
              <a:t>nextElement</a:t>
            </a:r>
            <a:r>
              <a:rPr b="1" lang="pt-BR"/>
              <a:t>Sibling;</a:t>
            </a:r>
            <a:endParaRPr b="1"/>
          </a:p>
        </p:txBody>
      </p:sp>
      <p:pic>
        <p:nvPicPr>
          <p:cNvPr id="411" name="Google Shape;411;p39"/>
          <p:cNvPicPr preferRelativeResize="0"/>
          <p:nvPr/>
        </p:nvPicPr>
        <p:blipFill rotWithShape="1">
          <a:blip r:embed="rId6">
            <a:alphaModFix/>
          </a:blip>
          <a:srcRect b="35578" l="24671" r="39462" t="48358"/>
          <a:stretch/>
        </p:blipFill>
        <p:spPr>
          <a:xfrm>
            <a:off x="4087475" y="2773624"/>
            <a:ext cx="4286248" cy="107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0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Percorrendo 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o DOM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418" name="Google Shape;4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1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1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Criando elementos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426" name="Google Shape;4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0">
                <a:solidFill>
                  <a:srgbClr val="2E2E2C"/>
                </a:solidFill>
              </a:rPr>
              <a:t>DOM</a:t>
            </a:r>
            <a:endParaRPr b="1" sz="10000">
              <a:solidFill>
                <a:srgbClr val="2E2E2C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2"/>
          <p:cNvPicPr preferRelativeResize="0"/>
          <p:nvPr/>
        </p:nvPicPr>
        <p:blipFill rotWithShape="1">
          <a:blip r:embed="rId4">
            <a:alphaModFix/>
          </a:blip>
          <a:srcRect b="41443" l="20332" r="48357" t="11306"/>
          <a:stretch/>
        </p:blipFill>
        <p:spPr>
          <a:xfrm>
            <a:off x="2761650" y="1290500"/>
            <a:ext cx="3620703" cy="30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2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Exemplo base</a:t>
            </a:r>
            <a:endParaRPr sz="4200">
              <a:solidFill>
                <a:srgbClr val="2E2E2C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3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3"/>
          <p:cNvSpPr txBox="1"/>
          <p:nvPr/>
        </p:nvSpPr>
        <p:spPr>
          <a:xfrm>
            <a:off x="550500" y="386575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createElement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2E2E2C"/>
              </a:solidFill>
            </a:endParaRPr>
          </a:p>
        </p:txBody>
      </p:sp>
      <p:sp>
        <p:nvSpPr>
          <p:cNvPr id="443" name="Google Shape;443;p43"/>
          <p:cNvSpPr txBox="1"/>
          <p:nvPr/>
        </p:nvSpPr>
        <p:spPr>
          <a:xfrm>
            <a:off x="2601150" y="975775"/>
            <a:ext cx="3941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Cria um novo elemento</a:t>
            </a:r>
            <a:endParaRPr b="1"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444" name="Google Shape;444;p43"/>
          <p:cNvPicPr preferRelativeResize="0"/>
          <p:nvPr/>
        </p:nvPicPr>
        <p:blipFill rotWithShape="1">
          <a:blip r:embed="rId4">
            <a:alphaModFix/>
          </a:blip>
          <a:srcRect b="41443" l="20332" r="48357" t="11306"/>
          <a:stretch/>
        </p:blipFill>
        <p:spPr>
          <a:xfrm>
            <a:off x="780825" y="1759912"/>
            <a:ext cx="2862999" cy="24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3"/>
          <p:cNvSpPr txBox="1"/>
          <p:nvPr/>
        </p:nvSpPr>
        <p:spPr>
          <a:xfrm>
            <a:off x="1994100" y="1290475"/>
            <a:ext cx="5155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novoElemento </a:t>
            </a:r>
            <a:r>
              <a:rPr b="1" lang="pt-BR"/>
              <a:t>= </a:t>
            </a:r>
            <a:r>
              <a:rPr b="1" lang="pt-BR">
                <a:solidFill>
                  <a:schemeClr val="dk1"/>
                </a:solidFill>
              </a:rPr>
              <a:t>document.createElement(‘tag’);</a:t>
            </a:r>
            <a:endParaRPr b="1"/>
          </a:p>
        </p:txBody>
      </p:sp>
      <p:pic>
        <p:nvPicPr>
          <p:cNvPr id="446" name="Google Shape;446;p43"/>
          <p:cNvPicPr preferRelativeResize="0"/>
          <p:nvPr/>
        </p:nvPicPr>
        <p:blipFill rotWithShape="1">
          <a:blip r:embed="rId5">
            <a:alphaModFix/>
          </a:blip>
          <a:srcRect b="49808" l="24720" r="41030" t="46978"/>
          <a:stretch/>
        </p:blipFill>
        <p:spPr>
          <a:xfrm>
            <a:off x="4653625" y="2783378"/>
            <a:ext cx="3431600" cy="1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3"/>
          <p:cNvPicPr preferRelativeResize="0"/>
          <p:nvPr/>
        </p:nvPicPr>
        <p:blipFill rotWithShape="1">
          <a:blip r:embed="rId5">
            <a:alphaModFix/>
          </a:blip>
          <a:srcRect b="47596" l="24720" r="41030" t="49691"/>
          <a:stretch/>
        </p:blipFill>
        <p:spPr>
          <a:xfrm>
            <a:off x="4653625" y="2939549"/>
            <a:ext cx="3431600" cy="15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4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4"/>
          <p:cNvSpPr txBox="1"/>
          <p:nvPr/>
        </p:nvSpPr>
        <p:spPr>
          <a:xfrm>
            <a:off x="550500" y="386575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Inserindo nós no DOM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2E2E2C"/>
              </a:solidFill>
            </a:endParaRPr>
          </a:p>
        </p:txBody>
      </p:sp>
      <p:sp>
        <p:nvSpPr>
          <p:cNvPr id="455" name="Google Shape;455;p44"/>
          <p:cNvSpPr txBox="1"/>
          <p:nvPr/>
        </p:nvSpPr>
        <p:spPr>
          <a:xfrm>
            <a:off x="670875" y="2074800"/>
            <a:ext cx="43857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InsertBefore()</a:t>
            </a:r>
            <a:endParaRPr b="1" sz="36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456" name="Google Shape;456;p44"/>
          <p:cNvSpPr txBox="1"/>
          <p:nvPr/>
        </p:nvSpPr>
        <p:spPr>
          <a:xfrm>
            <a:off x="3767725" y="3057825"/>
            <a:ext cx="43857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appendChild</a:t>
            </a:r>
            <a:r>
              <a:rPr b="1" lang="pt-BR" sz="36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()</a:t>
            </a:r>
            <a:endParaRPr b="1" sz="36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5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5"/>
          <p:cNvSpPr txBox="1"/>
          <p:nvPr/>
        </p:nvSpPr>
        <p:spPr>
          <a:xfrm>
            <a:off x="550500" y="386575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insertBefore()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2E2E2C"/>
              </a:solidFill>
            </a:endParaRPr>
          </a:p>
        </p:txBody>
      </p:sp>
      <p:sp>
        <p:nvSpPr>
          <p:cNvPr id="464" name="Google Shape;464;p45"/>
          <p:cNvSpPr txBox="1"/>
          <p:nvPr/>
        </p:nvSpPr>
        <p:spPr>
          <a:xfrm>
            <a:off x="1267250" y="975775"/>
            <a:ext cx="67365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Adiciona um elemento no começo ou no meio do elemento pai</a:t>
            </a:r>
            <a:endParaRPr b="1"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465" name="Google Shape;465;p45"/>
          <p:cNvPicPr preferRelativeResize="0"/>
          <p:nvPr/>
        </p:nvPicPr>
        <p:blipFill rotWithShape="1">
          <a:blip r:embed="rId4">
            <a:alphaModFix/>
          </a:blip>
          <a:srcRect b="41443" l="20332" r="48357" t="11306"/>
          <a:stretch/>
        </p:blipFill>
        <p:spPr>
          <a:xfrm>
            <a:off x="780825" y="1845112"/>
            <a:ext cx="2862999" cy="24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5"/>
          <p:cNvSpPr txBox="1"/>
          <p:nvPr/>
        </p:nvSpPr>
        <p:spPr>
          <a:xfrm>
            <a:off x="1994100" y="1405750"/>
            <a:ext cx="5155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elemento</a:t>
            </a:r>
            <a:r>
              <a:rPr b="1" lang="pt-BR">
                <a:solidFill>
                  <a:schemeClr val="dk1"/>
                </a:solidFill>
              </a:rPr>
              <a:t>.inserBefore(novoElemento, irmao);</a:t>
            </a:r>
            <a:endParaRPr b="1"/>
          </a:p>
        </p:txBody>
      </p:sp>
      <p:pic>
        <p:nvPicPr>
          <p:cNvPr id="467" name="Google Shape;467;p45"/>
          <p:cNvPicPr preferRelativeResize="0"/>
          <p:nvPr/>
        </p:nvPicPr>
        <p:blipFill rotWithShape="1">
          <a:blip r:embed="rId5">
            <a:alphaModFix/>
          </a:blip>
          <a:srcRect b="25766" l="24720" r="41030" t="58187"/>
          <a:stretch/>
        </p:blipFill>
        <p:spPr>
          <a:xfrm>
            <a:off x="4572000" y="2607756"/>
            <a:ext cx="3431600" cy="9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6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3" name="Google Shape;4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6"/>
          <p:cNvSpPr txBox="1"/>
          <p:nvPr/>
        </p:nvSpPr>
        <p:spPr>
          <a:xfrm>
            <a:off x="550500" y="386575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appendChild</a:t>
            </a:r>
            <a:r>
              <a:rPr lang="pt-BR" sz="3600">
                <a:solidFill>
                  <a:schemeClr val="dk1"/>
                </a:solidFill>
              </a:rPr>
              <a:t>()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2E2E2C"/>
              </a:solidFill>
            </a:endParaRPr>
          </a:p>
        </p:txBody>
      </p:sp>
      <p:sp>
        <p:nvSpPr>
          <p:cNvPr id="475" name="Google Shape;475;p46"/>
          <p:cNvSpPr txBox="1"/>
          <p:nvPr/>
        </p:nvSpPr>
        <p:spPr>
          <a:xfrm>
            <a:off x="1559250" y="975775"/>
            <a:ext cx="60255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Adiciona um elemento ao final do elemento pai</a:t>
            </a:r>
            <a:endParaRPr b="1"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476" name="Google Shape;476;p46"/>
          <p:cNvPicPr preferRelativeResize="0"/>
          <p:nvPr/>
        </p:nvPicPr>
        <p:blipFill rotWithShape="1">
          <a:blip r:embed="rId4">
            <a:alphaModFix/>
          </a:blip>
          <a:srcRect b="41443" l="20332" r="48357" t="11306"/>
          <a:stretch/>
        </p:blipFill>
        <p:spPr>
          <a:xfrm>
            <a:off x="780825" y="1759912"/>
            <a:ext cx="2862999" cy="24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6"/>
          <p:cNvSpPr txBox="1"/>
          <p:nvPr/>
        </p:nvSpPr>
        <p:spPr>
          <a:xfrm>
            <a:off x="1994100" y="1290475"/>
            <a:ext cx="5155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elemento</a:t>
            </a:r>
            <a:r>
              <a:rPr b="1" lang="pt-BR">
                <a:solidFill>
                  <a:schemeClr val="dk1"/>
                </a:solidFill>
              </a:rPr>
              <a:t>.inserBefore(novoElemento, irmao);</a:t>
            </a:r>
            <a:endParaRPr b="1"/>
          </a:p>
        </p:txBody>
      </p:sp>
      <p:pic>
        <p:nvPicPr>
          <p:cNvPr id="478" name="Google Shape;478;p46"/>
          <p:cNvPicPr preferRelativeResize="0"/>
          <p:nvPr/>
        </p:nvPicPr>
        <p:blipFill rotWithShape="1">
          <a:blip r:embed="rId5">
            <a:alphaModFix/>
          </a:blip>
          <a:srcRect b="64810" l="24720" r="41030" t="25947"/>
          <a:stretch/>
        </p:blipFill>
        <p:spPr>
          <a:xfrm>
            <a:off x="4503825" y="2621273"/>
            <a:ext cx="3431600" cy="5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7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7"/>
          <p:cNvSpPr txBox="1"/>
          <p:nvPr/>
        </p:nvSpPr>
        <p:spPr>
          <a:xfrm>
            <a:off x="550500" y="386575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classlist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2E2E2C"/>
              </a:solidFill>
            </a:endParaRPr>
          </a:p>
        </p:txBody>
      </p:sp>
      <p:sp>
        <p:nvSpPr>
          <p:cNvPr id="486" name="Google Shape;486;p47"/>
          <p:cNvSpPr txBox="1"/>
          <p:nvPr/>
        </p:nvSpPr>
        <p:spPr>
          <a:xfrm>
            <a:off x="1559250" y="975775"/>
            <a:ext cx="60255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Lista das classes de um elemento</a:t>
            </a:r>
            <a:endParaRPr b="1"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487" name="Google Shape;487;p47"/>
          <p:cNvPicPr preferRelativeResize="0"/>
          <p:nvPr/>
        </p:nvPicPr>
        <p:blipFill rotWithShape="1">
          <a:blip r:embed="rId4">
            <a:alphaModFix/>
          </a:blip>
          <a:srcRect b="41443" l="20332" r="48357" t="11306"/>
          <a:stretch/>
        </p:blipFill>
        <p:spPr>
          <a:xfrm>
            <a:off x="780825" y="1759912"/>
            <a:ext cx="2862999" cy="24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47"/>
          <p:cNvSpPr txBox="1"/>
          <p:nvPr/>
        </p:nvSpPr>
        <p:spPr>
          <a:xfrm>
            <a:off x="1994100" y="1290475"/>
            <a:ext cx="5155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elemento.classlist</a:t>
            </a:r>
            <a:endParaRPr b="1"/>
          </a:p>
        </p:txBody>
      </p:sp>
      <p:pic>
        <p:nvPicPr>
          <p:cNvPr id="489" name="Google Shape;489;p47"/>
          <p:cNvPicPr preferRelativeResize="0"/>
          <p:nvPr/>
        </p:nvPicPr>
        <p:blipFill rotWithShape="1">
          <a:blip r:embed="rId5">
            <a:alphaModFix/>
          </a:blip>
          <a:srcRect b="60661" l="24720" r="41030" t="25094"/>
          <a:stretch/>
        </p:blipFill>
        <p:spPr>
          <a:xfrm>
            <a:off x="4435350" y="2469492"/>
            <a:ext cx="3431600" cy="80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7"/>
          <p:cNvPicPr preferRelativeResize="0"/>
          <p:nvPr/>
        </p:nvPicPr>
        <p:blipFill rotWithShape="1">
          <a:blip r:embed="rId5">
            <a:alphaModFix/>
          </a:blip>
          <a:srcRect b="18875" l="24720" r="41030" t="76833"/>
          <a:stretch/>
        </p:blipFill>
        <p:spPr>
          <a:xfrm>
            <a:off x="4435350" y="3237800"/>
            <a:ext cx="3431600" cy="24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8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Criando elementos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497" name="Google Shape;4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8"/>
          <p:cNvSpPr txBox="1"/>
          <p:nvPr/>
        </p:nvSpPr>
        <p:spPr>
          <a:xfrm>
            <a:off x="720575" y="1540575"/>
            <a:ext cx="2037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Criar elementos</a:t>
            </a:r>
            <a:endParaRPr b="1" sz="30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00" name="Google Shape;500;p48"/>
          <p:cNvSpPr txBox="1"/>
          <p:nvPr/>
        </p:nvSpPr>
        <p:spPr>
          <a:xfrm>
            <a:off x="6264950" y="1540575"/>
            <a:ext cx="2037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Adicionar elementos </a:t>
            </a:r>
            <a:endParaRPr b="1" sz="30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01" name="Google Shape;501;p48"/>
          <p:cNvSpPr txBox="1"/>
          <p:nvPr/>
        </p:nvSpPr>
        <p:spPr>
          <a:xfrm>
            <a:off x="6320700" y="3082050"/>
            <a:ext cx="2037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Adicionar propriedades</a:t>
            </a:r>
            <a:endParaRPr b="1" sz="24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9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9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Removendo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elementos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508" name="Google Shape;5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0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5" name="Google Shape;51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50"/>
          <p:cNvPicPr preferRelativeResize="0"/>
          <p:nvPr/>
        </p:nvPicPr>
        <p:blipFill rotWithShape="1">
          <a:blip r:embed="rId4">
            <a:alphaModFix/>
          </a:blip>
          <a:srcRect b="41443" l="20332" r="48357" t="11306"/>
          <a:stretch/>
        </p:blipFill>
        <p:spPr>
          <a:xfrm>
            <a:off x="2761650" y="1290500"/>
            <a:ext cx="3620703" cy="30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50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Exemplo base</a:t>
            </a:r>
            <a:endParaRPr sz="4200">
              <a:solidFill>
                <a:srgbClr val="2E2E2C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1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3" name="Google Shape;52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51"/>
          <p:cNvSpPr txBox="1"/>
          <p:nvPr/>
        </p:nvSpPr>
        <p:spPr>
          <a:xfrm>
            <a:off x="550500" y="386575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removeChild</a:t>
            </a:r>
            <a:r>
              <a:rPr lang="pt-BR" sz="3600">
                <a:solidFill>
                  <a:schemeClr val="dk1"/>
                </a:solidFill>
              </a:rPr>
              <a:t>()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2E2E2C"/>
              </a:solidFill>
            </a:endParaRPr>
          </a:p>
        </p:txBody>
      </p:sp>
      <p:sp>
        <p:nvSpPr>
          <p:cNvPr id="525" name="Google Shape;525;p51"/>
          <p:cNvSpPr txBox="1"/>
          <p:nvPr/>
        </p:nvSpPr>
        <p:spPr>
          <a:xfrm>
            <a:off x="1267250" y="975775"/>
            <a:ext cx="67365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Remove o elemento </a:t>
            </a:r>
            <a:r>
              <a:rPr b="1" lang="pt-BR" sz="1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filho de um elemento</a:t>
            </a:r>
            <a:endParaRPr b="1"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526" name="Google Shape;526;p51"/>
          <p:cNvPicPr preferRelativeResize="0"/>
          <p:nvPr/>
        </p:nvPicPr>
        <p:blipFill rotWithShape="1">
          <a:blip r:embed="rId4">
            <a:alphaModFix/>
          </a:blip>
          <a:srcRect b="41443" l="20332" r="48357" t="11306"/>
          <a:stretch/>
        </p:blipFill>
        <p:spPr>
          <a:xfrm>
            <a:off x="780825" y="1845112"/>
            <a:ext cx="2862999" cy="24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51"/>
          <p:cNvSpPr txBox="1"/>
          <p:nvPr/>
        </p:nvSpPr>
        <p:spPr>
          <a:xfrm>
            <a:off x="1994100" y="1405750"/>
            <a:ext cx="5155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elemento</a:t>
            </a:r>
            <a:r>
              <a:rPr b="1" lang="pt-BR">
                <a:solidFill>
                  <a:schemeClr val="dk1"/>
                </a:solidFill>
              </a:rPr>
              <a:t>.removeChild(filho);</a:t>
            </a:r>
            <a:endParaRPr b="1"/>
          </a:p>
        </p:txBody>
      </p:sp>
      <p:pic>
        <p:nvPicPr>
          <p:cNvPr id="528" name="Google Shape;528;p51"/>
          <p:cNvPicPr preferRelativeResize="0"/>
          <p:nvPr/>
        </p:nvPicPr>
        <p:blipFill rotWithShape="1">
          <a:blip r:embed="rId5">
            <a:alphaModFix/>
          </a:blip>
          <a:srcRect b="77211" l="24042" r="39167" t="13133"/>
          <a:stretch/>
        </p:blipFill>
        <p:spPr>
          <a:xfrm>
            <a:off x="4373650" y="2709700"/>
            <a:ext cx="3979926" cy="58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785688" y="297370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0">
                <a:solidFill>
                  <a:srgbClr val="2E2E2C"/>
                </a:solidFill>
              </a:rPr>
              <a:t>DOM</a:t>
            </a:r>
            <a:endParaRPr b="1" sz="10000">
              <a:solidFill>
                <a:srgbClr val="2E2E2C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416825" y="3755375"/>
            <a:ext cx="44619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Introdução</a:t>
            </a:r>
            <a:endParaRPr b="1" sz="60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2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4" name="Google Shape;53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52"/>
          <p:cNvSpPr txBox="1"/>
          <p:nvPr/>
        </p:nvSpPr>
        <p:spPr>
          <a:xfrm>
            <a:off x="550500" y="386575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Remover todos os filhos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2E2E2C"/>
              </a:solidFill>
            </a:endParaRPr>
          </a:p>
        </p:txBody>
      </p:sp>
      <p:pic>
        <p:nvPicPr>
          <p:cNvPr id="536" name="Google Shape;536;p52"/>
          <p:cNvPicPr preferRelativeResize="0"/>
          <p:nvPr/>
        </p:nvPicPr>
        <p:blipFill rotWithShape="1">
          <a:blip r:embed="rId4">
            <a:alphaModFix/>
          </a:blip>
          <a:srcRect b="41443" l="20332" r="48357" t="11306"/>
          <a:stretch/>
        </p:blipFill>
        <p:spPr>
          <a:xfrm>
            <a:off x="780825" y="1845112"/>
            <a:ext cx="2862999" cy="242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2"/>
          <p:cNvPicPr preferRelativeResize="0"/>
          <p:nvPr/>
        </p:nvPicPr>
        <p:blipFill rotWithShape="1">
          <a:blip r:embed="rId5">
            <a:alphaModFix/>
          </a:blip>
          <a:srcRect b="62186" l="24042" r="39167" t="24005"/>
          <a:stretch/>
        </p:blipFill>
        <p:spPr>
          <a:xfrm>
            <a:off x="4320875" y="2639775"/>
            <a:ext cx="3979926" cy="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3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3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Removendo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elementos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544" name="Google Shape;54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4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4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Introdução 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à eventos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552" name="Google Shape;55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5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9" name="Google Shape;55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5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O que é um evento?</a:t>
            </a:r>
            <a:endParaRPr sz="4200"/>
          </a:p>
        </p:txBody>
      </p:sp>
      <p:sp>
        <p:nvSpPr>
          <p:cNvPr id="561" name="Google Shape;561;p55"/>
          <p:cNvSpPr txBox="1"/>
          <p:nvPr/>
        </p:nvSpPr>
        <p:spPr>
          <a:xfrm>
            <a:off x="1267250" y="975775"/>
            <a:ext cx="67365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Ação realizada em um determinado elemento da página web</a:t>
            </a:r>
            <a:endParaRPr b="1"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62" name="Google Shape;562;p55"/>
          <p:cNvSpPr txBox="1"/>
          <p:nvPr/>
        </p:nvSpPr>
        <p:spPr>
          <a:xfrm>
            <a:off x="906950" y="1874850"/>
            <a:ext cx="40668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1. A div</a:t>
            </a:r>
            <a:r>
              <a:rPr lang="pt-BR" sz="2000"/>
              <a:t> é clicada;</a:t>
            </a:r>
            <a:endParaRPr sz="2000"/>
          </a:p>
        </p:txBody>
      </p:sp>
      <p:sp>
        <p:nvSpPr>
          <p:cNvPr id="563" name="Google Shape;563;p55"/>
          <p:cNvSpPr txBox="1"/>
          <p:nvPr/>
        </p:nvSpPr>
        <p:spPr>
          <a:xfrm>
            <a:off x="906950" y="2253675"/>
            <a:ext cx="39465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2. </a:t>
            </a:r>
            <a:r>
              <a:rPr lang="pt-BR" sz="2000">
                <a:solidFill>
                  <a:schemeClr val="dk1"/>
                </a:solidFill>
              </a:rPr>
              <a:t>A div</a:t>
            </a:r>
            <a:r>
              <a:rPr lang="pt-BR" sz="2000"/>
              <a:t> dispara um evento;</a:t>
            </a:r>
            <a:endParaRPr sz="2000"/>
          </a:p>
        </p:txBody>
      </p:sp>
      <p:sp>
        <p:nvSpPr>
          <p:cNvPr id="564" name="Google Shape;564;p55"/>
          <p:cNvSpPr txBox="1"/>
          <p:nvPr/>
        </p:nvSpPr>
        <p:spPr>
          <a:xfrm>
            <a:off x="906950" y="2639525"/>
            <a:ext cx="6132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3</a:t>
            </a:r>
            <a:r>
              <a:rPr lang="pt-BR" sz="2000"/>
              <a:t>. Algum código está escutando o evento disparado;</a:t>
            </a:r>
            <a:endParaRPr sz="2000"/>
          </a:p>
        </p:txBody>
      </p:sp>
      <p:sp>
        <p:nvSpPr>
          <p:cNvPr id="565" name="Google Shape;565;p55"/>
          <p:cNvSpPr txBox="1"/>
          <p:nvPr/>
        </p:nvSpPr>
        <p:spPr>
          <a:xfrm>
            <a:off x="906950" y="3004000"/>
            <a:ext cx="40668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4</a:t>
            </a:r>
            <a:r>
              <a:rPr lang="pt-BR" sz="2000"/>
              <a:t>. A caixa de diálogo é mostrada. 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6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1" name="Google Shape;57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56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Exemplo</a:t>
            </a:r>
            <a:endParaRPr sz="4200">
              <a:solidFill>
                <a:srgbClr val="2E2E2C"/>
              </a:solidFill>
            </a:endParaRPr>
          </a:p>
        </p:txBody>
      </p:sp>
      <p:pic>
        <p:nvPicPr>
          <p:cNvPr id="573" name="Google Shape;573;p56"/>
          <p:cNvPicPr preferRelativeResize="0"/>
          <p:nvPr/>
        </p:nvPicPr>
        <p:blipFill rotWithShape="1">
          <a:blip r:embed="rId4">
            <a:alphaModFix/>
          </a:blip>
          <a:srcRect b="19841" l="24658" r="34956" t="12945"/>
          <a:stretch/>
        </p:blipFill>
        <p:spPr>
          <a:xfrm>
            <a:off x="1370099" y="1416425"/>
            <a:ext cx="3022951" cy="28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56"/>
          <p:cNvPicPr preferRelativeResize="0"/>
          <p:nvPr/>
        </p:nvPicPr>
        <p:blipFill rotWithShape="1">
          <a:blip r:embed="rId5">
            <a:alphaModFix/>
          </a:blip>
          <a:srcRect b="72071" l="24586" r="44183" t="13540"/>
          <a:stretch/>
        </p:blipFill>
        <p:spPr>
          <a:xfrm>
            <a:off x="4832200" y="2399975"/>
            <a:ext cx="3325674" cy="8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7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0" name="Google Shape;58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57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Tipos de interações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582" name="Google Shape;582;p57"/>
          <p:cNvSpPr txBox="1"/>
          <p:nvPr/>
        </p:nvSpPr>
        <p:spPr>
          <a:xfrm>
            <a:off x="906950" y="1874850"/>
            <a:ext cx="40668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Quando um usuário clica no mouse;</a:t>
            </a:r>
            <a:endParaRPr sz="1800"/>
          </a:p>
        </p:txBody>
      </p:sp>
      <p:sp>
        <p:nvSpPr>
          <p:cNvPr id="583" name="Google Shape;583;p57"/>
          <p:cNvSpPr txBox="1"/>
          <p:nvPr/>
        </p:nvSpPr>
        <p:spPr>
          <a:xfrm>
            <a:off x="906950" y="2256900"/>
            <a:ext cx="51774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Quando o mouse se move sobre um elemento;</a:t>
            </a:r>
            <a:endParaRPr sz="1800"/>
          </a:p>
        </p:txBody>
      </p:sp>
      <p:sp>
        <p:nvSpPr>
          <p:cNvPr id="584" name="Google Shape;584;p57"/>
          <p:cNvSpPr txBox="1"/>
          <p:nvPr/>
        </p:nvSpPr>
        <p:spPr>
          <a:xfrm>
            <a:off x="906950" y="2614488"/>
            <a:ext cx="6132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Quando uma página da web é carregada;</a:t>
            </a:r>
            <a:endParaRPr sz="1800"/>
          </a:p>
        </p:txBody>
      </p:sp>
      <p:sp>
        <p:nvSpPr>
          <p:cNvPr id="585" name="Google Shape;585;p57"/>
          <p:cNvSpPr txBox="1"/>
          <p:nvPr/>
        </p:nvSpPr>
        <p:spPr>
          <a:xfrm>
            <a:off x="906950" y="2968625"/>
            <a:ext cx="44487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Quando um usuário pressiona uma tecla</a:t>
            </a:r>
            <a:r>
              <a:rPr lang="pt-BR" sz="1800">
                <a:solidFill>
                  <a:schemeClr val="dk1"/>
                </a:solidFill>
              </a:rPr>
              <a:t>;</a:t>
            </a:r>
            <a:r>
              <a:rPr lang="pt-BR" sz="1800"/>
              <a:t> </a:t>
            </a:r>
            <a:endParaRPr sz="1800"/>
          </a:p>
        </p:txBody>
      </p:sp>
      <p:sp>
        <p:nvSpPr>
          <p:cNvPr id="586" name="Google Shape;586;p57"/>
          <p:cNvSpPr txBox="1"/>
          <p:nvPr/>
        </p:nvSpPr>
        <p:spPr>
          <a:xfrm>
            <a:off x="906950" y="3354125"/>
            <a:ext cx="40668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Quando um formulário é enviado</a:t>
            </a:r>
            <a:r>
              <a:rPr lang="pt-BR" sz="1800"/>
              <a:t>.</a:t>
            </a:r>
            <a:r>
              <a:rPr lang="pt-BR" sz="1800"/>
              <a:t> 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8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8"/>
          <p:cNvSpPr txBox="1"/>
          <p:nvPr/>
        </p:nvSpPr>
        <p:spPr>
          <a:xfrm>
            <a:off x="785700" y="3082050"/>
            <a:ext cx="7572600" cy="112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Eventos</a:t>
            </a:r>
            <a:endParaRPr b="1" sz="9600">
              <a:solidFill>
                <a:srgbClr val="2E2E2C"/>
              </a:solidFill>
            </a:endParaRPr>
          </a:p>
        </p:txBody>
      </p:sp>
      <p:pic>
        <p:nvPicPr>
          <p:cNvPr id="593" name="Google Shape;59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9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0" name="Google Shape;60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9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Tipos de interações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602" name="Google Shape;602;p59"/>
          <p:cNvSpPr txBox="1"/>
          <p:nvPr/>
        </p:nvSpPr>
        <p:spPr>
          <a:xfrm>
            <a:off x="1288850" y="1857163"/>
            <a:ext cx="40668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Click</a:t>
            </a:r>
            <a:endParaRPr sz="1800"/>
          </a:p>
        </p:txBody>
      </p:sp>
      <p:sp>
        <p:nvSpPr>
          <p:cNvPr id="603" name="Google Shape;603;p59"/>
          <p:cNvSpPr txBox="1"/>
          <p:nvPr/>
        </p:nvSpPr>
        <p:spPr>
          <a:xfrm>
            <a:off x="1288850" y="2256900"/>
            <a:ext cx="51774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DblClick</a:t>
            </a:r>
            <a:endParaRPr sz="1800"/>
          </a:p>
        </p:txBody>
      </p:sp>
      <p:sp>
        <p:nvSpPr>
          <p:cNvPr id="604" name="Google Shape;604;p59"/>
          <p:cNvSpPr txBox="1"/>
          <p:nvPr/>
        </p:nvSpPr>
        <p:spPr>
          <a:xfrm>
            <a:off x="1288850" y="2614463"/>
            <a:ext cx="6132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Mousemove</a:t>
            </a:r>
            <a:endParaRPr sz="1800"/>
          </a:p>
        </p:txBody>
      </p:sp>
      <p:sp>
        <p:nvSpPr>
          <p:cNvPr id="605" name="Google Shape;605;p59"/>
          <p:cNvSpPr txBox="1"/>
          <p:nvPr/>
        </p:nvSpPr>
        <p:spPr>
          <a:xfrm>
            <a:off x="1288850" y="2968650"/>
            <a:ext cx="44487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Mouseover</a:t>
            </a:r>
            <a:endParaRPr sz="1800"/>
          </a:p>
        </p:txBody>
      </p:sp>
      <p:sp>
        <p:nvSpPr>
          <p:cNvPr id="606" name="Google Shape;606;p59"/>
          <p:cNvSpPr txBox="1"/>
          <p:nvPr/>
        </p:nvSpPr>
        <p:spPr>
          <a:xfrm>
            <a:off x="4572000" y="2614475"/>
            <a:ext cx="40668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Keydown</a:t>
            </a:r>
            <a:endParaRPr sz="1800"/>
          </a:p>
        </p:txBody>
      </p:sp>
      <p:sp>
        <p:nvSpPr>
          <p:cNvPr id="607" name="Google Shape;607;p59"/>
          <p:cNvSpPr txBox="1"/>
          <p:nvPr/>
        </p:nvSpPr>
        <p:spPr>
          <a:xfrm>
            <a:off x="4572000" y="2968638"/>
            <a:ext cx="40668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Keyup</a:t>
            </a:r>
            <a:endParaRPr sz="1800"/>
          </a:p>
        </p:txBody>
      </p:sp>
      <p:sp>
        <p:nvSpPr>
          <p:cNvPr id="608" name="Google Shape;608;p59"/>
          <p:cNvSpPr txBox="1"/>
          <p:nvPr/>
        </p:nvSpPr>
        <p:spPr>
          <a:xfrm>
            <a:off x="4572000" y="2256888"/>
            <a:ext cx="40668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Scroll</a:t>
            </a:r>
            <a:endParaRPr sz="1800"/>
          </a:p>
        </p:txBody>
      </p:sp>
      <p:sp>
        <p:nvSpPr>
          <p:cNvPr id="609" name="Google Shape;609;p59"/>
          <p:cNvSpPr txBox="1"/>
          <p:nvPr/>
        </p:nvSpPr>
        <p:spPr>
          <a:xfrm>
            <a:off x="4572000" y="1833963"/>
            <a:ext cx="40668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Load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0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5" name="Google Shape;61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60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Exemplo</a:t>
            </a:r>
            <a:endParaRPr sz="4200">
              <a:solidFill>
                <a:srgbClr val="2E2E2C"/>
              </a:solidFill>
            </a:endParaRPr>
          </a:p>
        </p:txBody>
      </p:sp>
      <p:pic>
        <p:nvPicPr>
          <p:cNvPr id="617" name="Google Shape;617;p60"/>
          <p:cNvPicPr preferRelativeResize="0"/>
          <p:nvPr/>
        </p:nvPicPr>
        <p:blipFill rotWithShape="1">
          <a:blip r:embed="rId4">
            <a:alphaModFix/>
          </a:blip>
          <a:srcRect b="19841" l="24658" r="34956" t="12945"/>
          <a:stretch/>
        </p:blipFill>
        <p:spPr>
          <a:xfrm>
            <a:off x="1313500" y="1300437"/>
            <a:ext cx="2717387" cy="2542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60"/>
          <p:cNvPicPr preferRelativeResize="0"/>
          <p:nvPr/>
        </p:nvPicPr>
        <p:blipFill rotWithShape="1">
          <a:blip r:embed="rId5">
            <a:alphaModFix/>
          </a:blip>
          <a:srcRect b="72071" l="24586" r="44183" t="13540"/>
          <a:stretch/>
        </p:blipFill>
        <p:spPr>
          <a:xfrm>
            <a:off x="1313500" y="3898860"/>
            <a:ext cx="2717374" cy="703878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60"/>
          <p:cNvSpPr txBox="1"/>
          <p:nvPr/>
        </p:nvSpPr>
        <p:spPr>
          <a:xfrm>
            <a:off x="4428925" y="1591875"/>
            <a:ext cx="2313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onclick</a:t>
            </a:r>
            <a:endParaRPr sz="2500"/>
          </a:p>
        </p:txBody>
      </p:sp>
      <p:sp>
        <p:nvSpPr>
          <p:cNvPr id="620" name="Google Shape;620;p60"/>
          <p:cNvSpPr txBox="1"/>
          <p:nvPr/>
        </p:nvSpPr>
        <p:spPr>
          <a:xfrm>
            <a:off x="4428925" y="2081813"/>
            <a:ext cx="2313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onmousemove</a:t>
            </a:r>
            <a:endParaRPr sz="2500"/>
          </a:p>
        </p:txBody>
      </p:sp>
      <p:sp>
        <p:nvSpPr>
          <p:cNvPr id="621" name="Google Shape;621;p60"/>
          <p:cNvSpPr txBox="1"/>
          <p:nvPr/>
        </p:nvSpPr>
        <p:spPr>
          <a:xfrm>
            <a:off x="4428914" y="2571775"/>
            <a:ext cx="2313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ondblclick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1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1"/>
          <p:cNvSpPr txBox="1"/>
          <p:nvPr/>
        </p:nvSpPr>
        <p:spPr>
          <a:xfrm>
            <a:off x="785700" y="3082050"/>
            <a:ext cx="7572600" cy="112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Eventos 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de teclado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628" name="Google Shape;62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O que é o </a:t>
            </a:r>
            <a:r>
              <a:rPr b="1" lang="pt-BR" sz="5000">
                <a:solidFill>
                  <a:srgbClr val="2E2E2C"/>
                </a:solidFill>
              </a:rPr>
              <a:t>DOM</a:t>
            </a:r>
            <a:r>
              <a:rPr lang="pt-BR" sz="5000">
                <a:solidFill>
                  <a:srgbClr val="2E2E2C"/>
                </a:solidFill>
              </a:rPr>
              <a:t>?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664725" y="1039300"/>
            <a:ext cx="4028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Document Object Model</a:t>
            </a:r>
            <a:endParaRPr b="1" sz="23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833000" y="1685525"/>
            <a:ext cx="54780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“Plataforma e interface de linguagem </a:t>
            </a:r>
            <a:r>
              <a:rPr lang="pt-BR" sz="1800">
                <a:solidFill>
                  <a:schemeClr val="dk1"/>
                </a:solidFill>
              </a:rPr>
              <a:t>neutra </a:t>
            </a:r>
            <a:r>
              <a:rPr lang="pt-BR" sz="1800"/>
              <a:t>que permite que programas e scripts acessem e atualizem dinamicamente o conteúdo, a estrutura e o estilo de um documento."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321" y="2964396"/>
            <a:ext cx="1445400" cy="14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5">
            <a:alphaModFix/>
          </a:blip>
          <a:srcRect b="23578" l="18436" r="21114" t="12244"/>
          <a:stretch/>
        </p:blipFill>
        <p:spPr>
          <a:xfrm>
            <a:off x="3711035" y="3180375"/>
            <a:ext cx="1696987" cy="101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4325" y="3239291"/>
            <a:ext cx="1696999" cy="95455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2711546" y="3534863"/>
            <a:ext cx="704700" cy="30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578821" y="3479988"/>
            <a:ext cx="704700" cy="30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3861475" y="4214600"/>
            <a:ext cx="13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DOM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2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5" name="Google Shape;63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62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Eventos de teclado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637" name="Google Shape;637;p62"/>
          <p:cNvSpPr txBox="1"/>
          <p:nvPr/>
        </p:nvSpPr>
        <p:spPr>
          <a:xfrm>
            <a:off x="1288850" y="1786425"/>
            <a:ext cx="12369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Keydown:</a:t>
            </a:r>
            <a:endParaRPr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38" name="Google Shape;638;p62"/>
          <p:cNvSpPr txBox="1"/>
          <p:nvPr/>
        </p:nvSpPr>
        <p:spPr>
          <a:xfrm>
            <a:off x="1288850" y="2423850"/>
            <a:ext cx="918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Keyup:</a:t>
            </a:r>
            <a:endParaRPr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39" name="Google Shape;639;p62"/>
          <p:cNvSpPr txBox="1"/>
          <p:nvPr/>
        </p:nvSpPr>
        <p:spPr>
          <a:xfrm>
            <a:off x="1267550" y="3003600"/>
            <a:ext cx="12795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Keypress:</a:t>
            </a:r>
            <a:endParaRPr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40" name="Google Shape;640;p62"/>
          <p:cNvSpPr txBox="1"/>
          <p:nvPr/>
        </p:nvSpPr>
        <p:spPr>
          <a:xfrm>
            <a:off x="2349275" y="3038950"/>
            <a:ext cx="50937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0"/>
              </a:spcAft>
              <a:buNone/>
            </a:pPr>
            <a:r>
              <a:rPr lang="pt-BR">
                <a:solidFill>
                  <a:schemeClr val="dk1"/>
                </a:solidFill>
              </a:rPr>
              <a:t>dispara quando você pressiona um teclado de caracteres como </a:t>
            </a:r>
            <a:r>
              <a:rPr lang="pt-BR">
                <a:solidFill>
                  <a:schemeClr val="dk1"/>
                </a:solidFill>
                <a:highlight>
                  <a:srgbClr val="FFF6EA"/>
                </a:highlight>
              </a:rPr>
              <a:t>a</a:t>
            </a:r>
            <a:r>
              <a:rPr lang="pt-BR">
                <a:solidFill>
                  <a:schemeClr val="dk1"/>
                </a:solidFill>
              </a:rPr>
              <a:t>, </a:t>
            </a:r>
            <a:r>
              <a:rPr lang="pt-BR">
                <a:solidFill>
                  <a:schemeClr val="dk1"/>
                </a:solidFill>
                <a:highlight>
                  <a:srgbClr val="FFF6EA"/>
                </a:highlight>
              </a:rPr>
              <a:t>b </a:t>
            </a:r>
            <a:r>
              <a:rPr lang="pt-BR">
                <a:solidFill>
                  <a:schemeClr val="dk1"/>
                </a:solidFill>
              </a:rPr>
              <a:t>ou </a:t>
            </a:r>
            <a:r>
              <a:rPr lang="pt-BR">
                <a:solidFill>
                  <a:schemeClr val="dk1"/>
                </a:solidFill>
                <a:highlight>
                  <a:srgbClr val="FFF6EA"/>
                </a:highlight>
              </a:rPr>
              <a:t>c</a:t>
            </a:r>
            <a:r>
              <a:rPr lang="pt-BR">
                <a:solidFill>
                  <a:schemeClr val="dk1"/>
                </a:solidFill>
              </a:rPr>
              <a:t>, não a tecla de seta para a esquerda.</a:t>
            </a:r>
            <a:endParaRPr/>
          </a:p>
        </p:txBody>
      </p:sp>
      <p:sp>
        <p:nvSpPr>
          <p:cNvPr id="641" name="Google Shape;641;p62"/>
          <p:cNvSpPr txBox="1"/>
          <p:nvPr/>
        </p:nvSpPr>
        <p:spPr>
          <a:xfrm>
            <a:off x="2385925" y="2494150"/>
            <a:ext cx="40668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0"/>
              </a:spcAft>
              <a:buNone/>
            </a:pPr>
            <a:r>
              <a:rPr lang="pt-BR">
                <a:solidFill>
                  <a:schemeClr val="dk1"/>
                </a:solidFill>
              </a:rPr>
              <a:t>dispara quando você solta uma tecla do teclado.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42" name="Google Shape;642;p62"/>
          <p:cNvSpPr txBox="1"/>
          <p:nvPr/>
        </p:nvSpPr>
        <p:spPr>
          <a:xfrm>
            <a:off x="2385925" y="1826900"/>
            <a:ext cx="6132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0"/>
              </a:spcAft>
              <a:buNone/>
            </a:pPr>
            <a:r>
              <a:rPr lang="pt-BR">
                <a:solidFill>
                  <a:schemeClr val="dk1"/>
                </a:solidFill>
              </a:rPr>
              <a:t>dispara quando você pressiona uma tecla no teclado e dispara repetidamente enquanto você mantém a tecla pressionada.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3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8" name="Google Shape;64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63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2E2E2C"/>
                </a:solidFill>
              </a:rPr>
              <a:t>Atributo do manipulador no HTML</a:t>
            </a:r>
            <a:endParaRPr sz="4000">
              <a:solidFill>
                <a:srgbClr val="2E2E2C"/>
              </a:solidFill>
            </a:endParaRPr>
          </a:p>
        </p:txBody>
      </p:sp>
      <p:pic>
        <p:nvPicPr>
          <p:cNvPr id="650" name="Google Shape;650;p63"/>
          <p:cNvPicPr preferRelativeResize="0"/>
          <p:nvPr/>
        </p:nvPicPr>
        <p:blipFill rotWithShape="1">
          <a:blip r:embed="rId4">
            <a:alphaModFix/>
          </a:blip>
          <a:srcRect b="19841" l="24658" r="34956" t="12945"/>
          <a:stretch/>
        </p:blipFill>
        <p:spPr>
          <a:xfrm>
            <a:off x="1313500" y="1477287"/>
            <a:ext cx="2717387" cy="2542637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63"/>
          <p:cNvSpPr txBox="1"/>
          <p:nvPr/>
        </p:nvSpPr>
        <p:spPr>
          <a:xfrm>
            <a:off x="4485525" y="2044650"/>
            <a:ext cx="3212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/>
              <a:t>ódigo do manipulador de eventos é misturado ao HTML;</a:t>
            </a:r>
            <a:endParaRPr/>
          </a:p>
        </p:txBody>
      </p:sp>
      <p:sp>
        <p:nvSpPr>
          <p:cNvPr id="652" name="Google Shape;652;p63"/>
          <p:cNvSpPr txBox="1"/>
          <p:nvPr/>
        </p:nvSpPr>
        <p:spPr>
          <a:xfrm>
            <a:off x="4485525" y="2534600"/>
            <a:ext cx="3013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elemento pode ser carregado antes do código javascript.</a:t>
            </a:r>
            <a:endParaRPr/>
          </a:p>
        </p:txBody>
      </p:sp>
      <p:sp>
        <p:nvSpPr>
          <p:cNvPr id="653" name="Google Shape;653;p63"/>
          <p:cNvSpPr txBox="1"/>
          <p:nvPr/>
        </p:nvSpPr>
        <p:spPr>
          <a:xfrm>
            <a:off x="4485514" y="1340025"/>
            <a:ext cx="2313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CC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Desvantagens</a:t>
            </a:r>
            <a:endParaRPr sz="2500">
              <a:solidFill>
                <a:srgbClr val="CC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4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9" name="Google Shape;65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64"/>
          <p:cNvSpPr txBox="1"/>
          <p:nvPr/>
        </p:nvSpPr>
        <p:spPr>
          <a:xfrm>
            <a:off x="550500" y="386575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addEventListener</a:t>
            </a:r>
            <a:r>
              <a:rPr lang="pt-BR" sz="3600">
                <a:solidFill>
                  <a:schemeClr val="dk1"/>
                </a:solidFill>
              </a:rPr>
              <a:t>()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2E2E2C"/>
              </a:solidFill>
            </a:endParaRPr>
          </a:p>
        </p:txBody>
      </p:sp>
      <p:sp>
        <p:nvSpPr>
          <p:cNvPr id="661" name="Google Shape;661;p64"/>
          <p:cNvSpPr txBox="1"/>
          <p:nvPr/>
        </p:nvSpPr>
        <p:spPr>
          <a:xfrm>
            <a:off x="1556500" y="1004075"/>
            <a:ext cx="62616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Anexa um manipulador de eventos ao elemento especificado</a:t>
            </a:r>
            <a:endParaRPr b="1" sz="21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662" name="Google Shape;662;p64"/>
          <p:cNvPicPr preferRelativeResize="0"/>
          <p:nvPr/>
        </p:nvPicPr>
        <p:blipFill rotWithShape="1">
          <a:blip r:embed="rId4">
            <a:alphaModFix/>
          </a:blip>
          <a:srcRect b="41443" l="20332" r="48357" t="11306"/>
          <a:stretch/>
        </p:blipFill>
        <p:spPr>
          <a:xfrm>
            <a:off x="780825" y="1845112"/>
            <a:ext cx="2862999" cy="24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4"/>
          <p:cNvSpPr txBox="1"/>
          <p:nvPr/>
        </p:nvSpPr>
        <p:spPr>
          <a:xfrm>
            <a:off x="1994100" y="1405750"/>
            <a:ext cx="54771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elemento</a:t>
            </a:r>
            <a:r>
              <a:rPr b="1" lang="pt-BR">
                <a:solidFill>
                  <a:schemeClr val="dk1"/>
                </a:solidFill>
              </a:rPr>
              <a:t>.addEventListener(‘tipoEvento’, funcao);</a:t>
            </a:r>
            <a:endParaRPr b="1"/>
          </a:p>
        </p:txBody>
      </p:sp>
      <p:sp>
        <p:nvSpPr>
          <p:cNvPr id="664" name="Google Shape;664;p64"/>
          <p:cNvSpPr txBox="1"/>
          <p:nvPr/>
        </p:nvSpPr>
        <p:spPr>
          <a:xfrm>
            <a:off x="4478439" y="1830925"/>
            <a:ext cx="2313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6AA84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Vantagem</a:t>
            </a:r>
            <a:endParaRPr sz="2500">
              <a:solidFill>
                <a:srgbClr val="6AA84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65" name="Google Shape;665;p64"/>
          <p:cNvSpPr txBox="1"/>
          <p:nvPr/>
        </p:nvSpPr>
        <p:spPr>
          <a:xfrm>
            <a:off x="4478450" y="2319150"/>
            <a:ext cx="3837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JavaScript é separado da marcação HTML</a:t>
            </a:r>
            <a:endParaRPr/>
          </a:p>
        </p:txBody>
      </p:sp>
      <p:pic>
        <p:nvPicPr>
          <p:cNvPr id="666" name="Google Shape;666;p64"/>
          <p:cNvPicPr preferRelativeResize="0"/>
          <p:nvPr/>
        </p:nvPicPr>
        <p:blipFill rotWithShape="1">
          <a:blip r:embed="rId5">
            <a:alphaModFix/>
          </a:blip>
          <a:srcRect b="26968" l="23616" r="44292" t="53950"/>
          <a:stretch/>
        </p:blipFill>
        <p:spPr>
          <a:xfrm>
            <a:off x="4478450" y="2847375"/>
            <a:ext cx="3652001" cy="122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5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65"/>
          <p:cNvSpPr txBox="1"/>
          <p:nvPr/>
        </p:nvSpPr>
        <p:spPr>
          <a:xfrm>
            <a:off x="785700" y="3082050"/>
            <a:ext cx="7572600" cy="112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Eventos 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de teclado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673" name="Google Shape;67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65"/>
          <p:cNvSpPr txBox="1"/>
          <p:nvPr/>
        </p:nvSpPr>
        <p:spPr>
          <a:xfrm>
            <a:off x="757400" y="2183525"/>
            <a:ext cx="15141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Keydown</a:t>
            </a:r>
            <a:endParaRPr b="1" sz="24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Keyup</a:t>
            </a:r>
            <a:endParaRPr b="1" sz="24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Keypress</a:t>
            </a:r>
            <a:endParaRPr b="1" sz="24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76" name="Google Shape;676;p65"/>
          <p:cNvSpPr txBox="1"/>
          <p:nvPr/>
        </p:nvSpPr>
        <p:spPr>
          <a:xfrm>
            <a:off x="5985450" y="2455025"/>
            <a:ext cx="2830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addEventListener()</a:t>
            </a:r>
            <a:endParaRPr b="1" sz="24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6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66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0">
                <a:solidFill>
                  <a:srgbClr val="2E2E2C"/>
                </a:solidFill>
              </a:rPr>
              <a:t>DOM</a:t>
            </a:r>
            <a:endParaRPr b="1" sz="10000">
              <a:solidFill>
                <a:srgbClr val="2E2E2C"/>
              </a:solidFill>
            </a:endParaRPr>
          </a:p>
        </p:txBody>
      </p:sp>
      <p:pic>
        <p:nvPicPr>
          <p:cNvPr id="683" name="Google Shape;68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7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0" name="Google Shape;69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67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Overview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692" name="Google Shape;692;p67"/>
          <p:cNvSpPr txBox="1"/>
          <p:nvPr/>
        </p:nvSpPr>
        <p:spPr>
          <a:xfrm>
            <a:off x="955125" y="1606025"/>
            <a:ext cx="2002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Fase 1</a:t>
            </a:r>
            <a:endParaRPr b="1" sz="24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93" name="Google Shape;693;p67"/>
          <p:cNvSpPr txBox="1"/>
          <p:nvPr/>
        </p:nvSpPr>
        <p:spPr>
          <a:xfrm>
            <a:off x="3570900" y="1606025"/>
            <a:ext cx="2002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Fase 2</a:t>
            </a:r>
            <a:endParaRPr b="1" sz="24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94" name="Google Shape;694;p67"/>
          <p:cNvSpPr txBox="1"/>
          <p:nvPr/>
        </p:nvSpPr>
        <p:spPr>
          <a:xfrm>
            <a:off x="6186675" y="1606025"/>
            <a:ext cx="2002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Fase 3</a:t>
            </a:r>
            <a:endParaRPr b="1" sz="24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95" name="Google Shape;695;p67"/>
          <p:cNvSpPr txBox="1"/>
          <p:nvPr/>
        </p:nvSpPr>
        <p:spPr>
          <a:xfrm>
            <a:off x="693350" y="2242775"/>
            <a:ext cx="23559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 que é o DOM?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Árvore DOM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Métodos de acesso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96" name="Google Shape;696;p67"/>
          <p:cNvSpPr txBox="1"/>
          <p:nvPr/>
        </p:nvSpPr>
        <p:spPr>
          <a:xfrm>
            <a:off x="3394050" y="2242800"/>
            <a:ext cx="23559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Manipulação do DOM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Criar, editar e remover elementos.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97" name="Google Shape;697;p67"/>
          <p:cNvSpPr txBox="1"/>
          <p:nvPr/>
        </p:nvSpPr>
        <p:spPr>
          <a:xfrm>
            <a:off x="6094750" y="2242775"/>
            <a:ext cx="23559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Manipulação do DOM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Eventos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8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68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0">
                <a:solidFill>
                  <a:srgbClr val="2E2E2C"/>
                </a:solidFill>
              </a:rPr>
              <a:t>DOM</a:t>
            </a:r>
            <a:endParaRPr b="1" sz="10000">
              <a:solidFill>
                <a:srgbClr val="2E2E2C"/>
              </a:solidFill>
            </a:endParaRPr>
          </a:p>
        </p:txBody>
      </p:sp>
      <p:pic>
        <p:nvPicPr>
          <p:cNvPr id="704" name="Google Shape;70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Por que usar o</a:t>
            </a:r>
            <a:r>
              <a:rPr lang="pt-BR" sz="5000">
                <a:solidFill>
                  <a:srgbClr val="2E2E2C"/>
                </a:solidFill>
              </a:rPr>
              <a:t> </a:t>
            </a:r>
            <a:r>
              <a:rPr b="1" lang="pt-BR" sz="5000">
                <a:solidFill>
                  <a:srgbClr val="2E2E2C"/>
                </a:solidFill>
              </a:rPr>
              <a:t>DOM</a:t>
            </a:r>
            <a:r>
              <a:rPr lang="pt-BR" sz="5000">
                <a:solidFill>
                  <a:srgbClr val="2E2E2C"/>
                </a:solidFill>
              </a:rPr>
              <a:t>?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664725" y="1039300"/>
            <a:ext cx="4028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Infinitas possibilidades</a:t>
            </a:r>
            <a:endParaRPr b="1" sz="23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52950" y="1290501"/>
            <a:ext cx="7238100" cy="3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Aplicações que são </a:t>
            </a:r>
            <a:r>
              <a:rPr b="1" lang="pt-BR" sz="2400"/>
              <a:t>customizáveis </a:t>
            </a:r>
            <a:r>
              <a:rPr lang="pt-BR" sz="2400"/>
              <a:t>pelo usuário;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Mudar o layout</a:t>
            </a:r>
            <a:r>
              <a:rPr lang="pt-BR" sz="2400">
                <a:solidFill>
                  <a:schemeClr val="dk1"/>
                </a:solidFill>
              </a:rPr>
              <a:t> da página sem que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seja necessário atualização;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Atualizar os dados</a:t>
            </a:r>
            <a:r>
              <a:rPr lang="pt-BR" sz="2400">
                <a:solidFill>
                  <a:schemeClr val="dk1"/>
                </a:solidFill>
              </a:rPr>
              <a:t> da página sem que seja necessário atualização;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Arrastar</a:t>
            </a:r>
            <a:r>
              <a:rPr lang="pt-BR" sz="2400">
                <a:solidFill>
                  <a:schemeClr val="dk1"/>
                </a:solidFill>
              </a:rPr>
              <a:t>, </a:t>
            </a:r>
            <a:r>
              <a:rPr b="1" lang="pt-BR" sz="2400">
                <a:solidFill>
                  <a:schemeClr val="dk1"/>
                </a:solidFill>
              </a:rPr>
              <a:t>mover, adicionar </a:t>
            </a:r>
            <a:r>
              <a:rPr lang="pt-BR" sz="2400">
                <a:solidFill>
                  <a:schemeClr val="dk1"/>
                </a:solidFill>
              </a:rPr>
              <a:t>e </a:t>
            </a:r>
            <a:r>
              <a:rPr b="1" lang="pt-BR" sz="2400">
                <a:solidFill>
                  <a:schemeClr val="dk1"/>
                </a:solidFill>
              </a:rPr>
              <a:t>excluir </a:t>
            </a:r>
            <a:r>
              <a:rPr lang="pt-BR" sz="2400">
                <a:solidFill>
                  <a:schemeClr val="dk1"/>
                </a:solidFill>
              </a:rPr>
              <a:t>elementos.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785688" y="297370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0">
                <a:solidFill>
                  <a:srgbClr val="2E2E2C"/>
                </a:solidFill>
              </a:rPr>
              <a:t>DOM</a:t>
            </a:r>
            <a:endParaRPr b="1" sz="10000">
              <a:solidFill>
                <a:srgbClr val="2E2E2C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2416825" y="3755375"/>
            <a:ext cx="44619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Introdução</a:t>
            </a:r>
            <a:endParaRPr b="1" sz="60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6459450" y="1705763"/>
            <a:ext cx="229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Teoria do DOM</a:t>
            </a:r>
            <a:endParaRPr b="1" sz="2000"/>
          </a:p>
        </p:txBody>
      </p:sp>
      <p:sp>
        <p:nvSpPr>
          <p:cNvPr id="118" name="Google Shape;118;p19"/>
          <p:cNvSpPr txBox="1"/>
          <p:nvPr/>
        </p:nvSpPr>
        <p:spPr>
          <a:xfrm>
            <a:off x="6070325" y="2212050"/>
            <a:ext cx="29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Acessar</a:t>
            </a:r>
            <a:r>
              <a:rPr b="1" lang="pt-BR" sz="2000"/>
              <a:t> elementos</a:t>
            </a:r>
            <a:endParaRPr b="1" sz="2000"/>
          </a:p>
        </p:txBody>
      </p:sp>
      <p:sp>
        <p:nvSpPr>
          <p:cNvPr id="119" name="Google Shape;119;p19"/>
          <p:cNvSpPr txBox="1"/>
          <p:nvPr/>
        </p:nvSpPr>
        <p:spPr>
          <a:xfrm>
            <a:off x="6551425" y="2673750"/>
            <a:ext cx="191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Manipulação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785688" y="297370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700">
                <a:solidFill>
                  <a:srgbClr val="2E2E2C"/>
                </a:solidFill>
              </a:rPr>
              <a:t>Árvore </a:t>
            </a:r>
            <a:endParaRPr b="1" sz="77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700">
                <a:solidFill>
                  <a:srgbClr val="2E2E2C"/>
                </a:solidFill>
              </a:rPr>
              <a:t>DOM</a:t>
            </a:r>
            <a:endParaRPr b="1" sz="7700">
              <a:solidFill>
                <a:srgbClr val="2E2E2C"/>
              </a:solidFill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359425" y="280025"/>
            <a:ext cx="2057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100"/>
              <a:t>ÁRVORE</a:t>
            </a:r>
            <a:endParaRPr b="1" sz="3100"/>
          </a:p>
        </p:txBody>
      </p:sp>
      <p:sp>
        <p:nvSpPr>
          <p:cNvPr id="135" name="Google Shape;135;p21"/>
          <p:cNvSpPr txBox="1"/>
          <p:nvPr/>
        </p:nvSpPr>
        <p:spPr>
          <a:xfrm>
            <a:off x="359425" y="582050"/>
            <a:ext cx="18516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300"/>
              <a:t>DOM</a:t>
            </a:r>
            <a:endParaRPr b="1" sz="5300"/>
          </a:p>
        </p:txBody>
      </p:sp>
      <p:sp>
        <p:nvSpPr>
          <p:cNvPr id="136" name="Google Shape;136;p21"/>
          <p:cNvSpPr/>
          <p:nvPr/>
        </p:nvSpPr>
        <p:spPr>
          <a:xfrm>
            <a:off x="2300271" y="1336836"/>
            <a:ext cx="876900" cy="3735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DOCUMENT</a:t>
            </a:r>
            <a:endParaRPr b="1" sz="800"/>
          </a:p>
        </p:txBody>
      </p:sp>
      <p:sp>
        <p:nvSpPr>
          <p:cNvPr id="137" name="Google Shape;137;p21"/>
          <p:cNvSpPr/>
          <p:nvPr/>
        </p:nvSpPr>
        <p:spPr>
          <a:xfrm>
            <a:off x="2300271" y="2019500"/>
            <a:ext cx="876900" cy="373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/>
              <a:t>html</a:t>
            </a:r>
            <a:endParaRPr b="1" sz="1300"/>
          </a:p>
        </p:txBody>
      </p:sp>
      <p:sp>
        <p:nvSpPr>
          <p:cNvPr id="138" name="Google Shape;138;p21"/>
          <p:cNvSpPr/>
          <p:nvPr/>
        </p:nvSpPr>
        <p:spPr>
          <a:xfrm>
            <a:off x="2828046" y="2556705"/>
            <a:ext cx="876900" cy="373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body</a:t>
            </a:r>
            <a:endParaRPr b="1" sz="1700">
              <a:solidFill>
                <a:srgbClr val="93C47D"/>
              </a:solidFill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1772425" y="2556705"/>
            <a:ext cx="876900" cy="373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head</a:t>
            </a:r>
            <a:endParaRPr b="1" sz="1700">
              <a:solidFill>
                <a:srgbClr val="93C47D"/>
              </a:solidFill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1772425" y="3036656"/>
            <a:ext cx="876900" cy="373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title</a:t>
            </a:r>
            <a:endParaRPr b="1" sz="1700">
              <a:solidFill>
                <a:srgbClr val="93C47D"/>
              </a:solidFill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1772425" y="3516606"/>
            <a:ext cx="876900" cy="3735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TEXTO</a:t>
            </a:r>
            <a:endParaRPr b="1"/>
          </a:p>
        </p:txBody>
      </p:sp>
      <p:sp>
        <p:nvSpPr>
          <p:cNvPr id="142" name="Google Shape;142;p21"/>
          <p:cNvSpPr/>
          <p:nvPr/>
        </p:nvSpPr>
        <p:spPr>
          <a:xfrm>
            <a:off x="2828046" y="3065298"/>
            <a:ext cx="876900" cy="373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h1</a:t>
            </a:r>
            <a:endParaRPr b="1"/>
          </a:p>
        </p:txBody>
      </p:sp>
      <p:sp>
        <p:nvSpPr>
          <p:cNvPr id="143" name="Google Shape;143;p21"/>
          <p:cNvSpPr/>
          <p:nvPr/>
        </p:nvSpPr>
        <p:spPr>
          <a:xfrm>
            <a:off x="2828046" y="3545249"/>
            <a:ext cx="876900" cy="3735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TEXTO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4442139" y="3065275"/>
            <a:ext cx="876900" cy="373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div</a:t>
            </a:r>
            <a:endParaRPr b="1"/>
          </a:p>
        </p:txBody>
      </p:sp>
      <p:sp>
        <p:nvSpPr>
          <p:cNvPr id="145" name="Google Shape;145;p21"/>
          <p:cNvSpPr/>
          <p:nvPr/>
        </p:nvSpPr>
        <p:spPr>
          <a:xfrm>
            <a:off x="3806621" y="3559526"/>
            <a:ext cx="876900" cy="373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h2</a:t>
            </a:r>
            <a:endParaRPr b="1"/>
          </a:p>
        </p:txBody>
      </p:sp>
      <p:sp>
        <p:nvSpPr>
          <p:cNvPr id="146" name="Google Shape;146;p21"/>
          <p:cNvSpPr/>
          <p:nvPr/>
        </p:nvSpPr>
        <p:spPr>
          <a:xfrm>
            <a:off x="5084012" y="3545214"/>
            <a:ext cx="876900" cy="373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</a:t>
            </a:r>
            <a:endParaRPr b="1"/>
          </a:p>
        </p:txBody>
      </p:sp>
      <p:sp>
        <p:nvSpPr>
          <p:cNvPr id="147" name="Google Shape;147;p21"/>
          <p:cNvSpPr/>
          <p:nvPr/>
        </p:nvSpPr>
        <p:spPr>
          <a:xfrm>
            <a:off x="3806621" y="4025148"/>
            <a:ext cx="876900" cy="3735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TEXTO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5084012" y="4025147"/>
            <a:ext cx="876900" cy="3735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TEXTO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6186307" y="3545214"/>
            <a:ext cx="876900" cy="373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ATRIBUTO</a:t>
            </a:r>
            <a:endParaRPr b="1">
              <a:solidFill>
                <a:srgbClr val="93C47D"/>
              </a:solidFill>
            </a:endParaRPr>
          </a:p>
        </p:txBody>
      </p:sp>
      <p:cxnSp>
        <p:nvCxnSpPr>
          <p:cNvPr id="150" name="Google Shape;150;p21"/>
          <p:cNvCxnSpPr>
            <a:stCxn id="138" idx="2"/>
            <a:endCxn id="142" idx="0"/>
          </p:cNvCxnSpPr>
          <p:nvPr/>
        </p:nvCxnSpPr>
        <p:spPr>
          <a:xfrm>
            <a:off x="3266496" y="2930205"/>
            <a:ext cx="0" cy="13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1"/>
          <p:cNvCxnSpPr/>
          <p:nvPr/>
        </p:nvCxnSpPr>
        <p:spPr>
          <a:xfrm>
            <a:off x="3266531" y="343867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1"/>
          <p:cNvCxnSpPr>
            <a:stCxn id="142" idx="2"/>
            <a:endCxn id="143" idx="0"/>
          </p:cNvCxnSpPr>
          <p:nvPr/>
        </p:nvCxnSpPr>
        <p:spPr>
          <a:xfrm>
            <a:off x="3266496" y="3438798"/>
            <a:ext cx="0" cy="10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1"/>
          <p:cNvCxnSpPr>
            <a:stCxn id="137" idx="2"/>
            <a:endCxn id="138" idx="0"/>
          </p:cNvCxnSpPr>
          <p:nvPr/>
        </p:nvCxnSpPr>
        <p:spPr>
          <a:xfrm>
            <a:off x="2738721" y="2393000"/>
            <a:ext cx="527700" cy="16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1"/>
          <p:cNvCxnSpPr>
            <a:stCxn id="136" idx="2"/>
            <a:endCxn id="137" idx="0"/>
          </p:cNvCxnSpPr>
          <p:nvPr/>
        </p:nvCxnSpPr>
        <p:spPr>
          <a:xfrm>
            <a:off x="2738721" y="1710336"/>
            <a:ext cx="0" cy="30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1"/>
          <p:cNvCxnSpPr>
            <a:stCxn id="140" idx="0"/>
            <a:endCxn id="139" idx="2"/>
          </p:cNvCxnSpPr>
          <p:nvPr/>
        </p:nvCxnSpPr>
        <p:spPr>
          <a:xfrm rot="10800000">
            <a:off x="2210875" y="2930156"/>
            <a:ext cx="0" cy="10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1"/>
          <p:cNvCxnSpPr>
            <a:stCxn id="140" idx="2"/>
            <a:endCxn id="141" idx="0"/>
          </p:cNvCxnSpPr>
          <p:nvPr/>
        </p:nvCxnSpPr>
        <p:spPr>
          <a:xfrm>
            <a:off x="2210875" y="3410156"/>
            <a:ext cx="0" cy="10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>
            <a:stCxn id="144" idx="2"/>
            <a:endCxn id="145" idx="0"/>
          </p:cNvCxnSpPr>
          <p:nvPr/>
        </p:nvCxnSpPr>
        <p:spPr>
          <a:xfrm flipH="1">
            <a:off x="4245189" y="3438775"/>
            <a:ext cx="635400" cy="12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>
            <a:stCxn id="144" idx="2"/>
            <a:endCxn id="146" idx="0"/>
          </p:cNvCxnSpPr>
          <p:nvPr/>
        </p:nvCxnSpPr>
        <p:spPr>
          <a:xfrm>
            <a:off x="4880589" y="3438775"/>
            <a:ext cx="642000" cy="10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1"/>
          <p:cNvCxnSpPr>
            <a:stCxn id="146" idx="3"/>
            <a:endCxn id="149" idx="1"/>
          </p:cNvCxnSpPr>
          <p:nvPr/>
        </p:nvCxnSpPr>
        <p:spPr>
          <a:xfrm>
            <a:off x="5960912" y="3731964"/>
            <a:ext cx="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1"/>
          <p:cNvCxnSpPr>
            <a:stCxn id="147" idx="0"/>
            <a:endCxn id="145" idx="2"/>
          </p:cNvCxnSpPr>
          <p:nvPr/>
        </p:nvCxnSpPr>
        <p:spPr>
          <a:xfrm rot="10800000">
            <a:off x="4245071" y="3933048"/>
            <a:ext cx="0" cy="9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1"/>
          <p:cNvCxnSpPr>
            <a:stCxn id="148" idx="0"/>
            <a:endCxn id="146" idx="2"/>
          </p:cNvCxnSpPr>
          <p:nvPr/>
        </p:nvCxnSpPr>
        <p:spPr>
          <a:xfrm rot="10800000">
            <a:off x="5522462" y="3918647"/>
            <a:ext cx="0" cy="10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1"/>
          <p:cNvSpPr/>
          <p:nvPr/>
        </p:nvSpPr>
        <p:spPr>
          <a:xfrm>
            <a:off x="5544485" y="3065281"/>
            <a:ext cx="876900" cy="373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ATRIBUTO</a:t>
            </a:r>
            <a:endParaRPr b="1">
              <a:solidFill>
                <a:srgbClr val="93C47D"/>
              </a:solidFill>
            </a:endParaRPr>
          </a:p>
        </p:txBody>
      </p:sp>
      <p:cxnSp>
        <p:nvCxnSpPr>
          <p:cNvPr id="163" name="Google Shape;163;p21"/>
          <p:cNvCxnSpPr>
            <a:endCxn id="162" idx="1"/>
          </p:cNvCxnSpPr>
          <p:nvPr/>
        </p:nvCxnSpPr>
        <p:spPr>
          <a:xfrm>
            <a:off x="5319185" y="3252031"/>
            <a:ext cx="22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4" name="Google Shape;164;p21"/>
          <p:cNvPicPr preferRelativeResize="0"/>
          <p:nvPr/>
        </p:nvPicPr>
        <p:blipFill rotWithShape="1">
          <a:blip r:embed="rId4">
            <a:alphaModFix/>
          </a:blip>
          <a:srcRect b="19950" l="29877" r="25180" t="16127"/>
          <a:stretch/>
        </p:blipFill>
        <p:spPr>
          <a:xfrm>
            <a:off x="5292225" y="280025"/>
            <a:ext cx="3349801" cy="2678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1"/>
          <p:cNvCxnSpPr>
            <a:stCxn id="137" idx="2"/>
            <a:endCxn id="139" idx="0"/>
          </p:cNvCxnSpPr>
          <p:nvPr/>
        </p:nvCxnSpPr>
        <p:spPr>
          <a:xfrm flipH="1">
            <a:off x="2211021" y="2393000"/>
            <a:ext cx="5277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1"/>
          <p:cNvCxnSpPr>
            <a:stCxn id="138" idx="2"/>
            <a:endCxn id="144" idx="1"/>
          </p:cNvCxnSpPr>
          <p:nvPr/>
        </p:nvCxnSpPr>
        <p:spPr>
          <a:xfrm>
            <a:off x="3266496" y="2930205"/>
            <a:ext cx="1175700" cy="32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