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Architects Daughter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ArchitectsDaughter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ce1de865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ce1de865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ce1de865d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ce1de865d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d9ddda4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d9ddda4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d23d37a0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d23d37a0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d23d37a0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d23d37a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d23d37a0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d23d37a0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d4ed59e0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d4ed59e0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d4ed59e0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d4ed59e0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d4ed59e0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d4ed59e0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d23d37a0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d23d37a0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d23d37a0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d23d37a0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ce1de86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ce1de86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d23d37a0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d23d37a0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d4ed59e0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bd4ed59e0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d23d37a0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bd23d37a0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d23d37a0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d23d37a0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d23d37a0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d23d37a0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d23d37a0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bd23d37a0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bd23d37a0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bd23d37a0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bd23d37a0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bd23d37a0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bd23d37a0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bd23d37a0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d23d37a0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bd23d37a0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ce1de865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ce1de865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bd23d37a0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bd23d37a0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ce1de865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ce1de865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ce1de865d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ce1de865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ce1de865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ce1de865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ce1de865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ce1de865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ce1de865d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ce1de865d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ce1de865d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ce1de865d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85688" y="308205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Introdução </a:t>
            </a:r>
            <a:endParaRPr b="1" sz="72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à seção</a:t>
            </a:r>
            <a:endParaRPr b="1" sz="7200">
              <a:solidFill>
                <a:srgbClr val="2E2E2C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785688" y="297370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Código</a:t>
            </a:r>
            <a:endParaRPr b="1" sz="72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Assíncrono</a:t>
            </a:r>
            <a:endParaRPr b="1" sz="7200">
              <a:solidFill>
                <a:srgbClr val="2E2E2C"/>
              </a:solidFill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785688" y="297370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rgbClr val="2E2E2C"/>
                </a:solidFill>
              </a:rPr>
              <a:t>Locadora</a:t>
            </a:r>
            <a:endParaRPr b="1" sz="9600">
              <a:solidFill>
                <a:srgbClr val="2E2E2C"/>
              </a:solidFill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785700" y="3065675"/>
            <a:ext cx="7572600" cy="1030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rgbClr val="2E2E2C"/>
                </a:solidFill>
              </a:rPr>
              <a:t>Callback</a:t>
            </a:r>
            <a:endParaRPr b="1" sz="9600">
              <a:solidFill>
                <a:srgbClr val="2E2E2C"/>
              </a:solidFill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2E2E2C"/>
                </a:solidFill>
              </a:rPr>
              <a:t>Callback</a:t>
            </a:r>
            <a:endParaRPr sz="4200">
              <a:solidFill>
                <a:srgbClr val="2E2E2C"/>
              </a:solidFill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2358900" y="1078825"/>
            <a:ext cx="44262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Funções que são executadas em um tempo futuro</a:t>
            </a:r>
            <a:endParaRPr b="1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2358900" y="2100875"/>
            <a:ext cx="1026000" cy="870300"/>
          </a:xfrm>
          <a:prstGeom prst="ellipse">
            <a:avLst/>
          </a:prstGeom>
          <a:solidFill>
            <a:srgbClr val="F3DF4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/>
              <a:t>Instrução</a:t>
            </a:r>
            <a:endParaRPr b="1" sz="900"/>
          </a:p>
        </p:txBody>
      </p:sp>
      <p:sp>
        <p:nvSpPr>
          <p:cNvPr id="172" name="Google Shape;172;p25"/>
          <p:cNvSpPr/>
          <p:nvPr/>
        </p:nvSpPr>
        <p:spPr>
          <a:xfrm>
            <a:off x="4905175" y="2161025"/>
            <a:ext cx="1026000" cy="750000"/>
          </a:xfrm>
          <a:prstGeom prst="rect">
            <a:avLst/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Callback</a:t>
            </a:r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3837225" y="2458175"/>
            <a:ext cx="651000" cy="15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1613" y="1843250"/>
            <a:ext cx="537075" cy="53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/>
          <p:nvPr/>
        </p:nvSpPr>
        <p:spPr>
          <a:xfrm rot="9075030">
            <a:off x="6253412" y="2302450"/>
            <a:ext cx="651169" cy="15574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 rot="5400000">
            <a:off x="5092675" y="3289775"/>
            <a:ext cx="651000" cy="15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5047375" y="3781000"/>
            <a:ext cx="741600" cy="598200"/>
          </a:xfrm>
          <a:prstGeom prst="ellipse">
            <a:avLst/>
          </a:prstGeom>
          <a:solidFill>
            <a:srgbClr val="F3DF4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/>
              <a:t>A</a:t>
            </a:r>
            <a:r>
              <a:rPr b="1" lang="pt-BR" sz="900"/>
              <a:t>ção</a:t>
            </a:r>
            <a:endParaRPr b="1" sz="900"/>
          </a:p>
        </p:txBody>
      </p:sp>
      <p:sp>
        <p:nvSpPr>
          <p:cNvPr id="178" name="Google Shape;178;p25"/>
          <p:cNvSpPr txBox="1"/>
          <p:nvPr/>
        </p:nvSpPr>
        <p:spPr>
          <a:xfrm>
            <a:off x="3734688" y="2210975"/>
            <a:ext cx="93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Registro</a:t>
            </a:r>
            <a:endParaRPr b="1" sz="1000"/>
          </a:p>
        </p:txBody>
      </p:sp>
      <p:sp>
        <p:nvSpPr>
          <p:cNvPr id="179" name="Google Shape;179;p25"/>
          <p:cNvSpPr txBox="1"/>
          <p:nvPr/>
        </p:nvSpPr>
        <p:spPr>
          <a:xfrm>
            <a:off x="5528488" y="3176663"/>
            <a:ext cx="93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Execução</a:t>
            </a:r>
            <a:endParaRPr b="1" sz="1000"/>
          </a:p>
        </p:txBody>
      </p:sp>
      <p:sp>
        <p:nvSpPr>
          <p:cNvPr id="180" name="Google Shape;180;p25"/>
          <p:cNvSpPr txBox="1"/>
          <p:nvPr/>
        </p:nvSpPr>
        <p:spPr>
          <a:xfrm>
            <a:off x="6291413" y="1762163"/>
            <a:ext cx="93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Mensagem</a:t>
            </a:r>
            <a:endParaRPr b="1" sz="1000"/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8825" y="1563925"/>
            <a:ext cx="598200" cy="5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6"/>
          <p:cNvSpPr txBox="1"/>
          <p:nvPr/>
        </p:nvSpPr>
        <p:spPr>
          <a:xfrm>
            <a:off x="785700" y="3065675"/>
            <a:ext cx="7572600" cy="1745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Callback</a:t>
            </a:r>
            <a:endParaRPr b="1" sz="72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Hell</a:t>
            </a:r>
            <a:endParaRPr b="1" sz="7200">
              <a:solidFill>
                <a:srgbClr val="2E2E2C"/>
              </a:solidFill>
            </a:endParaRPr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7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2E2E2C"/>
                </a:solidFill>
              </a:rPr>
              <a:t>Callback Hell</a:t>
            </a:r>
            <a:endParaRPr sz="4200">
              <a:solidFill>
                <a:srgbClr val="2E2E2C"/>
              </a:solidFill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2358900" y="937325"/>
            <a:ext cx="44262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Ocorre quando você tem muitos callbacks em seu código.</a:t>
            </a:r>
            <a:endParaRPr b="1" sz="22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00" y="2360914"/>
            <a:ext cx="1704175" cy="836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4313" y="1947450"/>
            <a:ext cx="3153591" cy="1663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2949" y="2071788"/>
            <a:ext cx="2428076" cy="14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7"/>
          <p:cNvSpPr/>
          <p:nvPr/>
        </p:nvSpPr>
        <p:spPr>
          <a:xfrm>
            <a:off x="2295375" y="2732975"/>
            <a:ext cx="192300" cy="16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E92C9"/>
              </a:solidFill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5854275" y="2706125"/>
            <a:ext cx="192300" cy="2226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7"/>
          <p:cNvSpPr txBox="1"/>
          <p:nvPr/>
        </p:nvSpPr>
        <p:spPr>
          <a:xfrm>
            <a:off x="853575" y="3197075"/>
            <a:ext cx="9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Síncrono</a:t>
            </a:r>
            <a:endParaRPr/>
          </a:p>
        </p:txBody>
      </p:sp>
      <p:sp>
        <p:nvSpPr>
          <p:cNvPr id="204" name="Google Shape;204;p27"/>
          <p:cNvSpPr txBox="1"/>
          <p:nvPr/>
        </p:nvSpPr>
        <p:spPr>
          <a:xfrm>
            <a:off x="3613262" y="3597275"/>
            <a:ext cx="111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Assíncrono</a:t>
            </a:r>
            <a:endParaRPr/>
          </a:p>
        </p:txBody>
      </p:sp>
      <p:sp>
        <p:nvSpPr>
          <p:cNvPr id="205" name="Google Shape;205;p27"/>
          <p:cNvSpPr txBox="1"/>
          <p:nvPr/>
        </p:nvSpPr>
        <p:spPr>
          <a:xfrm>
            <a:off x="6785112" y="3486200"/>
            <a:ext cx="111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Hadouken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/>
          <p:cNvSpPr txBox="1"/>
          <p:nvPr/>
        </p:nvSpPr>
        <p:spPr>
          <a:xfrm>
            <a:off x="1531750" y="944250"/>
            <a:ext cx="6080100" cy="3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7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Dica </a:t>
            </a:r>
            <a:endParaRPr sz="117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para evitar </a:t>
            </a:r>
            <a:endParaRPr sz="6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Callback Hell</a:t>
            </a:r>
            <a:endParaRPr sz="50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700">
                <a:solidFill>
                  <a:srgbClr val="2E2E2C"/>
                </a:solidFill>
              </a:rPr>
              <a:t>Escreva melhor o seu código</a:t>
            </a:r>
            <a:endParaRPr sz="3900">
              <a:solidFill>
                <a:srgbClr val="2E2E2C"/>
              </a:solidFill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2358900" y="998750"/>
            <a:ext cx="44262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Não terá grandes dificuldades</a:t>
            </a:r>
            <a:endParaRPr b="1" sz="22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9650" y="1569188"/>
            <a:ext cx="3094461" cy="281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7775" y="1741025"/>
            <a:ext cx="3152775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9"/>
          <p:cNvSpPr/>
          <p:nvPr/>
        </p:nvSpPr>
        <p:spPr>
          <a:xfrm>
            <a:off x="4550100" y="2771330"/>
            <a:ext cx="330000" cy="23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E92C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0"/>
          <p:cNvSpPr txBox="1"/>
          <p:nvPr/>
        </p:nvSpPr>
        <p:spPr>
          <a:xfrm>
            <a:off x="785700" y="3065675"/>
            <a:ext cx="7572600" cy="126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rgbClr val="2E2E2C"/>
                </a:solidFill>
              </a:rPr>
              <a:t>Promise</a:t>
            </a:r>
            <a:endParaRPr b="1" sz="9600">
              <a:solidFill>
                <a:srgbClr val="2E2E2C"/>
              </a:solidFill>
            </a:endParaRPr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1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2E2E2C"/>
                </a:solidFill>
              </a:rPr>
              <a:t>Promise</a:t>
            </a:r>
            <a:endParaRPr sz="4200">
              <a:solidFill>
                <a:srgbClr val="2E2E2C"/>
              </a:solidFill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2358900" y="937325"/>
            <a:ext cx="44262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Objeto que representa </a:t>
            </a:r>
            <a:r>
              <a:rPr b="1" lang="pt-BR" sz="16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uma</a:t>
            </a:r>
            <a:r>
              <a:rPr b="1" lang="pt-BR" sz="16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conclusão ou falha eventual de uma operação </a:t>
            </a:r>
            <a:r>
              <a:rPr b="1" lang="pt-BR" sz="16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assíncrona</a:t>
            </a:r>
            <a:endParaRPr b="1" sz="16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799475" y="1938550"/>
            <a:ext cx="58227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Pendente:</a:t>
            </a:r>
            <a:r>
              <a:rPr lang="pt-BR" sz="1300">
                <a:solidFill>
                  <a:schemeClr val="dk1"/>
                </a:solidFill>
              </a:rPr>
              <a:t> </a:t>
            </a:r>
            <a:r>
              <a:rPr lang="pt-BR" sz="1500">
                <a:solidFill>
                  <a:schemeClr val="dk1"/>
                </a:solidFill>
              </a:rPr>
              <a:t>Estado inicial antes de ser resolvida ou rejeitada.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41" name="Google Shape;241;p31"/>
          <p:cNvSpPr txBox="1"/>
          <p:nvPr/>
        </p:nvSpPr>
        <p:spPr>
          <a:xfrm>
            <a:off x="799475" y="2545490"/>
            <a:ext cx="56415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Cumpida</a:t>
            </a:r>
            <a:r>
              <a:rPr b="1" lang="pt-BR" sz="21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:</a:t>
            </a:r>
            <a:r>
              <a:rPr lang="pt-BR" sz="1300">
                <a:solidFill>
                  <a:schemeClr val="dk1"/>
                </a:solidFill>
              </a:rPr>
              <a:t> </a:t>
            </a:r>
            <a:r>
              <a:rPr lang="pt-BR" sz="1300">
                <a:solidFill>
                  <a:schemeClr val="dk1"/>
                </a:solidFill>
              </a:rPr>
              <a:t> </a:t>
            </a:r>
            <a:r>
              <a:rPr lang="pt-BR" sz="1500">
                <a:solidFill>
                  <a:schemeClr val="dk1"/>
                </a:solidFill>
              </a:rPr>
              <a:t>Operação bem-sucedida, promessa resolvida.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42" name="Google Shape;242;p31"/>
          <p:cNvSpPr txBox="1"/>
          <p:nvPr/>
        </p:nvSpPr>
        <p:spPr>
          <a:xfrm>
            <a:off x="799475" y="3124993"/>
            <a:ext cx="56415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Rejeitada</a:t>
            </a:r>
            <a:r>
              <a:rPr b="1" lang="pt-BR" sz="21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:</a:t>
            </a:r>
            <a:r>
              <a:rPr lang="pt-BR" sz="1300">
                <a:solidFill>
                  <a:schemeClr val="dk1"/>
                </a:solidFill>
              </a:rPr>
              <a:t>  </a:t>
            </a:r>
            <a:r>
              <a:rPr lang="pt-BR" sz="1500">
                <a:solidFill>
                  <a:schemeClr val="dk1"/>
                </a:solidFill>
              </a:rPr>
              <a:t>Operação falhou, promessa rejeitada.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785688" y="308205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Programação</a:t>
            </a:r>
            <a:endParaRPr b="1" sz="72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Assíncrona</a:t>
            </a:r>
            <a:endParaRPr b="1" sz="7200">
              <a:solidFill>
                <a:srgbClr val="2E2E2C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2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2E2E2C"/>
                </a:solidFill>
              </a:rPr>
              <a:t>Promise</a:t>
            </a:r>
            <a:endParaRPr sz="4200">
              <a:solidFill>
                <a:srgbClr val="2E2E2C"/>
              </a:solidFill>
            </a:endParaRPr>
          </a:p>
        </p:txBody>
      </p:sp>
      <p:sp>
        <p:nvSpPr>
          <p:cNvPr id="250" name="Google Shape;250;p32"/>
          <p:cNvSpPr txBox="1"/>
          <p:nvPr/>
        </p:nvSpPr>
        <p:spPr>
          <a:xfrm>
            <a:off x="2358900" y="937325"/>
            <a:ext cx="44262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Objeto que representa uma conclusão ou falha eventual de uma operação assíncrona</a:t>
            </a:r>
            <a:endParaRPr b="1" sz="16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251" name="Google Shape;251;p32"/>
          <p:cNvPicPr preferRelativeResize="0"/>
          <p:nvPr/>
        </p:nvPicPr>
        <p:blipFill rotWithShape="1">
          <a:blip r:embed="rId4">
            <a:alphaModFix/>
          </a:blip>
          <a:srcRect b="44071" l="0" r="0" t="0"/>
          <a:stretch/>
        </p:blipFill>
        <p:spPr>
          <a:xfrm>
            <a:off x="2923600" y="1634225"/>
            <a:ext cx="3296800" cy="15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2"/>
          <p:cNvPicPr preferRelativeResize="0"/>
          <p:nvPr/>
        </p:nvPicPr>
        <p:blipFill rotWithShape="1">
          <a:blip r:embed="rId4">
            <a:alphaModFix/>
          </a:blip>
          <a:srcRect b="707" l="0" r="0" t="56155"/>
          <a:stretch/>
        </p:blipFill>
        <p:spPr>
          <a:xfrm>
            <a:off x="2923600" y="3083575"/>
            <a:ext cx="3296800" cy="11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3"/>
          <p:cNvSpPr txBox="1"/>
          <p:nvPr/>
        </p:nvSpPr>
        <p:spPr>
          <a:xfrm>
            <a:off x="4847175" y="563150"/>
            <a:ext cx="34392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2E2E2C"/>
                </a:solidFill>
              </a:rPr>
              <a:t>Promise</a:t>
            </a:r>
            <a:endParaRPr sz="4200">
              <a:solidFill>
                <a:srgbClr val="2E2E2C"/>
              </a:solidFill>
            </a:endParaRPr>
          </a:p>
        </p:txBody>
      </p:sp>
      <p:pic>
        <p:nvPicPr>
          <p:cNvPr id="260" name="Google Shape;260;p33"/>
          <p:cNvPicPr preferRelativeResize="0"/>
          <p:nvPr/>
        </p:nvPicPr>
        <p:blipFill rotWithShape="1">
          <a:blip r:embed="rId4">
            <a:alphaModFix/>
          </a:blip>
          <a:srcRect b="49614" l="0" r="0" t="0"/>
          <a:stretch/>
        </p:blipFill>
        <p:spPr>
          <a:xfrm>
            <a:off x="870963" y="1769325"/>
            <a:ext cx="3362614" cy="250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3"/>
          <p:cNvPicPr preferRelativeResize="0"/>
          <p:nvPr/>
        </p:nvPicPr>
        <p:blipFill rotWithShape="1">
          <a:blip r:embed="rId4">
            <a:alphaModFix/>
          </a:blip>
          <a:srcRect b="0" l="0" r="0" t="50384"/>
          <a:stretch/>
        </p:blipFill>
        <p:spPr>
          <a:xfrm>
            <a:off x="4885473" y="1769325"/>
            <a:ext cx="3362614" cy="250667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3"/>
          <p:cNvSpPr txBox="1"/>
          <p:nvPr/>
        </p:nvSpPr>
        <p:spPr>
          <a:xfrm>
            <a:off x="832675" y="563150"/>
            <a:ext cx="34392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2E2E2C"/>
                </a:solidFill>
              </a:rPr>
              <a:t>Callback</a:t>
            </a:r>
            <a:endParaRPr sz="4200">
              <a:solidFill>
                <a:srgbClr val="2E2E2C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4"/>
          <p:cNvSpPr txBox="1"/>
          <p:nvPr/>
        </p:nvSpPr>
        <p:spPr>
          <a:xfrm>
            <a:off x="785700" y="3065675"/>
            <a:ext cx="7572600" cy="126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rgbClr val="2E2E2C"/>
                </a:solidFill>
              </a:rPr>
              <a:t>Promise</a:t>
            </a:r>
            <a:endParaRPr b="1" sz="9600">
              <a:solidFill>
                <a:srgbClr val="2E2E2C"/>
              </a:solidFill>
            </a:endParaRPr>
          </a:p>
        </p:txBody>
      </p:sp>
      <p:pic>
        <p:nvPicPr>
          <p:cNvPr id="269" name="Google Shape;2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5"/>
          <p:cNvSpPr txBox="1"/>
          <p:nvPr/>
        </p:nvSpPr>
        <p:spPr>
          <a:xfrm>
            <a:off x="785700" y="3065675"/>
            <a:ext cx="7572600" cy="126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Manipulando erros</a:t>
            </a:r>
            <a:endParaRPr b="1" sz="7200">
              <a:solidFill>
                <a:srgbClr val="2E2E2C"/>
              </a:solidFill>
            </a:endParaRPr>
          </a:p>
        </p:txBody>
      </p:sp>
      <p:pic>
        <p:nvPicPr>
          <p:cNvPr id="277" name="Google Shape;27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6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2E2E2C"/>
                </a:solidFill>
              </a:rPr>
              <a:t>Catch</a:t>
            </a:r>
            <a:endParaRPr sz="4200">
              <a:solidFill>
                <a:srgbClr val="2E2E2C"/>
              </a:solidFill>
            </a:endParaRPr>
          </a:p>
        </p:txBody>
      </p:sp>
      <p:sp>
        <p:nvSpPr>
          <p:cNvPr id="286" name="Google Shape;286;p36"/>
          <p:cNvSpPr txBox="1"/>
          <p:nvPr/>
        </p:nvSpPr>
        <p:spPr>
          <a:xfrm>
            <a:off x="1415013" y="986850"/>
            <a:ext cx="66009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Adicionar</a:t>
            </a:r>
            <a:r>
              <a:rPr b="1" lang="pt-BR" sz="16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um callback que trata rejeição para a promise e </a:t>
            </a:r>
            <a:r>
              <a:rPr b="1" lang="pt-BR" sz="16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retorna</a:t>
            </a:r>
            <a:r>
              <a:rPr b="1" lang="pt-BR" sz="16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uma nova promise resolvendo o valor retornado do callback</a:t>
            </a:r>
            <a:endParaRPr b="1" sz="18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287" name="Google Shape;28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0063" y="2198225"/>
            <a:ext cx="239077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7"/>
          <p:cNvSpPr txBox="1"/>
          <p:nvPr/>
        </p:nvSpPr>
        <p:spPr>
          <a:xfrm>
            <a:off x="785700" y="3065675"/>
            <a:ext cx="7572600" cy="126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Manipulando erros</a:t>
            </a:r>
            <a:endParaRPr b="1" sz="7200">
              <a:solidFill>
                <a:srgbClr val="2E2E2C"/>
              </a:solidFill>
            </a:endParaRPr>
          </a:p>
        </p:txBody>
      </p:sp>
      <p:pic>
        <p:nvPicPr>
          <p:cNvPr id="294" name="Google Shape;2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8"/>
          <p:cNvSpPr txBox="1"/>
          <p:nvPr/>
        </p:nvSpPr>
        <p:spPr>
          <a:xfrm>
            <a:off x="785700" y="3065675"/>
            <a:ext cx="7572600" cy="126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Async/Await</a:t>
            </a:r>
            <a:endParaRPr b="1" sz="7200">
              <a:solidFill>
                <a:srgbClr val="2E2E2C"/>
              </a:solidFill>
            </a:endParaRPr>
          </a:p>
        </p:txBody>
      </p:sp>
      <p:pic>
        <p:nvPicPr>
          <p:cNvPr id="302" name="Google Shape;3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9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2E2E2C"/>
                </a:solidFill>
              </a:rPr>
              <a:t>Async/Await</a:t>
            </a:r>
            <a:endParaRPr sz="4200">
              <a:solidFill>
                <a:srgbClr val="2E2E2C"/>
              </a:solidFill>
            </a:endParaRPr>
          </a:p>
        </p:txBody>
      </p:sp>
      <p:sp>
        <p:nvSpPr>
          <p:cNvPr id="311" name="Google Shape;311;p39"/>
          <p:cNvSpPr txBox="1"/>
          <p:nvPr/>
        </p:nvSpPr>
        <p:spPr>
          <a:xfrm>
            <a:off x="1415013" y="986850"/>
            <a:ext cx="66009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312" name="Google Shape;312;p39"/>
          <p:cNvSpPr txBox="1"/>
          <p:nvPr/>
        </p:nvSpPr>
        <p:spPr>
          <a:xfrm>
            <a:off x="3410150" y="2029313"/>
            <a:ext cx="5822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Async</a:t>
            </a:r>
            <a:r>
              <a:rPr b="1" lang="pt-BR" sz="21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:</a:t>
            </a:r>
            <a:r>
              <a:rPr lang="pt-BR" sz="1300">
                <a:solidFill>
                  <a:schemeClr val="dk1"/>
                </a:solidFill>
              </a:rPr>
              <a:t> </a:t>
            </a:r>
            <a:r>
              <a:rPr lang="pt-BR" sz="1500">
                <a:solidFill>
                  <a:schemeClr val="dk1"/>
                </a:solidFill>
              </a:rPr>
              <a:t> Indica que a função possui código assíncrono.</a:t>
            </a:r>
            <a:endParaRPr sz="1600"/>
          </a:p>
        </p:txBody>
      </p:sp>
      <p:sp>
        <p:nvSpPr>
          <p:cNvPr id="313" name="Google Shape;313;p39"/>
          <p:cNvSpPr txBox="1"/>
          <p:nvPr/>
        </p:nvSpPr>
        <p:spPr>
          <a:xfrm>
            <a:off x="3410150" y="2636253"/>
            <a:ext cx="56415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Await</a:t>
            </a:r>
            <a:r>
              <a:rPr b="1" lang="pt-BR" sz="21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:</a:t>
            </a:r>
            <a:r>
              <a:rPr lang="pt-BR" sz="1300">
                <a:solidFill>
                  <a:schemeClr val="dk1"/>
                </a:solidFill>
              </a:rPr>
              <a:t>  </a:t>
            </a:r>
            <a:r>
              <a:rPr lang="pt-BR" sz="1500">
                <a:solidFill>
                  <a:schemeClr val="dk1"/>
                </a:solidFill>
              </a:rPr>
              <a:t>Indica um ponto a ser aguardado pelo código</a:t>
            </a:r>
            <a:r>
              <a:rPr lang="pt-BR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14" name="Google Shape;31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374" y="1406275"/>
            <a:ext cx="2282727" cy="26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0"/>
          <p:cNvSpPr txBox="1"/>
          <p:nvPr/>
        </p:nvSpPr>
        <p:spPr>
          <a:xfrm>
            <a:off x="785700" y="3065675"/>
            <a:ext cx="7572600" cy="126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Async/Await</a:t>
            </a:r>
            <a:endParaRPr b="1" sz="7200">
              <a:solidFill>
                <a:srgbClr val="2E2E2C"/>
              </a:solidFill>
            </a:endParaRPr>
          </a:p>
        </p:txBody>
      </p:sp>
      <p:pic>
        <p:nvPicPr>
          <p:cNvPr id="321" name="Google Shape;32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1"/>
          <p:cNvSpPr txBox="1"/>
          <p:nvPr/>
        </p:nvSpPr>
        <p:spPr>
          <a:xfrm>
            <a:off x="785688" y="308205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Programação</a:t>
            </a:r>
            <a:endParaRPr b="1" sz="72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Assíncrona</a:t>
            </a:r>
            <a:endParaRPr b="1" sz="7200">
              <a:solidFill>
                <a:srgbClr val="2E2E2C"/>
              </a:solidFill>
            </a:endParaRPr>
          </a:p>
        </p:txBody>
      </p:sp>
      <p:pic>
        <p:nvPicPr>
          <p:cNvPr id="329" name="Google Shape;3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 rot="-1573295">
            <a:off x="-24837" y="931947"/>
            <a:ext cx="5416167" cy="20920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4E92C9"/>
                </a:solidFill>
              </a:rPr>
              <a:t>Callbacks</a:t>
            </a:r>
            <a:endParaRPr b="1" sz="6000">
              <a:solidFill>
                <a:srgbClr val="4E92C9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 rot="644160">
            <a:off x="4077195" y="1573094"/>
            <a:ext cx="4710554" cy="11722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4E92C9"/>
                </a:solidFill>
              </a:rPr>
              <a:t>Promises</a:t>
            </a:r>
            <a:endParaRPr b="1" sz="6000">
              <a:solidFill>
                <a:srgbClr val="4E92C9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 rot="-190">
            <a:off x="1949500" y="3067344"/>
            <a:ext cx="54162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4E92C9"/>
                </a:solidFill>
              </a:rPr>
              <a:t>Async/Await</a:t>
            </a:r>
            <a:endParaRPr b="1" sz="6000">
              <a:solidFill>
                <a:srgbClr val="4E92C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2"/>
          <p:cNvSpPr/>
          <p:nvPr/>
        </p:nvSpPr>
        <p:spPr>
          <a:xfrm>
            <a:off x="485088" y="851288"/>
            <a:ext cx="1317000" cy="826500"/>
          </a:xfrm>
          <a:prstGeom prst="rect">
            <a:avLst/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Código assíncrono</a:t>
            </a:r>
            <a:endParaRPr b="1"/>
          </a:p>
        </p:txBody>
      </p:sp>
      <p:sp>
        <p:nvSpPr>
          <p:cNvPr id="338" name="Google Shape;338;p42"/>
          <p:cNvSpPr/>
          <p:nvPr/>
        </p:nvSpPr>
        <p:spPr>
          <a:xfrm>
            <a:off x="3705343" y="2594232"/>
            <a:ext cx="1317000" cy="826500"/>
          </a:xfrm>
          <a:prstGeom prst="rect">
            <a:avLst/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Promise</a:t>
            </a:r>
            <a:endParaRPr b="1"/>
          </a:p>
        </p:txBody>
      </p:sp>
      <p:sp>
        <p:nvSpPr>
          <p:cNvPr id="339" name="Google Shape;339;p42"/>
          <p:cNvSpPr/>
          <p:nvPr/>
        </p:nvSpPr>
        <p:spPr>
          <a:xfrm>
            <a:off x="2123329" y="1767675"/>
            <a:ext cx="1317000" cy="826500"/>
          </a:xfrm>
          <a:prstGeom prst="rect">
            <a:avLst/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Callback</a:t>
            </a:r>
            <a:endParaRPr b="1"/>
          </a:p>
        </p:txBody>
      </p:sp>
      <p:sp>
        <p:nvSpPr>
          <p:cNvPr id="340" name="Google Shape;340;p42"/>
          <p:cNvSpPr/>
          <p:nvPr/>
        </p:nvSpPr>
        <p:spPr>
          <a:xfrm>
            <a:off x="5273823" y="3465705"/>
            <a:ext cx="1317000" cy="826500"/>
          </a:xfrm>
          <a:prstGeom prst="rect">
            <a:avLst/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Async/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Await</a:t>
            </a:r>
            <a:endParaRPr b="1"/>
          </a:p>
        </p:txBody>
      </p:sp>
      <p:sp>
        <p:nvSpPr>
          <p:cNvPr id="341" name="Google Shape;341;p42"/>
          <p:cNvSpPr/>
          <p:nvPr/>
        </p:nvSpPr>
        <p:spPr>
          <a:xfrm flipH="1" rot="10800000">
            <a:off x="2073787" y="1222792"/>
            <a:ext cx="724200" cy="350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2"/>
          <p:cNvSpPr/>
          <p:nvPr/>
        </p:nvSpPr>
        <p:spPr>
          <a:xfrm flipH="1" rot="10800000">
            <a:off x="3705333" y="2116960"/>
            <a:ext cx="724200" cy="350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2"/>
          <p:cNvSpPr/>
          <p:nvPr/>
        </p:nvSpPr>
        <p:spPr>
          <a:xfrm flipH="1" rot="10800000">
            <a:off x="5273817" y="2966182"/>
            <a:ext cx="724200" cy="350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2"/>
          <p:cNvSpPr txBox="1"/>
          <p:nvPr/>
        </p:nvSpPr>
        <p:spPr>
          <a:xfrm>
            <a:off x="3592975" y="1767663"/>
            <a:ext cx="17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C0000"/>
                </a:solidFill>
              </a:rPr>
              <a:t>**Callback Hell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345" name="Google Shape;345;p42"/>
          <p:cNvSpPr txBox="1"/>
          <p:nvPr/>
        </p:nvSpPr>
        <p:spPr>
          <a:xfrm>
            <a:off x="1994025" y="831013"/>
            <a:ext cx="3615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Código que não segue o fluxo sequencial de execução.</a:t>
            </a:r>
            <a:endParaRPr/>
          </a:p>
        </p:txBody>
      </p:sp>
      <p:sp>
        <p:nvSpPr>
          <p:cNvPr id="346" name="Google Shape;346;p42"/>
          <p:cNvSpPr txBox="1"/>
          <p:nvPr/>
        </p:nvSpPr>
        <p:spPr>
          <a:xfrm>
            <a:off x="4909150" y="2491425"/>
            <a:ext cx="33264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Objeto que representa uma conclusão ou falha eventual de uma operação assíncrona.</a:t>
            </a:r>
            <a:endParaRPr sz="11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2"/>
          <p:cNvSpPr txBox="1"/>
          <p:nvPr/>
        </p:nvSpPr>
        <p:spPr>
          <a:xfrm>
            <a:off x="6700000" y="3604600"/>
            <a:ext cx="2030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Alternativa para deixar ainda mais legível.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785688" y="297370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Código</a:t>
            </a:r>
            <a:endParaRPr b="1" sz="72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Síncrono</a:t>
            </a:r>
            <a:endParaRPr b="1" sz="7200">
              <a:solidFill>
                <a:srgbClr val="2E2E2C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2E2E2C"/>
                </a:solidFill>
              </a:rPr>
              <a:t>Fluxo de execução</a:t>
            </a:r>
            <a:endParaRPr sz="4200">
              <a:solidFill>
                <a:srgbClr val="2E2E2C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1301375" y="1039300"/>
            <a:ext cx="67299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Ordem pela qual os instruções são executadas</a:t>
            </a:r>
            <a:endParaRPr b="1" sz="23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182175" y="2367275"/>
            <a:ext cx="329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</a:rPr>
              <a:t>Síncrono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4641375" y="2367275"/>
            <a:ext cx="329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</a:rPr>
              <a:t>Assíncrono</a:t>
            </a:r>
            <a:endParaRPr b="1" sz="3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2E2E2C"/>
                </a:solidFill>
              </a:rPr>
              <a:t>Código síncrono</a:t>
            </a:r>
            <a:endParaRPr sz="4200">
              <a:solidFill>
                <a:srgbClr val="2E2E2C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830400" y="1673125"/>
            <a:ext cx="3222300" cy="22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Um código é considerado síncrono quando um comando é executado somente quando o comando anterior estiver terminado.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b="61450" l="0" r="0" t="0"/>
          <a:stretch/>
        </p:blipFill>
        <p:spPr>
          <a:xfrm>
            <a:off x="4205100" y="1442900"/>
            <a:ext cx="3305175" cy="9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4">
            <a:alphaModFix/>
          </a:blip>
          <a:srcRect b="0" l="0" r="0" t="37690"/>
          <a:stretch/>
        </p:blipFill>
        <p:spPr>
          <a:xfrm>
            <a:off x="4205100" y="2361050"/>
            <a:ext cx="3305175" cy="16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6245663" y="1526225"/>
            <a:ext cx="1648500" cy="1474800"/>
          </a:xfrm>
          <a:prstGeom prst="ellipse">
            <a:avLst/>
          </a:prstGeom>
          <a:solidFill>
            <a:srgbClr val="F3DF4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API</a:t>
            </a:r>
            <a:endParaRPr b="1" sz="3000"/>
          </a:p>
        </p:txBody>
      </p:sp>
      <p:sp>
        <p:nvSpPr>
          <p:cNvPr id="110" name="Google Shape;110;p19"/>
          <p:cNvSpPr/>
          <p:nvPr/>
        </p:nvSpPr>
        <p:spPr>
          <a:xfrm>
            <a:off x="1249838" y="1628375"/>
            <a:ext cx="2721000" cy="1270500"/>
          </a:xfrm>
          <a:prstGeom prst="rect">
            <a:avLst/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Página Web</a:t>
            </a:r>
            <a:endParaRPr b="1" sz="3000"/>
          </a:p>
        </p:txBody>
      </p:sp>
      <p:sp>
        <p:nvSpPr>
          <p:cNvPr id="111" name="Google Shape;111;p19"/>
          <p:cNvSpPr/>
          <p:nvPr/>
        </p:nvSpPr>
        <p:spPr>
          <a:xfrm>
            <a:off x="4221288" y="1874875"/>
            <a:ext cx="1907400" cy="24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 rot="10800000">
            <a:off x="4221288" y="2508075"/>
            <a:ext cx="1907400" cy="24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4589090" y="1585925"/>
            <a:ext cx="117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Requisição</a:t>
            </a:r>
            <a:endParaRPr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7438" y="1195275"/>
            <a:ext cx="40020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4589090" y="2221600"/>
            <a:ext cx="117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Resposta</a:t>
            </a:r>
            <a:endParaRPr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4466987" y="1952700"/>
            <a:ext cx="141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Nome do filme</a:t>
            </a:r>
            <a:endParaRPr sz="1200"/>
          </a:p>
        </p:txBody>
      </p:sp>
      <p:sp>
        <p:nvSpPr>
          <p:cNvPr id="117" name="Google Shape;117;p19"/>
          <p:cNvSpPr txBox="1"/>
          <p:nvPr/>
        </p:nvSpPr>
        <p:spPr>
          <a:xfrm>
            <a:off x="4466987" y="2621800"/>
            <a:ext cx="141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Dados </a:t>
            </a:r>
            <a:r>
              <a:rPr lang="pt-BR" sz="1200"/>
              <a:t>do filme</a:t>
            </a:r>
            <a:endParaRPr sz="1200"/>
          </a:p>
        </p:txBody>
      </p:sp>
      <p:sp>
        <p:nvSpPr>
          <p:cNvPr id="118" name="Google Shape;118;p19"/>
          <p:cNvSpPr txBox="1"/>
          <p:nvPr/>
        </p:nvSpPr>
        <p:spPr>
          <a:xfrm>
            <a:off x="5815625" y="3848775"/>
            <a:ext cx="2787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Código bloqueante</a:t>
            </a:r>
            <a:r>
              <a:rPr lang="pt-BR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:</a:t>
            </a:r>
            <a:r>
              <a:rPr lang="pt-BR">
                <a:solidFill>
                  <a:srgbClr val="FF0000"/>
                </a:solidFill>
              </a:rPr>
              <a:t> </a:t>
            </a:r>
            <a:r>
              <a:rPr lang="pt-BR" sz="1100">
                <a:solidFill>
                  <a:srgbClr val="FF0000"/>
                </a:solidFill>
              </a:rPr>
              <a:t> bloqueia a execução de uma instrução até que a instrução anterior seja finalizada.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785688" y="297370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Código</a:t>
            </a:r>
            <a:endParaRPr b="1" sz="72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Assíncrono</a:t>
            </a:r>
            <a:endParaRPr b="1" sz="7200">
              <a:solidFill>
                <a:srgbClr val="2E2E2C"/>
              </a:solidFill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2E2E2C"/>
                </a:solidFill>
              </a:rPr>
              <a:t>Fluxo de execução</a:t>
            </a:r>
            <a:endParaRPr sz="4200">
              <a:solidFill>
                <a:srgbClr val="2E2E2C"/>
              </a:solidFill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856750" y="2181925"/>
            <a:ext cx="329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</a:rPr>
              <a:t>Síncrono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4697975" y="1983850"/>
            <a:ext cx="329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</a:rPr>
              <a:t>Assíncrono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136" name="Google Shape;136;p21"/>
          <p:cNvSpPr/>
          <p:nvPr/>
        </p:nvSpPr>
        <p:spPr>
          <a:xfrm rot="7867668">
            <a:off x="2615380" y="1642023"/>
            <a:ext cx="973788" cy="18837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1591900" y="2920825"/>
            <a:ext cx="182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**Código bloqueante</a:t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 rot="3153699">
            <a:off x="5590633" y="1534692"/>
            <a:ext cx="973668" cy="18852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