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5338eae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5338eae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5338eaec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5338eaec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31a715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31a715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338eaec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5338eaec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5338eaec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5338eaec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338eaec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338eaec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5338eaec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5338eaec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9ebffca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9ebffca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9ebffca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9ebffca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9ebffca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9ebffca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9ebffcac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9ebffcac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5338eaec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5338eaec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9ebffcac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9ebffcac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9ebffcac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9ebffcac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ebffcac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9ebffcac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5338eaec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5338eaec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5338eaec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5338eaec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5338eaec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5338eaec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5338eaec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5338eaec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5338eaec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5338eaec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338eaec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338eaec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5338eaec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5338eaec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5338eaec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5338eaec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5338eaec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5338eaec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5338eaec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5338eaec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Erros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Tratamento de Exceção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-711875" y="2352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2E2E2C"/>
                </a:solidFill>
              </a:rPr>
              <a:t>Try/Catch</a:t>
            </a:r>
            <a:endParaRPr sz="4000">
              <a:solidFill>
                <a:srgbClr val="2E2E2C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028650" y="1139275"/>
            <a:ext cx="70026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6311875" y="510025"/>
            <a:ext cx="1476600" cy="354600"/>
          </a:xfrm>
          <a:prstGeom prst="roundRect">
            <a:avLst>
              <a:gd fmla="val 16667" name="adj"/>
            </a:avLst>
          </a:prstGeom>
          <a:solidFill>
            <a:srgbClr val="F3DF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START</a:t>
            </a:r>
            <a:endParaRPr b="1" sz="1200"/>
          </a:p>
        </p:txBody>
      </p:sp>
      <p:sp>
        <p:nvSpPr>
          <p:cNvPr id="154" name="Google Shape;154;p23"/>
          <p:cNvSpPr/>
          <p:nvPr/>
        </p:nvSpPr>
        <p:spPr>
          <a:xfrm>
            <a:off x="6311875" y="1139275"/>
            <a:ext cx="1476600" cy="5379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EXECUTA BLOCO TRY</a:t>
            </a:r>
            <a:endParaRPr b="1" sz="1200"/>
          </a:p>
        </p:txBody>
      </p:sp>
      <p:sp>
        <p:nvSpPr>
          <p:cNvPr id="155" name="Google Shape;155;p23"/>
          <p:cNvSpPr/>
          <p:nvPr/>
        </p:nvSpPr>
        <p:spPr>
          <a:xfrm>
            <a:off x="5935850" y="1870675"/>
            <a:ext cx="1476650" cy="689225"/>
          </a:xfrm>
          <a:prstGeom prst="flowChartDecision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ERRO</a:t>
            </a:r>
            <a:endParaRPr b="1" sz="1500"/>
          </a:p>
        </p:txBody>
      </p:sp>
      <p:sp>
        <p:nvSpPr>
          <p:cNvPr id="156" name="Google Shape;156;p23"/>
          <p:cNvSpPr/>
          <p:nvPr/>
        </p:nvSpPr>
        <p:spPr>
          <a:xfrm>
            <a:off x="6311875" y="2753400"/>
            <a:ext cx="1422900" cy="5379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IGNORA RESTO DO BLOCO TRY</a:t>
            </a:r>
            <a:endParaRPr b="1" sz="1200"/>
          </a:p>
        </p:txBody>
      </p:sp>
      <p:sp>
        <p:nvSpPr>
          <p:cNvPr id="157" name="Google Shape;157;p23"/>
          <p:cNvSpPr/>
          <p:nvPr/>
        </p:nvSpPr>
        <p:spPr>
          <a:xfrm>
            <a:off x="6311875" y="3458400"/>
            <a:ext cx="1422900" cy="5379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EXECUTA BLOCO CATCH</a:t>
            </a:r>
            <a:endParaRPr b="1" sz="1200"/>
          </a:p>
        </p:txBody>
      </p:sp>
      <p:sp>
        <p:nvSpPr>
          <p:cNvPr id="158" name="Google Shape;158;p23"/>
          <p:cNvSpPr/>
          <p:nvPr/>
        </p:nvSpPr>
        <p:spPr>
          <a:xfrm>
            <a:off x="7882525" y="1946325"/>
            <a:ext cx="973200" cy="6255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IGNORA BLOCO CATCH</a:t>
            </a:r>
            <a:endParaRPr b="1" sz="1200"/>
          </a:p>
        </p:txBody>
      </p:sp>
      <p:sp>
        <p:nvSpPr>
          <p:cNvPr id="159" name="Google Shape;159;p23"/>
          <p:cNvSpPr/>
          <p:nvPr/>
        </p:nvSpPr>
        <p:spPr>
          <a:xfrm>
            <a:off x="6311875" y="4213825"/>
            <a:ext cx="1422900" cy="354600"/>
          </a:xfrm>
          <a:prstGeom prst="roundRect">
            <a:avLst>
              <a:gd fmla="val 16667" name="adj"/>
            </a:avLst>
          </a:prstGeom>
          <a:solidFill>
            <a:srgbClr val="F3DF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FIM</a:t>
            </a:r>
            <a:endParaRPr b="1" sz="1200"/>
          </a:p>
        </p:txBody>
      </p:sp>
      <p:cxnSp>
        <p:nvCxnSpPr>
          <p:cNvPr id="160" name="Google Shape;160;p23"/>
          <p:cNvCxnSpPr>
            <a:stCxn id="153" idx="2"/>
            <a:endCxn id="154" idx="0"/>
          </p:cNvCxnSpPr>
          <p:nvPr/>
        </p:nvCxnSpPr>
        <p:spPr>
          <a:xfrm>
            <a:off x="7050175" y="864625"/>
            <a:ext cx="0" cy="27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>
            <a:stCxn id="154" idx="2"/>
            <a:endCxn id="155" idx="0"/>
          </p:cNvCxnSpPr>
          <p:nvPr/>
        </p:nvCxnSpPr>
        <p:spPr>
          <a:xfrm flipH="1">
            <a:off x="6674275" y="1677175"/>
            <a:ext cx="3759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stCxn id="155" idx="2"/>
            <a:endCxn id="156" idx="0"/>
          </p:cNvCxnSpPr>
          <p:nvPr/>
        </p:nvCxnSpPr>
        <p:spPr>
          <a:xfrm>
            <a:off x="6674175" y="2559900"/>
            <a:ext cx="3492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endCxn id="157" idx="0"/>
          </p:cNvCxnSpPr>
          <p:nvPr/>
        </p:nvCxnSpPr>
        <p:spPr>
          <a:xfrm>
            <a:off x="7023325" y="3291300"/>
            <a:ext cx="0" cy="1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3"/>
          <p:cNvCxnSpPr>
            <a:stCxn id="157" idx="2"/>
            <a:endCxn id="159" idx="0"/>
          </p:cNvCxnSpPr>
          <p:nvPr/>
        </p:nvCxnSpPr>
        <p:spPr>
          <a:xfrm>
            <a:off x="7023325" y="3996300"/>
            <a:ext cx="0" cy="21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3"/>
          <p:cNvCxnSpPr>
            <a:stCxn id="155" idx="3"/>
            <a:endCxn id="158" idx="1"/>
          </p:cNvCxnSpPr>
          <p:nvPr/>
        </p:nvCxnSpPr>
        <p:spPr>
          <a:xfrm>
            <a:off x="7412500" y="2215288"/>
            <a:ext cx="470100" cy="4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>
            <a:endCxn id="159" idx="3"/>
          </p:cNvCxnSpPr>
          <p:nvPr/>
        </p:nvCxnSpPr>
        <p:spPr>
          <a:xfrm flipH="1">
            <a:off x="7734775" y="2571925"/>
            <a:ext cx="951300" cy="18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3"/>
          <p:cNvSpPr txBox="1"/>
          <p:nvPr/>
        </p:nvSpPr>
        <p:spPr>
          <a:xfrm>
            <a:off x="7258150" y="1746138"/>
            <a:ext cx="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NÃO</a:t>
            </a:r>
            <a:endParaRPr b="1"/>
          </a:p>
        </p:txBody>
      </p:sp>
      <p:sp>
        <p:nvSpPr>
          <p:cNvPr id="168" name="Google Shape;168;p23"/>
          <p:cNvSpPr txBox="1"/>
          <p:nvPr/>
        </p:nvSpPr>
        <p:spPr>
          <a:xfrm>
            <a:off x="7063550" y="2306138"/>
            <a:ext cx="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SIM</a:t>
            </a:r>
            <a:endParaRPr b="1"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102" y="1677175"/>
            <a:ext cx="4109054" cy="14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Tratamento de Exceção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Finally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-217100" y="403525"/>
            <a:ext cx="6337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Finally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859500" y="1139275"/>
            <a:ext cx="40155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Sempre será executado, quer o erro ocorra ou não.</a:t>
            </a:r>
            <a:endParaRPr b="1" sz="23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6223374" y="211150"/>
            <a:ext cx="1215600" cy="299100"/>
          </a:xfrm>
          <a:prstGeom prst="roundRect">
            <a:avLst>
              <a:gd fmla="val 16667" name="adj"/>
            </a:avLst>
          </a:prstGeom>
          <a:solidFill>
            <a:srgbClr val="F3DF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START</a:t>
            </a:r>
            <a:endParaRPr b="1" sz="1200"/>
          </a:p>
        </p:txBody>
      </p:sp>
      <p:sp>
        <p:nvSpPr>
          <p:cNvPr id="195" name="Google Shape;195;p26"/>
          <p:cNvSpPr/>
          <p:nvPr/>
        </p:nvSpPr>
        <p:spPr>
          <a:xfrm>
            <a:off x="6223374" y="716715"/>
            <a:ext cx="1215600" cy="4539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EXECUTA BLOCO TRY</a:t>
            </a:r>
            <a:endParaRPr b="1" sz="1100"/>
          </a:p>
        </p:txBody>
      </p:sp>
      <p:sp>
        <p:nvSpPr>
          <p:cNvPr id="196" name="Google Shape;196;p26"/>
          <p:cNvSpPr/>
          <p:nvPr/>
        </p:nvSpPr>
        <p:spPr>
          <a:xfrm>
            <a:off x="5747825" y="1307375"/>
            <a:ext cx="1544400" cy="581625"/>
          </a:xfrm>
          <a:prstGeom prst="flowChartDecision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ERRO</a:t>
            </a:r>
            <a:endParaRPr b="1" sz="1300"/>
          </a:p>
        </p:txBody>
      </p:sp>
      <p:sp>
        <p:nvSpPr>
          <p:cNvPr id="197" name="Google Shape;197;p26"/>
          <p:cNvSpPr/>
          <p:nvPr/>
        </p:nvSpPr>
        <p:spPr>
          <a:xfrm>
            <a:off x="6245424" y="2403177"/>
            <a:ext cx="1171500" cy="4539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IGNORA RESTO DO BLOCO TRY</a:t>
            </a:r>
            <a:endParaRPr b="1" sz="1000"/>
          </a:p>
        </p:txBody>
      </p:sp>
      <p:sp>
        <p:nvSpPr>
          <p:cNvPr id="198" name="Google Shape;198;p26"/>
          <p:cNvSpPr/>
          <p:nvPr/>
        </p:nvSpPr>
        <p:spPr>
          <a:xfrm>
            <a:off x="6245424" y="2998116"/>
            <a:ext cx="1171500" cy="4539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EXECUTA BLOCO CATCH</a:t>
            </a:r>
            <a:endParaRPr b="1" sz="1000"/>
          </a:p>
        </p:txBody>
      </p:sp>
      <p:sp>
        <p:nvSpPr>
          <p:cNvPr id="199" name="Google Shape;199;p26"/>
          <p:cNvSpPr/>
          <p:nvPr/>
        </p:nvSpPr>
        <p:spPr>
          <a:xfrm>
            <a:off x="7914534" y="1587798"/>
            <a:ext cx="801300" cy="5280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IGNORA BLOCO CATCH</a:t>
            </a:r>
            <a:endParaRPr b="1" sz="1100"/>
          </a:p>
        </p:txBody>
      </p:sp>
      <p:sp>
        <p:nvSpPr>
          <p:cNvPr id="200" name="Google Shape;200;p26"/>
          <p:cNvSpPr/>
          <p:nvPr/>
        </p:nvSpPr>
        <p:spPr>
          <a:xfrm>
            <a:off x="6245424" y="4323796"/>
            <a:ext cx="1171500" cy="299100"/>
          </a:xfrm>
          <a:prstGeom prst="roundRect">
            <a:avLst>
              <a:gd fmla="val 16667" name="adj"/>
            </a:avLst>
          </a:prstGeom>
          <a:solidFill>
            <a:srgbClr val="F3DF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FIM</a:t>
            </a:r>
            <a:endParaRPr b="1" sz="1200"/>
          </a:p>
        </p:txBody>
      </p:sp>
      <p:cxnSp>
        <p:nvCxnSpPr>
          <p:cNvPr id="201" name="Google Shape;201;p26"/>
          <p:cNvCxnSpPr>
            <a:stCxn id="194" idx="2"/>
            <a:endCxn id="195" idx="0"/>
          </p:cNvCxnSpPr>
          <p:nvPr/>
        </p:nvCxnSpPr>
        <p:spPr>
          <a:xfrm>
            <a:off x="6831174" y="51025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6"/>
          <p:cNvCxnSpPr>
            <a:stCxn id="195" idx="2"/>
            <a:endCxn id="196" idx="0"/>
          </p:cNvCxnSpPr>
          <p:nvPr/>
        </p:nvCxnSpPr>
        <p:spPr>
          <a:xfrm flipH="1">
            <a:off x="6520074" y="1170615"/>
            <a:ext cx="311100" cy="13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6"/>
          <p:cNvCxnSpPr>
            <a:stCxn id="196" idx="2"/>
            <a:endCxn id="197" idx="0"/>
          </p:cNvCxnSpPr>
          <p:nvPr/>
        </p:nvCxnSpPr>
        <p:spPr>
          <a:xfrm>
            <a:off x="6520025" y="1889000"/>
            <a:ext cx="311100" cy="51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6"/>
          <p:cNvCxnSpPr>
            <a:endCxn id="198" idx="0"/>
          </p:cNvCxnSpPr>
          <p:nvPr/>
        </p:nvCxnSpPr>
        <p:spPr>
          <a:xfrm>
            <a:off x="6831174" y="2831016"/>
            <a:ext cx="0" cy="1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6"/>
          <p:cNvCxnSpPr>
            <a:stCxn id="199" idx="2"/>
            <a:endCxn id="206" idx="3"/>
          </p:cNvCxnSpPr>
          <p:nvPr/>
        </p:nvCxnSpPr>
        <p:spPr>
          <a:xfrm flipH="1">
            <a:off x="7416984" y="2115798"/>
            <a:ext cx="898200" cy="177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6"/>
          <p:cNvSpPr txBox="1"/>
          <p:nvPr/>
        </p:nvSpPr>
        <p:spPr>
          <a:xfrm>
            <a:off x="7292223" y="12566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NÃO</a:t>
            </a:r>
            <a:endParaRPr b="1"/>
          </a:p>
        </p:txBody>
      </p:sp>
      <p:sp>
        <p:nvSpPr>
          <p:cNvPr id="208" name="Google Shape;208;p26"/>
          <p:cNvSpPr txBox="1"/>
          <p:nvPr/>
        </p:nvSpPr>
        <p:spPr>
          <a:xfrm>
            <a:off x="6864263" y="2025738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SIM</a:t>
            </a:r>
            <a:endParaRPr b="1"/>
          </a:p>
        </p:txBody>
      </p:sp>
      <p:sp>
        <p:nvSpPr>
          <p:cNvPr id="206" name="Google Shape;206;p26"/>
          <p:cNvSpPr/>
          <p:nvPr/>
        </p:nvSpPr>
        <p:spPr>
          <a:xfrm>
            <a:off x="6245424" y="3660953"/>
            <a:ext cx="1171500" cy="4539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EXECUTA BLOCO FINALLY</a:t>
            </a:r>
            <a:endParaRPr b="1" sz="1000"/>
          </a:p>
        </p:txBody>
      </p:sp>
      <p:cxnSp>
        <p:nvCxnSpPr>
          <p:cNvPr id="209" name="Google Shape;209;p26"/>
          <p:cNvCxnSpPr>
            <a:stCxn id="196" idx="3"/>
            <a:endCxn id="199" idx="1"/>
          </p:cNvCxnSpPr>
          <p:nvPr/>
        </p:nvCxnSpPr>
        <p:spPr>
          <a:xfrm>
            <a:off x="7292225" y="1598188"/>
            <a:ext cx="6222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6"/>
          <p:cNvCxnSpPr>
            <a:stCxn id="198" idx="2"/>
            <a:endCxn id="206" idx="0"/>
          </p:cNvCxnSpPr>
          <p:nvPr/>
        </p:nvCxnSpPr>
        <p:spPr>
          <a:xfrm>
            <a:off x="6831174" y="3452016"/>
            <a:ext cx="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6"/>
          <p:cNvCxnSpPr>
            <a:stCxn id="206" idx="2"/>
            <a:endCxn id="200" idx="0"/>
          </p:cNvCxnSpPr>
          <p:nvPr/>
        </p:nvCxnSpPr>
        <p:spPr>
          <a:xfrm>
            <a:off x="6831174" y="4114853"/>
            <a:ext cx="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525" y="2316275"/>
            <a:ext cx="36385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Finally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Lançamento </a:t>
            </a:r>
            <a:r>
              <a:rPr b="1" lang="pt-BR" sz="7200">
                <a:solidFill>
                  <a:srgbClr val="2E2E2C"/>
                </a:solidFill>
              </a:rPr>
              <a:t>de Exceção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550500" y="46095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Throw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2540775" y="1214600"/>
            <a:ext cx="416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Throw </a:t>
            </a:r>
            <a:r>
              <a:rPr lang="pt-BR" sz="3000"/>
              <a:t>expressão;</a:t>
            </a:r>
            <a:endParaRPr sz="3000"/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4">
            <a:alphaModFix/>
          </a:blip>
          <a:srcRect b="0" l="0" r="1429" t="0"/>
          <a:stretch/>
        </p:blipFill>
        <p:spPr>
          <a:xfrm>
            <a:off x="2707615" y="1952821"/>
            <a:ext cx="3830635" cy="45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7600" y="2366130"/>
            <a:ext cx="3830636" cy="53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6">
            <a:alphaModFix/>
          </a:blip>
          <a:srcRect b="0" l="0" r="1429" t="0"/>
          <a:stretch/>
        </p:blipFill>
        <p:spPr>
          <a:xfrm>
            <a:off x="2707615" y="2799249"/>
            <a:ext cx="3830635" cy="391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Lançamento de Exceção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Múltiplos</a:t>
            </a:r>
            <a:r>
              <a:rPr b="1" lang="pt-BR" sz="7200">
                <a:solidFill>
                  <a:srgbClr val="2E2E2C"/>
                </a:solidFill>
              </a:rPr>
              <a:t> try/catch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85750" y="606350"/>
            <a:ext cx="737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O que é um erro?</a:t>
            </a:r>
            <a:endParaRPr b="1" sz="3600"/>
          </a:p>
        </p:txBody>
      </p:sp>
      <p:sp>
        <p:nvSpPr>
          <p:cNvPr id="65" name="Google Shape;65;p14"/>
          <p:cNvSpPr txBox="1"/>
          <p:nvPr/>
        </p:nvSpPr>
        <p:spPr>
          <a:xfrm>
            <a:off x="1678050" y="1184125"/>
            <a:ext cx="578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</a:rPr>
              <a:t>Principais tipos de erros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355700" y="1721300"/>
            <a:ext cx="643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</a:rPr>
              <a:t>Exceções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96850" y="2297763"/>
            <a:ext cx="8550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</a:rPr>
              <a:t>Como lidar com elas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59750" y="2836238"/>
            <a:ext cx="742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</a:rPr>
              <a:t>Tratamento de erros - Try/Catch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80050" y="3453263"/>
            <a:ext cx="77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</a:rPr>
              <a:t>Exceções personalizadas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069125" y="15740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550500" y="46095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Múltiplos</a:t>
            </a:r>
            <a:r>
              <a:rPr lang="pt-BR" sz="5000">
                <a:solidFill>
                  <a:srgbClr val="2E2E2C"/>
                </a:solidFill>
              </a:rPr>
              <a:t> try/catch</a:t>
            </a:r>
            <a:endParaRPr sz="5000">
              <a:solidFill>
                <a:srgbClr val="2E2E2C"/>
              </a:solidFill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4">
            <a:alphaModFix/>
          </a:blip>
          <a:srcRect b="63143" l="0" r="0" t="0"/>
          <a:stretch/>
        </p:blipFill>
        <p:spPr>
          <a:xfrm>
            <a:off x="1354600" y="1364875"/>
            <a:ext cx="2091250" cy="11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 rotWithShape="1">
          <a:blip r:embed="rId4">
            <a:alphaModFix/>
          </a:blip>
          <a:srcRect b="0" l="0" r="0" t="38248"/>
          <a:stretch/>
        </p:blipFill>
        <p:spPr>
          <a:xfrm>
            <a:off x="1354600" y="2639688"/>
            <a:ext cx="2091250" cy="184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 rotWithShape="1">
          <a:blip r:embed="rId5">
            <a:alphaModFix/>
          </a:blip>
          <a:srcRect b="63144" l="0" r="0" t="0"/>
          <a:stretch/>
        </p:blipFill>
        <p:spPr>
          <a:xfrm>
            <a:off x="4490650" y="1364875"/>
            <a:ext cx="3237950" cy="11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 rotWithShape="1">
          <a:blip r:embed="rId5">
            <a:alphaModFix/>
          </a:blip>
          <a:srcRect b="0" l="0" r="0" t="38252"/>
          <a:stretch/>
        </p:blipFill>
        <p:spPr>
          <a:xfrm>
            <a:off x="4490650" y="2695700"/>
            <a:ext cx="3237950" cy="18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223100" y="1697975"/>
            <a:ext cx="9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IF/ELSE</a:t>
            </a:r>
            <a:endParaRPr b="1"/>
          </a:p>
        </p:txBody>
      </p:sp>
      <p:sp>
        <p:nvSpPr>
          <p:cNvPr id="268" name="Google Shape;268;p32"/>
          <p:cNvSpPr txBox="1"/>
          <p:nvPr/>
        </p:nvSpPr>
        <p:spPr>
          <a:xfrm>
            <a:off x="7870175" y="1715550"/>
            <a:ext cx="12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TRY/CATCH</a:t>
            </a:r>
            <a:endParaRPr b="1"/>
          </a:p>
        </p:txBody>
      </p:sp>
      <p:sp>
        <p:nvSpPr>
          <p:cNvPr id="269" name="Google Shape;269;p32"/>
          <p:cNvSpPr/>
          <p:nvPr/>
        </p:nvSpPr>
        <p:spPr>
          <a:xfrm>
            <a:off x="6004325" y="2435400"/>
            <a:ext cx="210600" cy="2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2294925" y="2367000"/>
            <a:ext cx="210600" cy="2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550500" y="46095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Múltiplos try/catch</a:t>
            </a:r>
            <a:endParaRPr sz="5000">
              <a:solidFill>
                <a:srgbClr val="2E2E2C"/>
              </a:solidFill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325" y="1269375"/>
            <a:ext cx="39433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Múltiplos try/catch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Erros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 txBox="1"/>
          <p:nvPr/>
        </p:nvSpPr>
        <p:spPr>
          <a:xfrm>
            <a:off x="550500" y="46095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Overview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836175" y="1202225"/>
            <a:ext cx="76413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O que é um erro? </a:t>
            </a:r>
            <a:r>
              <a:rPr b="1" lang="pt-BR" sz="1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Declaração que não permite que o programa seja executado corretamente. </a:t>
            </a:r>
            <a:endParaRPr b="1" sz="19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03" name="Google Shape;303;p36"/>
          <p:cNvSpPr txBox="1"/>
          <p:nvPr/>
        </p:nvSpPr>
        <p:spPr>
          <a:xfrm>
            <a:off x="836175" y="2080500"/>
            <a:ext cx="674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Principais tipos de erros: </a:t>
            </a:r>
            <a:r>
              <a:rPr b="1" lang="pt-BR" sz="1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Lógicos</a:t>
            </a:r>
            <a:r>
              <a:rPr b="1" lang="pt-BR" sz="1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, Sintaxe e Execução.</a:t>
            </a:r>
            <a:endParaRPr sz="19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810175" y="2773175"/>
            <a:ext cx="749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Exceções: </a:t>
            </a:r>
            <a:r>
              <a:rPr b="1" lang="pt-BR" sz="1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Erros que não são provenientes da sintaxe errada. </a:t>
            </a:r>
            <a:endParaRPr b="1" sz="19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381675" y="3288741"/>
            <a:ext cx="855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Como lidar com elas: </a:t>
            </a:r>
            <a:r>
              <a:rPr b="1" lang="pt-BR" sz="1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Try/Catch/Finally.</a:t>
            </a:r>
            <a:endParaRPr b="1" sz="19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06" name="Google Shape;306;p36"/>
          <p:cNvSpPr txBox="1"/>
          <p:nvPr/>
        </p:nvSpPr>
        <p:spPr>
          <a:xfrm>
            <a:off x="810175" y="4468028"/>
            <a:ext cx="74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07" name="Google Shape;307;p36"/>
          <p:cNvSpPr txBox="1"/>
          <p:nvPr/>
        </p:nvSpPr>
        <p:spPr>
          <a:xfrm>
            <a:off x="810175" y="3890108"/>
            <a:ext cx="778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Exceções personalizadas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Erros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Erros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Erros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O que são erros?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301375" y="1039300"/>
            <a:ext cx="6729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</a:t>
            </a: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eclaração que não permite que o programa seja executado corretamente</a:t>
            </a:r>
            <a:endParaRPr b="1" sz="21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46225" y="2367275"/>
            <a:ext cx="32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Lógico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924250" y="2367275"/>
            <a:ext cx="32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Sintaxe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644925" y="2367275"/>
            <a:ext cx="32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Execução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50500" y="46095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Erro Lógico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016300" y="1659825"/>
            <a:ext cx="70026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Ocorrem quando cometemos um erro na lógica fazendo com que o código não obtenha o resultado esperado.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512075" y="3247225"/>
            <a:ext cx="614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1 + 2 + 3 + 4 + 5 = 15 </a:t>
            </a:r>
            <a:endParaRPr b="1"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550500" y="46095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Erro de Sintaxe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016300" y="1659825"/>
            <a:ext cx="70026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Esses erros ocorrem na maioria dos casos ao digitarmos algo errado.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168950" y="2974550"/>
            <a:ext cx="472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Vrido -&gt; Vidro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550500" y="46095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Erro de Execução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028650" y="1139275"/>
            <a:ext cx="70026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Ocorrem durante a execução 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(após a compilação/interpretação).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237" y="2571750"/>
            <a:ext cx="3253425" cy="5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6370500" y="2704563"/>
            <a:ext cx="197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ReferenceError</a:t>
            </a:r>
            <a:endParaRPr b="1" sz="1600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Erros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00050" y="1832850"/>
            <a:ext cx="32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Lógico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45475" y="3679550"/>
            <a:ext cx="32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Sintaxe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848500" y="2452550"/>
            <a:ext cx="32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Execução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