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rchitects Daughter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rchitectsDaugh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87263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87263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c9293e5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c9293e5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c9293e5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c9293e5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9293e5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9293e5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9293e5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9293e5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9293e5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9293e5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c9293e5d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c9293e5d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9293e5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9293e5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9293e5d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9293e5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9293e5d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9293e5d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9293e5d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9293e5d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a872636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a872636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c9293e5d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c9293e5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c9293e5d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c9293e5d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c9293e5d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c9293e5d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c9293e5d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c9293e5d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c9293e5d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c9293e5d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9293e5d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9293e5d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bda3e4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bda3e4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bda3e43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bda3e43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bda3e43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bda3e43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da3e43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bda3e43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872636f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872636f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bda3e43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bda3e43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bda3e43b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bda3e43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bda3e43b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bda3e43b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bda3e43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bda3e43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e46f142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e46f142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e46f1421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e46f1421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e46f1421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e46f1421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872636f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872636f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872636f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872636f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9293e5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9293e5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9293e5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9293e5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9293e5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9293e5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9293e5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9293e5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hyperlink" Target="https://developer.mozilla.org/en-US/docs/Web/JavaScript/Guide/Regular_Expressions" TargetMode="External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pt.wikipedia.org/wiki/Cadeia_de_caracter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Expressões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Regulares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Para que serve uma</a:t>
            </a:r>
            <a:endParaRPr sz="4800"/>
          </a:p>
        </p:txBody>
      </p:sp>
      <p:sp>
        <p:nvSpPr>
          <p:cNvPr id="155" name="Google Shape;155;p22"/>
          <p:cNvSpPr txBox="1"/>
          <p:nvPr/>
        </p:nvSpPr>
        <p:spPr>
          <a:xfrm>
            <a:off x="2223075" y="1300300"/>
            <a:ext cx="49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445975" y="961600"/>
            <a:ext cx="46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Expressão Regular</a:t>
            </a:r>
            <a:r>
              <a:rPr b="1" lang="pt-BR" sz="3600"/>
              <a:t>?</a:t>
            </a:r>
            <a:endParaRPr b="1" sz="3600"/>
          </a:p>
        </p:txBody>
      </p:sp>
      <p:sp>
        <p:nvSpPr>
          <p:cNvPr id="157" name="Google Shape;157;p22"/>
          <p:cNvSpPr txBox="1"/>
          <p:nvPr/>
        </p:nvSpPr>
        <p:spPr>
          <a:xfrm>
            <a:off x="764125" y="1700500"/>
            <a:ext cx="2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Validação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000" y="2317650"/>
            <a:ext cx="3522325" cy="21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Para que serve uma</a:t>
            </a:r>
            <a:endParaRPr sz="4800"/>
          </a:p>
        </p:txBody>
      </p:sp>
      <p:sp>
        <p:nvSpPr>
          <p:cNvPr id="166" name="Google Shape;166;p23"/>
          <p:cNvSpPr txBox="1"/>
          <p:nvPr/>
        </p:nvSpPr>
        <p:spPr>
          <a:xfrm>
            <a:off x="2223075" y="1300300"/>
            <a:ext cx="49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2445975" y="961600"/>
            <a:ext cx="46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Expressão Regular</a:t>
            </a:r>
            <a:r>
              <a:rPr b="1" lang="pt-BR" sz="3600"/>
              <a:t>?</a:t>
            </a:r>
            <a:endParaRPr b="1" sz="3600"/>
          </a:p>
        </p:txBody>
      </p:sp>
      <p:sp>
        <p:nvSpPr>
          <p:cNvPr id="168" name="Google Shape;168;p23"/>
          <p:cNvSpPr txBox="1"/>
          <p:nvPr/>
        </p:nvSpPr>
        <p:spPr>
          <a:xfrm>
            <a:off x="1078675" y="1700500"/>
            <a:ext cx="2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Substituição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550" y="2382225"/>
            <a:ext cx="52292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Expressões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Regulares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687700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Criando uma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REGEX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Formas de criar uma REGEX</a:t>
            </a:r>
            <a:endParaRPr sz="4200"/>
          </a:p>
        </p:txBody>
      </p:sp>
      <p:sp>
        <p:nvSpPr>
          <p:cNvPr id="193" name="Google Shape;193;p26"/>
          <p:cNvSpPr txBox="1"/>
          <p:nvPr/>
        </p:nvSpPr>
        <p:spPr>
          <a:xfrm>
            <a:off x="856750" y="2429800"/>
            <a:ext cx="32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Literal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747550" y="2429800"/>
            <a:ext cx="329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Objeto RegExp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 rot="7867668">
            <a:off x="2541005" y="2048873"/>
            <a:ext cx="973788" cy="1883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 rot="3153699">
            <a:off x="5627808" y="2048792"/>
            <a:ext cx="973668" cy="1885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92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Literal</a:t>
            </a:r>
            <a:endParaRPr sz="4200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925" y="1290500"/>
            <a:ext cx="5029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1611225" y="2912075"/>
            <a:ext cx="6246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</a:rPr>
              <a:t>Melhor performance quando a expressão regular utilizada é uma constante.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611225" y="2450375"/>
            <a:ext cx="502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</a:rPr>
              <a:t>Compiladas quando o script é carregado.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879975" y="1896275"/>
            <a:ext cx="35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Observações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Objeto RegExp</a:t>
            </a:r>
            <a:endParaRPr sz="4200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063" y="1290500"/>
            <a:ext cx="58769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879975" y="1896275"/>
            <a:ext cx="35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Observações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1673175" y="2540775"/>
            <a:ext cx="6258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</a:rPr>
              <a:t>Compilação da expressão regular é realizada em tempo de execução. 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28"/>
          <p:cNvSpPr txBox="1"/>
          <p:nvPr/>
        </p:nvSpPr>
        <p:spPr>
          <a:xfrm>
            <a:off x="1673175" y="3247250"/>
            <a:ext cx="6011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</a:rPr>
              <a:t>Você deve usar construtor quando souber que o padrão da expressão regular irá mudar.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Criando uma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REGEX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785688" y="316532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Notação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Test</a:t>
            </a:r>
            <a:endParaRPr sz="4200"/>
          </a:p>
        </p:txBody>
      </p:sp>
      <p:sp>
        <p:nvSpPr>
          <p:cNvPr id="242" name="Google Shape;242;p31"/>
          <p:cNvSpPr txBox="1"/>
          <p:nvPr/>
        </p:nvSpPr>
        <p:spPr>
          <a:xfrm>
            <a:off x="1177425" y="1115450"/>
            <a:ext cx="6792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Executa uma </a:t>
            </a:r>
            <a:r>
              <a:rPr b="1" lang="pt-BR" sz="20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busca </a:t>
            </a:r>
            <a:r>
              <a:rPr lang="pt-BR" sz="1800"/>
              <a:t>por uma correspondência entre uma expressão regular e uma string especificada.</a:t>
            </a:r>
            <a:endParaRPr sz="1800"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501" y="2071175"/>
            <a:ext cx="2308075" cy="3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275" y="2655200"/>
            <a:ext cx="4632488" cy="9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Projetos</a:t>
            </a:r>
            <a:endParaRPr sz="4200">
              <a:solidFill>
                <a:srgbClr val="2E2E2C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0" y="1262200"/>
            <a:ext cx="2905549" cy="13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337" y="1867713"/>
            <a:ext cx="1819850" cy="16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3078" y="2879438"/>
            <a:ext cx="3039848" cy="14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785688" y="316532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Busca</a:t>
            </a:r>
            <a:endParaRPr b="1" sz="9600">
              <a:solidFill>
                <a:srgbClr val="2E2E2C"/>
              </a:solidFill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785675" y="29737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Busca</a:t>
            </a:r>
            <a:endParaRPr b="1" sz="96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2E2E2C"/>
                </a:solidFill>
              </a:rPr>
              <a:t>parte 2</a:t>
            </a:r>
            <a:endParaRPr b="1" sz="4800">
              <a:solidFill>
                <a:srgbClr val="2E2E2C"/>
              </a:solidFill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Match</a:t>
            </a:r>
            <a:endParaRPr sz="4200"/>
          </a:p>
        </p:txBody>
      </p:sp>
      <p:sp>
        <p:nvSpPr>
          <p:cNvPr id="268" name="Google Shape;268;p34"/>
          <p:cNvSpPr txBox="1"/>
          <p:nvPr/>
        </p:nvSpPr>
        <p:spPr>
          <a:xfrm>
            <a:off x="1177425" y="1290500"/>
            <a:ext cx="6792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Recupera o resultado da correspondência de uma </a:t>
            </a:r>
            <a:r>
              <a:rPr i="1" lang="pt-BR" sz="1800">
                <a:solidFill>
                  <a:schemeClr val="dk1"/>
                </a:solidFill>
              </a:rPr>
              <a:t>string</a:t>
            </a:r>
            <a:r>
              <a:rPr lang="pt-B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com uma expressão regular.</a:t>
            </a:r>
            <a:endParaRPr sz="1800"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312" y="2571742"/>
            <a:ext cx="3324432" cy="5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Exec</a:t>
            </a:r>
            <a:endParaRPr sz="4200"/>
          </a:p>
        </p:txBody>
      </p:sp>
      <p:sp>
        <p:nvSpPr>
          <p:cNvPr id="277" name="Google Shape;277;p35"/>
          <p:cNvSpPr txBox="1"/>
          <p:nvPr/>
        </p:nvSpPr>
        <p:spPr>
          <a:xfrm>
            <a:off x="1177425" y="1290500"/>
            <a:ext cx="6792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Recupera o resultado da correspondência de uma </a:t>
            </a:r>
            <a:r>
              <a:rPr i="1" lang="pt-BR" sz="1800">
                <a:solidFill>
                  <a:schemeClr val="dk1"/>
                </a:solidFill>
              </a:rPr>
              <a:t>string</a:t>
            </a:r>
            <a:r>
              <a:rPr lang="pt-BR" sz="1800">
                <a:solidFill>
                  <a:schemeClr val="dk1"/>
                </a:solidFill>
              </a:rPr>
              <a:t> com uma </a:t>
            </a:r>
            <a:r>
              <a:rPr lang="pt-BR" sz="1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expressão regular</a:t>
            </a:r>
            <a:r>
              <a:rPr lang="pt-BR" sz="1800">
                <a:solidFill>
                  <a:schemeClr val="dk1"/>
                </a:solidFill>
              </a:rPr>
              <a:t> .</a:t>
            </a:r>
            <a:endParaRPr sz="1800"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956" y="2665475"/>
            <a:ext cx="2894952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785688" y="32215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Validação</a:t>
            </a:r>
            <a:endParaRPr b="1" sz="4800">
              <a:solidFill>
                <a:srgbClr val="2E2E2C"/>
              </a:solidFill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4">
            <a:alphaModFix/>
          </a:blip>
          <a:srcRect b="0" l="0" r="69934" t="21826"/>
          <a:stretch/>
        </p:blipFill>
        <p:spPr>
          <a:xfrm>
            <a:off x="1882963" y="3157600"/>
            <a:ext cx="1175551" cy="1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4">
            <a:alphaModFix/>
          </a:blip>
          <a:srcRect b="0" l="28069" r="50375" t="21826"/>
          <a:stretch/>
        </p:blipFill>
        <p:spPr>
          <a:xfrm>
            <a:off x="4217775" y="3157600"/>
            <a:ext cx="842800" cy="1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 rotWithShape="1">
          <a:blip r:embed="rId4">
            <a:alphaModFix/>
          </a:blip>
          <a:srcRect b="0" l="48614" r="2250" t="21826"/>
          <a:stretch/>
        </p:blipFill>
        <p:spPr>
          <a:xfrm>
            <a:off x="6035875" y="3157600"/>
            <a:ext cx="1921074" cy="1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 rotWithShape="1">
          <a:blip r:embed="rId4">
            <a:alphaModFix/>
          </a:blip>
          <a:srcRect b="0" l="28069" r="50375" t="21826"/>
          <a:stretch/>
        </p:blipFill>
        <p:spPr>
          <a:xfrm rot="5400000">
            <a:off x="2236893" y="2673380"/>
            <a:ext cx="467699" cy="6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5300175" y="976575"/>
            <a:ext cx="32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manuel@email.com</a:t>
            </a:r>
            <a:endParaRPr b="1"/>
          </a:p>
        </p:txBody>
      </p:sp>
      <p:sp>
        <p:nvSpPr>
          <p:cNvPr id="298" name="Google Shape;298;p37"/>
          <p:cNvSpPr txBox="1"/>
          <p:nvPr/>
        </p:nvSpPr>
        <p:spPr>
          <a:xfrm>
            <a:off x="5300175" y="1376775"/>
            <a:ext cx="32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C0000"/>
                </a:solidFill>
              </a:rPr>
              <a:t>manuel2email.com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525" y="597876"/>
            <a:ext cx="3010450" cy="19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785675" y="30233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Projeto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Login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Validação Login</a:t>
            </a:r>
            <a:endParaRPr sz="4200"/>
          </a:p>
        </p:txBody>
      </p:sp>
      <p:sp>
        <p:nvSpPr>
          <p:cNvPr id="315" name="Google Shape;315;p39"/>
          <p:cNvSpPr txBox="1"/>
          <p:nvPr/>
        </p:nvSpPr>
        <p:spPr>
          <a:xfrm>
            <a:off x="1177425" y="1290500"/>
            <a:ext cx="6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39"/>
          <p:cNvSpPr txBox="1"/>
          <p:nvPr/>
        </p:nvSpPr>
        <p:spPr>
          <a:xfrm>
            <a:off x="756025" y="1499675"/>
            <a:ext cx="240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Email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4341550" y="1499675"/>
            <a:ext cx="240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Senha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260275" y="2109613"/>
            <a:ext cx="31233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apenas um @;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pelo menos um caractere antes do @, antes do ponto e depois dele.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3846425" y="2053775"/>
            <a:ext cx="50028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</a:t>
            </a:r>
            <a:r>
              <a:rPr lang="pt-BR" sz="1800"/>
              <a:t>tamanho mínimo 6 e no máximo 15 caracteres.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somente letras e número e caractere especial(!#@$%&amp;)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no mínimo uma letra maiúscula e minúscula.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no mínimo um número.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ter no mínimo caractere especial(!#@$%&amp;)</a:t>
            </a:r>
            <a:endParaRPr sz="1800"/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/>
        </p:nvSpPr>
        <p:spPr>
          <a:xfrm>
            <a:off x="785675" y="30233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Projeto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Dados do Cartão</a:t>
            </a:r>
            <a:endParaRPr b="1" sz="6000">
              <a:solidFill>
                <a:srgbClr val="2E2E2C"/>
              </a:solidFill>
            </a:endParaRPr>
          </a:p>
        </p:txBody>
      </p:sp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Validação Cartão</a:t>
            </a:r>
            <a:endParaRPr sz="4200"/>
          </a:p>
        </p:txBody>
      </p:sp>
      <p:sp>
        <p:nvSpPr>
          <p:cNvPr id="335" name="Google Shape;335;p41"/>
          <p:cNvSpPr txBox="1"/>
          <p:nvPr/>
        </p:nvSpPr>
        <p:spPr>
          <a:xfrm>
            <a:off x="1177425" y="1290500"/>
            <a:ext cx="6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6" name="Google Shape;336;p41"/>
          <p:cNvPicPr preferRelativeResize="0"/>
          <p:nvPr/>
        </p:nvPicPr>
        <p:blipFill rotWithShape="1">
          <a:blip r:embed="rId4">
            <a:alphaModFix/>
          </a:blip>
          <a:srcRect b="0" l="0" r="0" t="2761"/>
          <a:stretch/>
        </p:blipFill>
        <p:spPr>
          <a:xfrm>
            <a:off x="2708275" y="1549250"/>
            <a:ext cx="3702500" cy="2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Sistema - Banco</a:t>
            </a:r>
            <a:endParaRPr sz="4200">
              <a:solidFill>
                <a:srgbClr val="2E2E2C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96" y="1849175"/>
            <a:ext cx="4229700" cy="17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701050" y="1909625"/>
            <a:ext cx="31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algumaString@algumaString.com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5502750" y="1600225"/>
            <a:ext cx="252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Email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502750" y="2279675"/>
            <a:ext cx="252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Senha</a:t>
            </a:r>
            <a:endParaRPr b="1" sz="18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609075" y="2571750"/>
            <a:ext cx="280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Mínimo</a:t>
            </a:r>
            <a:r>
              <a:rPr lang="pt-BR"/>
              <a:t> de 6 </a:t>
            </a:r>
            <a:r>
              <a:rPr lang="pt-BR"/>
              <a:t>dígitos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Máximo de 15 dígitos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Uma letra </a:t>
            </a:r>
            <a:r>
              <a:rPr lang="pt-BR"/>
              <a:t>maiúscula.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 </a:t>
            </a:r>
            <a:r>
              <a:rPr lang="pt-BR"/>
              <a:t>número.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Um caracter especial.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2"/>
          <p:cNvSpPr txBox="1"/>
          <p:nvPr/>
        </p:nvSpPr>
        <p:spPr>
          <a:xfrm>
            <a:off x="785688" y="32215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2E2E2C"/>
                </a:solidFill>
              </a:rPr>
              <a:t>Substituição</a:t>
            </a:r>
            <a:endParaRPr b="1" sz="4800">
              <a:solidFill>
                <a:srgbClr val="2E2E2C"/>
              </a:solidFill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3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Grupos</a:t>
            </a:r>
            <a:endParaRPr sz="4200"/>
          </a:p>
        </p:txBody>
      </p:sp>
      <p:sp>
        <p:nvSpPr>
          <p:cNvPr id="352" name="Google Shape;352;p43"/>
          <p:cNvSpPr txBox="1"/>
          <p:nvPr/>
        </p:nvSpPr>
        <p:spPr>
          <a:xfrm>
            <a:off x="1176000" y="1203725"/>
            <a:ext cx="67920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Grupos servem para </a:t>
            </a:r>
            <a:r>
              <a:rPr b="1" lang="pt-BR" sz="19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agrupar </a:t>
            </a:r>
            <a:r>
              <a:rPr lang="pt-BR" sz="1800">
                <a:solidFill>
                  <a:schemeClr val="dk1"/>
                </a:solidFill>
              </a:rPr>
              <a:t>partes de padrão e ajudar na manipulação dessa parte.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43"/>
          <p:cNvSpPr txBox="1"/>
          <p:nvPr/>
        </p:nvSpPr>
        <p:spPr>
          <a:xfrm>
            <a:off x="2478800" y="2577950"/>
            <a:ext cx="40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**Captura o seu conteúdo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Replace</a:t>
            </a:r>
            <a:endParaRPr sz="4200"/>
          </a:p>
        </p:txBody>
      </p:sp>
      <p:sp>
        <p:nvSpPr>
          <p:cNvPr id="361" name="Google Shape;361;p44"/>
          <p:cNvSpPr txBox="1"/>
          <p:nvPr/>
        </p:nvSpPr>
        <p:spPr>
          <a:xfrm>
            <a:off x="1177425" y="1290500"/>
            <a:ext cx="6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44"/>
          <p:cNvSpPr txBox="1"/>
          <p:nvPr/>
        </p:nvSpPr>
        <p:spPr>
          <a:xfrm>
            <a:off x="1177425" y="1227000"/>
            <a:ext cx="6792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Faz uma </a:t>
            </a:r>
            <a:r>
              <a:rPr b="1" lang="pt-BR" sz="21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busca </a:t>
            </a:r>
            <a:r>
              <a:rPr lang="pt-BR" sz="1800"/>
              <a:t>na string pela correspondência do padrão e substitui por outra string.</a:t>
            </a:r>
            <a:endParaRPr sz="1800"/>
          </a:p>
        </p:txBody>
      </p:sp>
      <p:pic>
        <p:nvPicPr>
          <p:cNvPr id="363" name="Google Shape;3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941" y="2731963"/>
            <a:ext cx="5533172" cy="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 txBox="1"/>
          <p:nvPr/>
        </p:nvSpPr>
        <p:spPr>
          <a:xfrm>
            <a:off x="785675" y="3023300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Projeto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2E2E2C"/>
                </a:solidFill>
              </a:rPr>
              <a:t>Formato data</a:t>
            </a:r>
            <a:endParaRPr b="1" sz="6000">
              <a:solidFill>
                <a:srgbClr val="2E2E2C"/>
              </a:solidFill>
            </a:endParaRPr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5"/>
          <p:cNvSpPr txBox="1"/>
          <p:nvPr/>
        </p:nvSpPr>
        <p:spPr>
          <a:xfrm>
            <a:off x="6370500" y="1784750"/>
            <a:ext cx="24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dd/mm/aaaa</a:t>
            </a:r>
            <a:endParaRPr b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Expressões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Regulares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Overview</a:t>
            </a:r>
            <a:endParaRPr sz="4200"/>
          </a:p>
        </p:txBody>
      </p:sp>
      <p:sp>
        <p:nvSpPr>
          <p:cNvPr id="388" name="Google Shape;388;p47"/>
          <p:cNvSpPr txBox="1"/>
          <p:nvPr/>
        </p:nvSpPr>
        <p:spPr>
          <a:xfrm>
            <a:off x="1177425" y="1290500"/>
            <a:ext cx="6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p47"/>
          <p:cNvSpPr txBox="1"/>
          <p:nvPr/>
        </p:nvSpPr>
        <p:spPr>
          <a:xfrm>
            <a:off x="1177425" y="1227000"/>
            <a:ext cx="6792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 que é uma regex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Vantagens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Buscar, Validar e Substituir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^ $ + *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[A-Z][a-z][0-9]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test(), match(), exec() e replace()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\w, \d e \s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8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Expressões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Regulares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Expressões Regulares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38075" y="89210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38025" y="1557325"/>
            <a:ext cx="2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Busca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84125" y="1557325"/>
            <a:ext cx="2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Substituição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11075" y="1557325"/>
            <a:ext cx="2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Validação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55500" y="2571750"/>
            <a:ext cx="843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/^(?=.*[A-Z])(?=.*[!#@$%&amp;])(?=.*[0-9])(?=.*[a-z]).{6,15}$/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2E2E2C"/>
                </a:solidFill>
              </a:rPr>
              <a:t>Overview</a:t>
            </a:r>
            <a:endParaRPr sz="4200">
              <a:solidFill>
                <a:srgbClr val="2E2E2C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638075" y="892100"/>
            <a:ext cx="73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223075" y="1300300"/>
            <a:ext cx="49077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445975" y="1300300"/>
            <a:ext cx="4461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O que é?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Casos comuns de uso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Vantagens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Literal e Object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Buscas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Validações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Substituições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DF4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2157600" y="359425"/>
            <a:ext cx="4828800" cy="4412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85688" y="2922375"/>
            <a:ext cx="7572600" cy="160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Expressões</a:t>
            </a:r>
            <a:endParaRPr b="1" sz="7200">
              <a:solidFill>
                <a:srgbClr val="2E2E2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2E2E2C"/>
                </a:solidFill>
              </a:rPr>
              <a:t>Regulares</a:t>
            </a:r>
            <a:endParaRPr b="1" sz="7200">
              <a:solidFill>
                <a:srgbClr val="2E2E2C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412" y="850525"/>
            <a:ext cx="2123175" cy="21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412" y="749675"/>
            <a:ext cx="2123175" cy="21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O que é uma</a:t>
            </a:r>
            <a:endParaRPr sz="6000"/>
          </a:p>
        </p:txBody>
      </p:sp>
      <p:sp>
        <p:nvSpPr>
          <p:cNvPr id="117" name="Google Shape;117;p19"/>
          <p:cNvSpPr txBox="1"/>
          <p:nvPr/>
        </p:nvSpPr>
        <p:spPr>
          <a:xfrm>
            <a:off x="2223075" y="1300300"/>
            <a:ext cx="49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445975" y="961600"/>
            <a:ext cx="46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Expressão Regular</a:t>
            </a:r>
            <a:r>
              <a:rPr b="1" lang="pt-BR" sz="3600"/>
              <a:t>?</a:t>
            </a:r>
            <a:endParaRPr b="1" sz="3600"/>
          </a:p>
        </p:txBody>
      </p:sp>
      <p:sp>
        <p:nvSpPr>
          <p:cNvPr id="119" name="Google Shape;119;p19"/>
          <p:cNvSpPr txBox="1"/>
          <p:nvPr/>
        </p:nvSpPr>
        <p:spPr>
          <a:xfrm>
            <a:off x="1561650" y="1883875"/>
            <a:ext cx="61101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Uma expressão regular (REGEX) provê uma forma concisa e flexível de identificar </a:t>
            </a:r>
            <a:r>
              <a:rPr lang="pt-BR" sz="24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cadeias de caracteres</a:t>
            </a:r>
            <a:r>
              <a:rPr lang="pt-BR" sz="2400">
                <a:solidFill>
                  <a:schemeClr val="dk1"/>
                </a:solidFill>
              </a:rPr>
              <a:t> de interesse, como caracteres particulares, palavras ou padrões de caracteres.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O que é uma</a:t>
            </a:r>
            <a:endParaRPr sz="6000"/>
          </a:p>
        </p:txBody>
      </p:sp>
      <p:sp>
        <p:nvSpPr>
          <p:cNvPr id="127" name="Google Shape;127;p20"/>
          <p:cNvSpPr txBox="1"/>
          <p:nvPr/>
        </p:nvSpPr>
        <p:spPr>
          <a:xfrm>
            <a:off x="2223075" y="1300300"/>
            <a:ext cx="49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2445975" y="961600"/>
            <a:ext cx="46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Expressão Regular</a:t>
            </a:r>
            <a:r>
              <a:rPr b="1" lang="pt-BR" sz="3600"/>
              <a:t>?</a:t>
            </a:r>
            <a:endParaRPr b="1" sz="3600"/>
          </a:p>
        </p:txBody>
      </p:sp>
      <p:sp>
        <p:nvSpPr>
          <p:cNvPr id="129" name="Google Shape;129;p20"/>
          <p:cNvSpPr txBox="1"/>
          <p:nvPr/>
        </p:nvSpPr>
        <p:spPr>
          <a:xfrm>
            <a:off x="1549250" y="1700500"/>
            <a:ext cx="6221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92929"/>
                </a:solidFill>
              </a:rPr>
              <a:t>Expressão Regular é uma linguagem de busca de padrões.</a:t>
            </a:r>
            <a:endParaRPr sz="1800"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301350" y="2419300"/>
            <a:ext cx="1598700" cy="79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Alvo ou texto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(Target)</a:t>
            </a:r>
            <a:endParaRPr b="1"/>
          </a:p>
        </p:txBody>
      </p:sp>
      <p:sp>
        <p:nvSpPr>
          <p:cNvPr id="131" name="Google Shape;131;p20"/>
          <p:cNvSpPr/>
          <p:nvPr/>
        </p:nvSpPr>
        <p:spPr>
          <a:xfrm>
            <a:off x="1301350" y="3399600"/>
            <a:ext cx="1598700" cy="7932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Padrão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(Pattern)</a:t>
            </a:r>
            <a:endParaRPr b="1"/>
          </a:p>
        </p:txBody>
      </p:sp>
      <p:sp>
        <p:nvSpPr>
          <p:cNvPr id="132" name="Google Shape;132;p20"/>
          <p:cNvSpPr/>
          <p:nvPr/>
        </p:nvSpPr>
        <p:spPr>
          <a:xfrm>
            <a:off x="3989025" y="2782913"/>
            <a:ext cx="1598700" cy="7932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Regex Engine</a:t>
            </a:r>
            <a:endParaRPr b="1"/>
          </a:p>
        </p:txBody>
      </p:sp>
      <p:sp>
        <p:nvSpPr>
          <p:cNvPr id="133" name="Google Shape;133;p20"/>
          <p:cNvSpPr/>
          <p:nvPr/>
        </p:nvSpPr>
        <p:spPr>
          <a:xfrm>
            <a:off x="6469550" y="2547425"/>
            <a:ext cx="1536900" cy="1264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(Match)</a:t>
            </a:r>
            <a:endParaRPr b="1"/>
          </a:p>
        </p:txBody>
      </p:sp>
      <p:cxnSp>
        <p:nvCxnSpPr>
          <p:cNvPr id="134" name="Google Shape;134;p20"/>
          <p:cNvCxnSpPr>
            <a:stCxn id="130" idx="3"/>
            <a:endCxn id="132" idx="1"/>
          </p:cNvCxnSpPr>
          <p:nvPr/>
        </p:nvCxnSpPr>
        <p:spPr>
          <a:xfrm>
            <a:off x="2900050" y="2815900"/>
            <a:ext cx="1089000" cy="3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31" idx="3"/>
            <a:endCxn id="132" idx="1"/>
          </p:cNvCxnSpPr>
          <p:nvPr/>
        </p:nvCxnSpPr>
        <p:spPr>
          <a:xfrm flipH="1" rot="10800000">
            <a:off x="2900050" y="3179400"/>
            <a:ext cx="1089000" cy="6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endCxn id="133" idx="2"/>
          </p:cNvCxnSpPr>
          <p:nvPr/>
        </p:nvCxnSpPr>
        <p:spPr>
          <a:xfrm>
            <a:off x="5587850" y="3179525"/>
            <a:ext cx="88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200" y="4658525"/>
            <a:ext cx="9144000" cy="485100"/>
          </a:xfrm>
          <a:prstGeom prst="rect">
            <a:avLst/>
          </a:prstGeom>
          <a:solidFill>
            <a:srgbClr val="F3D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58399"/>
            <a:ext cx="485100" cy="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38025" y="386600"/>
            <a:ext cx="804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Para que serve uma</a:t>
            </a:r>
            <a:endParaRPr sz="4800"/>
          </a:p>
        </p:txBody>
      </p:sp>
      <p:sp>
        <p:nvSpPr>
          <p:cNvPr id="144" name="Google Shape;144;p21"/>
          <p:cNvSpPr txBox="1"/>
          <p:nvPr/>
        </p:nvSpPr>
        <p:spPr>
          <a:xfrm>
            <a:off x="2223075" y="1300300"/>
            <a:ext cx="49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2445975" y="961600"/>
            <a:ext cx="46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Expressão Regular</a:t>
            </a:r>
            <a:r>
              <a:rPr b="1" lang="pt-BR" sz="3600"/>
              <a:t>?</a:t>
            </a:r>
            <a:endParaRPr b="1" sz="3600"/>
          </a:p>
        </p:txBody>
      </p:sp>
      <p:sp>
        <p:nvSpPr>
          <p:cNvPr id="146" name="Google Shape;146;p21"/>
          <p:cNvSpPr txBox="1"/>
          <p:nvPr/>
        </p:nvSpPr>
        <p:spPr>
          <a:xfrm>
            <a:off x="538025" y="1700500"/>
            <a:ext cx="2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E92C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Busca</a:t>
            </a:r>
            <a:endParaRPr b="1" sz="2400">
              <a:solidFill>
                <a:srgbClr val="4E92C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300" y="2345025"/>
            <a:ext cx="64484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