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824F-7C30-4801-BC98-A99FD71EF3AD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E345-84D1-41F8-BF99-DA807D113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984D-A653-47F7-BA65-61D4404F84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5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0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0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7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8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2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3A67-9C18-4EF8-ADCB-E459E941A53B}" type="datetimeFigureOut">
              <a:rPr lang="ko-KR" altLang="en-US" smtClean="0"/>
              <a:t>2012-05-01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B4A6-DCD7-41EE-9285-9B63398C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3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Calculator LR Parser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196752"/>
            <a:ext cx="40324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Modified Grammar</a:t>
            </a:r>
          </a:p>
          <a:p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start&gt;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&lt;statement&gt; $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&lt;statement&gt; → command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&lt;statement&gt;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id ‘=‘ &lt;</a:t>
            </a:r>
            <a:r>
              <a:rPr lang="en-US" altLang="ko-KR" sz="16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expr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&lt;statement&gt; → &lt;</a:t>
            </a:r>
            <a:r>
              <a:rPr lang="en-US" altLang="ko-KR" sz="16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expr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expr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expr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‘+’ &lt;term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expr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&gt; 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expr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&gt; ‘-‘ &lt;term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expr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&gt; 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term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term&gt; → &lt;term&gt; ‘*’ &lt;factor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&lt;term&gt; 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term&gt; ‘/’ &lt;factor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&lt;term&gt; 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factor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&lt;factor&gt; → &lt;base&gt;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&lt;factor&gt; → &lt;base&gt; ‘^’ &lt;factor&gt;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factor&gt; 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‘+’ 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base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  <a:endParaRPr lang="en-US" altLang="ko-KR" sz="16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&lt;factor&gt; → ‘+’ &lt;base&gt; ‘^’ &lt;factor&gt;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factor&gt; 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‘-’ 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base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factor&gt; → ‘-’ &lt;base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&gt;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‘^’ &lt;factor&gt;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&lt;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base&gt; 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id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&lt;base&gt; 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number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&lt;base&gt; → ‘(‘ &lt;</a:t>
            </a:r>
            <a:r>
              <a:rPr lang="en-US" altLang="ko-KR" sz="16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expr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&gt;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‘)’</a:t>
            </a:r>
            <a:endParaRPr lang="en-US" altLang="ko-KR" sz="16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92080" y="1196752"/>
            <a:ext cx="30963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Modified Grammar</a:t>
            </a:r>
          </a:p>
          <a:p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A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$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S → </a:t>
            </a:r>
            <a:r>
              <a:rPr lang="en-US" altLang="ko-KR" sz="16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cmd</a:t>
            </a:r>
            <a:endParaRPr lang="en-US" altLang="ko-KR" sz="16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id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=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S → E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+ T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- T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* F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/ F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B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B ^ F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+ B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+ B ^ F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- B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- B ^ F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id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</a:t>
            </a:r>
            <a:r>
              <a:rPr lang="en-US" altLang="ko-KR" sz="16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endParaRPr lang="en-US" altLang="ko-KR" sz="16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( E </a:t>
            </a:r>
            <a:r>
              <a:rPr lang="en-US" altLang="ko-KR" sz="16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)</a:t>
            </a:r>
            <a:endParaRPr lang="en-US" altLang="ko-KR" sz="16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0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47776" y="260648"/>
            <a:ext cx="1008000" cy="315046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[0]	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A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S $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G1</a:t>
            </a:r>
            <a:endParaRPr lang="en-US" altLang="ko-KR" sz="1000" dirty="0" smtClean="0">
              <a:solidFill>
                <a:srgbClr val="FF0000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.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cmd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id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=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S3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S → .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G4</a:t>
            </a:r>
            <a:endParaRPr lang="en-US" altLang="ko-KR" sz="1000" baseline="-25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E +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G4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E –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G4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T *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T /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G6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+ 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^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– 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-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^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id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S3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)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260648"/>
            <a:ext cx="1008000" cy="2688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[11]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( . E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)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→ . E +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G21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→ . E -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G21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.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T *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T /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G6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. +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 ^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 ^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.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id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)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776" y="3542704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A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. $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**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4550816"/>
            <a:ext cx="1008000" cy="53436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[3]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i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d .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=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S12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i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d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R16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776" y="4046760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[2]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S →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cmd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27896" y="260648"/>
            <a:ext cx="1008000" cy="7078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[4]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→ E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R3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. +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S13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. -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S14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896" y="1124744"/>
            <a:ext cx="1008000" cy="7078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[5]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R6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. *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S15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. /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S16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27896" y="1990001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[6]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R9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27896" y="3212976"/>
            <a:ext cx="1008000" cy="101566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[8]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+ . 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G18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+ . B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^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G18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id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)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7896" y="4409236"/>
            <a:ext cx="1008000" cy="101566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[9]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-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 . 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G19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- . B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^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G19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id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)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7896" y="2514962"/>
            <a:ext cx="1008000" cy="5539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[7]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B .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^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85335" y="260648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[20]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id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R16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7784" y="5568800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[10]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R17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88136" y="260648"/>
            <a:ext cx="1008000" cy="222713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[13]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+ .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G23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T * F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G23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T / F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G23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G6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id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</a:t>
            </a:r>
            <a:r>
              <a:rPr lang="en-US" altLang="ko-KR" sz="10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) 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5327" y="260648"/>
            <a:ext cx="1008000" cy="224676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[14]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- .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G24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T *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T /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.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G6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id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</a:t>
            </a:r>
            <a:r>
              <a:rPr lang="en-US" altLang="ko-KR" sz="10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) 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07904" y="3116460"/>
            <a:ext cx="1008000" cy="2688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[12]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id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=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E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G22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E +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G22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E -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G22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T *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T /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G5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G6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+ 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^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-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^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id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.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)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88136" y="2636912"/>
            <a:ext cx="1008000" cy="17851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[15]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* .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G25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id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</a:t>
            </a:r>
            <a:r>
              <a:rPr lang="en-US" altLang="ko-KR" sz="10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) 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05327" y="2636912"/>
            <a:ext cx="1008000" cy="17851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[16]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/ .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G26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id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</a:t>
            </a:r>
            <a:r>
              <a:rPr lang="en-US" altLang="ko-KR" sz="10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) 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5327" y="4618290"/>
            <a:ext cx="1008000" cy="5539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[18]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+ B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R12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+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. ^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05327" y="5316304"/>
            <a:ext cx="1008000" cy="5539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[19]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-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 B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R14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- B . ^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R29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85447" y="2419727"/>
            <a:ext cx="1008000" cy="7078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[23]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+ T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R4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. *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. /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S16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85447" y="3283823"/>
            <a:ext cx="1008000" cy="7078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[24]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– T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. *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T 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. /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S16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85335" y="4147919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[25]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* F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65567" y="260648"/>
            <a:ext cx="1008000" cy="17851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[28]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+ B ^ .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G31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id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</a:t>
            </a:r>
            <a:r>
              <a:rPr lang="en-US" altLang="ko-KR" sz="10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) 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65567" y="2204864"/>
            <a:ext cx="1008000" cy="17851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[</a:t>
            </a: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29]</a:t>
            </a:r>
            <a:endParaRPr lang="en-US" altLang="ko-KR" sz="1000" b="1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-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^ . F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G32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id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</a:t>
            </a:r>
            <a:r>
              <a:rPr lang="en-US" altLang="ko-KR" sz="10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) 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107504" y="5229200"/>
                <a:ext cx="2376264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1" smtClean="0">
                        <a:latin typeface="Cambria Math"/>
                      </a:rPr>
                      <m:t>FOLLOW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ko-KR" sz="1000" b="0" i="1" smtClean="0">
                        <a:latin typeface="Cambria Math"/>
                      </a:rPr>
                      <m:t>={</m:t>
                    </m:r>
                  </m:oMath>
                </a14:m>
                <a:r>
                  <a:rPr lang="en-US" altLang="ko-KR" sz="1000" dirty="0" smtClean="0"/>
                  <a:t> $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/>
                      </a:rPr>
                      <m:t>}</m:t>
                    </m:r>
                  </m:oMath>
                </a14:m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i="1">
                        <a:latin typeface="Cambria Math"/>
                      </a:rPr>
                      <m:t>FOLLOW</m:t>
                    </m:r>
                    <m:d>
                      <m:dPr>
                        <m:ctrlPr>
                          <a:rPr lang="en-US" altLang="ko-KR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ko-KR" sz="1000" i="1">
                        <a:latin typeface="Cambria Math"/>
                      </a:rPr>
                      <m:t>={</m:t>
                    </m:r>
                  </m:oMath>
                </a14:m>
                <a:r>
                  <a:rPr lang="en-US" altLang="ko-KR" sz="1000" dirty="0" smtClean="0"/>
                  <a:t> $, +, -, )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/>
                      </a:rPr>
                      <m:t>}</m:t>
                    </m:r>
                  </m:oMath>
                </a14:m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i="1">
                        <a:latin typeface="Cambria Math"/>
                      </a:rPr>
                      <m:t>FOLLOW</m:t>
                    </m:r>
                    <m:d>
                      <m:dPr>
                        <m:ctrlPr>
                          <a:rPr lang="en-US" altLang="ko-KR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ko-KR" sz="1000" i="1" smtClean="0">
                        <a:latin typeface="Cambria Math"/>
                      </a:rPr>
                      <m:t>=</m:t>
                    </m:r>
                    <m:r>
                      <a:rPr lang="en-US" altLang="ko-KR" sz="1000" b="0" i="1" smtClean="0">
                        <a:latin typeface="Cambria Math"/>
                      </a:rPr>
                      <m:t>{</m:t>
                    </m:r>
                  </m:oMath>
                </a14:m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$, +, </a:t>
                </a:r>
                <a:r>
                  <a:rPr lang="en-US" altLang="ko-KR" sz="1000" dirty="0"/>
                  <a:t>-, *, /, )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/>
                      </a:rPr>
                      <m:t>}</m:t>
                    </m:r>
                  </m:oMath>
                </a14:m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i="1">
                        <a:latin typeface="Cambria Math"/>
                      </a:rPr>
                      <m:t>FOLLOW</m:t>
                    </m:r>
                    <m:d>
                      <m:dPr>
                        <m:ctrlPr>
                          <a:rPr lang="en-US" altLang="ko-KR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altLang="ko-KR" sz="1000" i="1">
                        <a:latin typeface="Cambria Math"/>
                      </a:rPr>
                      <m:t>={</m:t>
                    </m:r>
                  </m:oMath>
                </a14:m>
                <a:r>
                  <a:rPr lang="en-US" altLang="ko-KR" sz="1000" dirty="0"/>
                  <a:t> $, </a:t>
                </a:r>
                <a:r>
                  <a:rPr lang="en-US" altLang="ko-KR" sz="1000" dirty="0" smtClean="0"/>
                  <a:t>+, -, </a:t>
                </a:r>
                <a:r>
                  <a:rPr lang="en-US" altLang="ko-KR" sz="1000" dirty="0"/>
                  <a:t>*, /, </a:t>
                </a:r>
                <a:r>
                  <a:rPr lang="en-US" altLang="ko-KR" sz="1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/>
                      </a:rPr>
                      <m:t>}</m:t>
                    </m:r>
                  </m:oMath>
                </a14:m>
                <a:endParaRPr lang="en-US" altLang="ko-KR" sz="1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i="1">
                        <a:latin typeface="Cambria Math"/>
                      </a:rPr>
                      <m:t>FOLLOW</m:t>
                    </m:r>
                    <m:d>
                      <m:dPr>
                        <m:ctrlPr>
                          <a:rPr lang="en-US" altLang="ko-KR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000" i="1">
                        <a:latin typeface="Cambria Math"/>
                      </a:rPr>
                      <m:t>={</m:t>
                    </m:r>
                  </m:oMath>
                </a14:m>
                <a:r>
                  <a:rPr lang="en-US" altLang="ko-KR" sz="1000" dirty="0"/>
                  <a:t> $, </a:t>
                </a:r>
                <a:r>
                  <a:rPr lang="en-US" altLang="ko-KR" sz="1000" dirty="0" smtClean="0"/>
                  <a:t>+, -, </a:t>
                </a:r>
                <a:r>
                  <a:rPr lang="en-US" altLang="ko-KR" sz="1000" dirty="0"/>
                  <a:t>*, /, </a:t>
                </a:r>
                <a:r>
                  <a:rPr lang="en-US" altLang="ko-KR" sz="1000" dirty="0" smtClean="0"/>
                  <a:t>^, )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/>
                      </a:rPr>
                      <m:t>}</m:t>
                    </m:r>
                  </m:oMath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229200"/>
                <a:ext cx="2376264" cy="861774"/>
              </a:xfrm>
              <a:prstGeom prst="rect">
                <a:avLst/>
              </a:prstGeom>
              <a:blipFill rotWithShape="1"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4788024" y="4596224"/>
            <a:ext cx="1008000" cy="17851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[17]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^ . F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G27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G7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+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. - B ^ F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S9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id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S20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</a:t>
            </a:r>
            <a:r>
              <a:rPr lang="en-US" altLang="ko-KR" sz="10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S10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. ( E ) 	</a:t>
            </a:r>
            <a:r>
              <a:rPr lang="en-US" altLang="ko-KR" sz="1000" baseline="-25000" dirty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S11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85447" y="1578278"/>
            <a:ext cx="1008000" cy="7078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[22]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id =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R2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E → E . +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S13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E → E . -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S14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7504" y="260648"/>
            <a:ext cx="14401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Modified Grammar</a:t>
            </a:r>
          </a:p>
          <a:p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A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$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S → </a:t>
            </a:r>
            <a:r>
              <a:rPr lang="en-US" altLang="ko-KR" sz="1000" dirty="0" err="1">
                <a:latin typeface="Arial" pitchFamily="34" charset="0"/>
                <a:ea typeface="Arial Unicode MS" pitchFamily="50" charset="-127"/>
                <a:cs typeface="Arial" pitchFamily="34" charset="0"/>
              </a:rPr>
              <a:t>cmd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S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id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=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S → E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+ T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- T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* F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/ F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B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B ^ F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+ B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+ B ^ F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- B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 → - B ^ F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id</a:t>
            </a:r>
          </a:p>
          <a:p>
            <a:pPr marL="342900" indent="-342900"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</a:t>
            </a:r>
            <a:r>
              <a:rPr lang="en-US" altLang="ko-KR" sz="1000" dirty="0" err="1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num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( E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)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85447" y="753378"/>
            <a:ext cx="1008000" cy="7078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[21]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B → (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. )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S30</a:t>
            </a:r>
            <a:endParaRPr lang="en-US" altLang="ko-KR" sz="1000" dirty="0" smtClean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E 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. +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S13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E 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E . - T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S14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85335" y="4660359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[26]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T / F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85447" y="5164415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[27]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F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^ F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065567" y="4159245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[30]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B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( E )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R18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65567" y="4663301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[31]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+ B ^ F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R13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65455" y="5167357"/>
            <a:ext cx="1008000" cy="3804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square" lIns="36000" tIns="36000" rIns="0" bIns="36000">
            <a:spAutoFit/>
          </a:bodyPr>
          <a:lstStyle/>
          <a:p>
            <a:pPr>
              <a:tabLst>
                <a:tab pos="792000" algn="l"/>
              </a:tabLst>
            </a:pPr>
            <a:r>
              <a:rPr lang="en-US" altLang="ko-KR" sz="1000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[32]</a:t>
            </a:r>
          </a:p>
          <a:p>
            <a:pPr>
              <a:tabLst>
                <a:tab pos="792000" algn="l"/>
              </a:tabLst>
            </a:pP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F 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→ </a:t>
            </a:r>
            <a:r>
              <a:rPr lang="en-US" altLang="ko-KR" sz="1000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- B ^ F .</a:t>
            </a:r>
            <a:r>
              <a:rPr lang="en-US" altLang="ko-KR" sz="1000" dirty="0">
                <a:latin typeface="Arial" pitchFamily="34" charset="0"/>
                <a:ea typeface="Arial Unicode MS" pitchFamily="50" charset="-127"/>
                <a:cs typeface="Arial" pitchFamily="34" charset="0"/>
              </a:rPr>
              <a:t> 	</a:t>
            </a:r>
            <a:r>
              <a:rPr lang="en-US" altLang="ko-KR" sz="1000" baseline="-25000" dirty="0" smtClean="0">
                <a:solidFill>
                  <a:srgbClr val="FF0000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R15</a:t>
            </a:r>
            <a:endParaRPr lang="en-US" altLang="ko-KR" sz="1000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56" grpId="0" animBg="1"/>
      <p:bldP spid="57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22747"/>
              </p:ext>
            </p:extLst>
          </p:nvPr>
        </p:nvGraphicFramePr>
        <p:xfrm>
          <a:off x="323516" y="188640"/>
          <a:ext cx="8640972" cy="6134100"/>
        </p:xfrm>
        <a:graphic>
          <a:graphicData uri="http://schemas.openxmlformats.org/drawingml/2006/table">
            <a:tbl>
              <a:tblPr/>
              <a:tblGrid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  <a:gridCol w="480054"/>
              </a:tblGrid>
              <a:tr h="166007">
                <a:tc>
                  <a:txBody>
                    <a:bodyPr/>
                    <a:lstStyle/>
                    <a:p>
                      <a:pPr algn="ctr"/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Action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50" b="0" dirty="0" err="1" smtClean="0">
                          <a:effectLst/>
                          <a:latin typeface="+mn-lt"/>
                        </a:rPr>
                        <a:t>Goto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id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err="1" smtClean="0">
                          <a:effectLst/>
                          <a:latin typeface="+mn-lt"/>
                        </a:rPr>
                        <a:t>num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err="1" smtClean="0">
                          <a:effectLst/>
                          <a:latin typeface="+mn-lt"/>
                        </a:rPr>
                        <a:t>cmd</a:t>
                      </a:r>
                      <a:endParaRPr lang="en-US" altLang="ko-KR" sz="1150" b="0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=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+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-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*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/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^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(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)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$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S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E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T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F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>
                          <a:effectLst/>
                          <a:latin typeface="+mn-lt"/>
                        </a:rPr>
                        <a:t>B</a:t>
                      </a:r>
                      <a:endParaRPr lang="ko-KR" alt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0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**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3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4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5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6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7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8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9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10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11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12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13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14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15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16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17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18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19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20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21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S30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22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23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R4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24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S16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25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26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27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28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29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S20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S10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S9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S11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32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30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R18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31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R13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6007">
                <a:tc>
                  <a:txBody>
                    <a:bodyPr/>
                    <a:lstStyle/>
                    <a:p>
                      <a:pPr algn="ctr"/>
                      <a:r>
                        <a:rPr lang="en-US" sz="1150" b="0" dirty="0" smtClean="0">
                          <a:effectLst/>
                          <a:latin typeface="+mn-lt"/>
                        </a:rPr>
                        <a:t>32</a:t>
                      </a:r>
                      <a:endParaRPr lang="en-US" sz="1150" b="0" dirty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R15</a:t>
                      </a:r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화면 슬라이드 쇼(4:3)</PresentationFormat>
  <Paragraphs>528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Calculator LR Parser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LR Parser</dc:title>
  <dc:creator>jwlim</dc:creator>
  <cp:lastModifiedBy>jwlim</cp:lastModifiedBy>
  <cp:revision>2</cp:revision>
  <dcterms:created xsi:type="dcterms:W3CDTF">2012-05-01T01:45:16Z</dcterms:created>
  <dcterms:modified xsi:type="dcterms:W3CDTF">2012-05-01T01:45:55Z</dcterms:modified>
</cp:coreProperties>
</file>