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62" r:id="rId6"/>
    <p:sldId id="258" r:id="rId7"/>
    <p:sldId id="259" r:id="rId8"/>
    <p:sldId id="261" r:id="rId9"/>
    <p:sldId id="269" r:id="rId10"/>
    <p:sldId id="268" r:id="rId11"/>
    <p:sldId id="271" r:id="rId12"/>
    <p:sldId id="263" r:id="rId13"/>
    <p:sldId id="264" r:id="rId14"/>
    <p:sldId id="266" r:id="rId15"/>
    <p:sldId id="267" r:id="rId16"/>
    <p:sldId id="270" r:id="rId17"/>
    <p:sldId id="281" r:id="rId18"/>
    <p:sldId id="280" r:id="rId19"/>
    <p:sldId id="265" r:id="rId20"/>
    <p:sldId id="279" r:id="rId21"/>
    <p:sldId id="284" r:id="rId22"/>
    <p:sldId id="28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83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12-06T14:45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524 568 24575,'1'13'0,"-2"1"0,-3-1 0,-2-3 0,3 0 0,-4-3 0,-3-1 0,-13 23 0,7-14 0,-7 14 0,10-19 0,3-4 0,-1 1 0,2 0 0,-1-4 0,0 0 0,-4-3 0,1 0 0,0 0 0,-1 0 0,1 0 0,0 0 0,-1 0 0,1 0 0,3-3 0,0 0 0,0-1 0,-35-6 0,23 11 0,-26-7 0,35 9 0,-1-3 0,1 0 0,0 0 0,-1 0 0,4-3 0,3-3 0,4-5 0,6-2 0,3-16 0,-1 12 0,0-11 0,-5 14 0,0 1 0,-3 3 0,6-8 0,-5 6 0,6-7 0,-4 6 0,0 0 0,0-1 0,3 4 0,0 0 0,1 1 0,2 1 0,1 1 0,0 2 0,3 1 0,-1 0 0,2 1 0,2 3 0,1 0 0,-4-3 0,0-1 0,-1 1 0,2-3 0,-1-1 0,0 0 0,-1 0 0,2 1 0,2 2 0,0 1 0,-2-3 0,-2 2 0,-2-3 0,0 1 0,-1-1 0,-2-3 0,2 0 0,-2-3 0,-1-1 0,0 1 0,-3 0 0,0-1 0,0 1 0,0 0 0,0-1 0,0 1 0,0 0 0,0-1 0,-3 4 0,0 0 0,-4 1 0,-7-17 0,2 9 0,-3-12 0,6 16 0,-1 0 0,3-1 0,-3 4 0,0 0 0,0 4 0,-1-1 0,2 0 0,-1 4 0,0 0 0,-4 3 0,1 0 0,0 0 0,-1 0 0,4 3 0,0 0 0,1 1 0,-2 2 0,-2-2 0,3 2 0,3 4 0,1-3 0,2 3 0,1 0 0,-3 0 0,2 3 0,0 1 0,1-1 0,3 0 0,0 1 0,0-1 0,0 0 0,0 1 0,0-1 0,0 0 0,4 6 0,0-7 0,4 11 0,4-5 0,1 7 0,2-5 0,2 4 0,-6-9 0,1 9 0,8 1 0,-7-4 0,8 2 0,-4 6 0,-6-15 0,7 11 0,-4-16 0,-1 2 0,0 2 0,1 0 0,-4 1 0,0-4 0,-1 0 0,2-3 0,-1-1 0,0 1 0,-4 0 0,1 2 0,3 2 0,0 2 0,0 0 0,-3 1 0,-1-4 0,-2 0 0,0-1 0,-2 2 0,-2 2 0,3-3 0,1 0 0,0 0 0,2-3 0,-3 3 0,1-1 0,2-1 0,-5-2 0,2-3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9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9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245157"/>
          </a:xfrm>
        </p:spPr>
        <p:txBody>
          <a:bodyPr/>
          <a:lstStyle/>
          <a:p>
            <a:r>
              <a:rPr kumimoji="1" lang="en-US" altLang="zh-CN" dirty="0"/>
              <a:t>Typescript</a:t>
            </a:r>
            <a:r>
              <a:rPr kumimoji="1" lang="zh-CN" altLang="en-US" dirty="0"/>
              <a:t> 简说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928862"/>
            <a:ext cx="8825658" cy="632819"/>
          </a:xfrm>
        </p:spPr>
        <p:txBody>
          <a:bodyPr/>
          <a:lstStyle/>
          <a:p>
            <a:r>
              <a:rPr kumimoji="1" lang="en-US" altLang="zh-CN" dirty="0"/>
              <a:t>Typescript</a:t>
            </a:r>
            <a:r>
              <a:rPr kumimoji="1" lang="zh-CN" altLang="en-US" dirty="0"/>
              <a:t> 的书写规范以及在项目中的使用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6044" y="2893925"/>
            <a:ext cx="1826141" cy="2530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1.</a:t>
            </a:r>
            <a:r>
              <a:rPr kumimoji="1" lang="zh-CN" altLang="en-US" dirty="0"/>
              <a:t>限制 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基本类型</a:t>
            </a:r>
            <a:endParaRPr kumimoji="1"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2.</a:t>
            </a:r>
            <a:r>
              <a:rPr kumimoji="1" lang="zh-CN" altLang="en-US" dirty="0"/>
              <a:t>限制 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任意类型</a:t>
            </a:r>
            <a:endParaRPr kumimoji="1"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3.</a:t>
            </a:r>
            <a:r>
              <a:rPr kumimoji="1" lang="zh-CN" altLang="en-US" dirty="0"/>
              <a:t>限制 类型推导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4.</a:t>
            </a:r>
            <a:r>
              <a:rPr kumimoji="1" lang="zh-CN" altLang="en-US" dirty="0"/>
              <a:t>限制 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对象类型</a:t>
            </a:r>
            <a:endParaRPr kumimoji="1"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5.</a:t>
            </a:r>
            <a:r>
              <a:rPr kumimoji="1" lang="zh-CN" altLang="en-US" dirty="0"/>
              <a:t>限制 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数组类型</a:t>
            </a:r>
            <a:endParaRPr kumimoji="1"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6.</a:t>
            </a:r>
            <a:r>
              <a:rPr kumimoji="1" lang="zh-CN" altLang="en-US" dirty="0"/>
              <a:t>限制 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函数类型</a:t>
            </a:r>
            <a:endParaRPr kumimoji="1" lang="zh-CN" altLang="en-US" dirty="0">
              <a:solidFill>
                <a:srgbClr val="FFC000"/>
              </a:solidFill>
              <a:highlight>
                <a:srgbClr val="000000"/>
              </a:highlight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3225060" y="4286578"/>
            <a:ext cx="475403" cy="256848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3225060" y="4660434"/>
            <a:ext cx="475403" cy="256848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3225060" y="5034290"/>
            <a:ext cx="475403" cy="256848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278"/>
          </a:xfrm>
        </p:spPr>
        <p:txBody>
          <a:bodyPr/>
          <a:lstStyle/>
          <a:p>
            <a:r>
              <a:rPr kumimoji="1" lang="en-US" altLang="zh-CN" dirty="0"/>
              <a:t>4.1</a:t>
            </a:r>
            <a:r>
              <a:rPr kumimoji="1" lang="zh-CN" altLang="en-US" dirty="0"/>
              <a:t>交叉类型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54426" y="2110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757" y="1234886"/>
            <a:ext cx="3810000" cy="2489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160838"/>
            <a:ext cx="5067300" cy="1193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756852" y="3367912"/>
              <a:ext cx="189000" cy="2944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756852" y="3367912"/>
                <a:ext cx="189000" cy="2944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限制数组类型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101" y="1136284"/>
            <a:ext cx="8947150" cy="17292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1" y="3684395"/>
            <a:ext cx="7251700" cy="3009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" y="3039110"/>
            <a:ext cx="552450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 限制函数类型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056" y="1845950"/>
            <a:ext cx="6070600" cy="179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7506" y="1340770"/>
            <a:ext cx="8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000000"/>
                </a:highlight>
              </a:rPr>
              <a:t>格式：</a:t>
            </a:r>
            <a:r>
              <a:rPr lang="en-US" altLang="zh-CN" dirty="0">
                <a:solidFill>
                  <a:srgbClr val="FFFF00"/>
                </a:solidFill>
              </a:rPr>
              <a:t>function </a:t>
            </a:r>
            <a:r>
              <a:rPr lang="zh-CN" altLang="en-US" dirty="0">
                <a:solidFill>
                  <a:srgbClr val="FFFF00"/>
                </a:solidFill>
              </a:rPr>
              <a:t>  </a:t>
            </a:r>
            <a:r>
              <a:rPr lang="zh-CN" altLang="en-US" dirty="0">
                <a:solidFill>
                  <a:srgbClr val="FFFF00"/>
                </a:solidFill>
                <a:highlight>
                  <a:srgbClr val="000000"/>
                </a:highlight>
              </a:rPr>
              <a:t>函数名  </a:t>
            </a:r>
            <a:r>
              <a:rPr lang="en-US" altLang="zh-CN" dirty="0">
                <a:solidFill>
                  <a:srgbClr val="FFFF00"/>
                </a:solidFill>
                <a:highlight>
                  <a:srgbClr val="000000"/>
                </a:highlight>
              </a:rPr>
              <a:t>(</a:t>
            </a:r>
            <a:r>
              <a:rPr lang="zh-CN" altLang="en-US" dirty="0">
                <a:solidFill>
                  <a:srgbClr val="FFFF00"/>
                </a:solidFill>
                <a:highlight>
                  <a:srgbClr val="000000"/>
                </a:highlight>
              </a:rPr>
              <a:t>变量 </a:t>
            </a:r>
            <a:r>
              <a:rPr lang="en-US" altLang="zh-CN" dirty="0">
                <a:solidFill>
                  <a:srgbClr val="FFFF00"/>
                </a:solidFill>
                <a:highlight>
                  <a:srgbClr val="000000"/>
                </a:highlight>
              </a:rPr>
              <a:t>:</a:t>
            </a:r>
            <a:r>
              <a:rPr lang="zh-CN" altLang="en-US" dirty="0">
                <a:solidFill>
                  <a:srgbClr val="FFFF00"/>
                </a:solidFill>
                <a:highlight>
                  <a:srgbClr val="000000"/>
                </a:highlight>
              </a:rPr>
              <a:t> 类型</a:t>
            </a:r>
            <a:r>
              <a:rPr lang="en-US" altLang="zh-CN" dirty="0">
                <a:solidFill>
                  <a:srgbClr val="FFFF00"/>
                </a:solidFill>
                <a:highlight>
                  <a:srgbClr val="000000"/>
                </a:highlight>
              </a:rPr>
              <a:t>)</a:t>
            </a:r>
            <a:r>
              <a:rPr lang="zh-CN" altLang="en-US" dirty="0">
                <a:solidFill>
                  <a:srgbClr val="FFFF00"/>
                </a:solidFill>
                <a:highlight>
                  <a:srgbClr val="000000"/>
                </a:highlight>
              </a:rPr>
              <a:t>   </a:t>
            </a:r>
            <a:r>
              <a:rPr lang="en-US" altLang="zh-CN" dirty="0">
                <a:solidFill>
                  <a:srgbClr val="FFFF00"/>
                </a:solidFill>
                <a:highlight>
                  <a:srgbClr val="000000"/>
                </a:highlight>
              </a:rPr>
              <a:t>:</a:t>
            </a:r>
            <a:r>
              <a:rPr lang="zh-CN" altLang="en-US" dirty="0">
                <a:solidFill>
                  <a:srgbClr val="FFFF00"/>
                </a:solidFill>
                <a:highlight>
                  <a:srgbClr val="000000"/>
                </a:highlight>
              </a:rPr>
              <a:t> 返回类型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   </a:t>
            </a:r>
            <a:r>
              <a:rPr lang="en-US" altLang="zh-CN" dirty="0">
                <a:solidFill>
                  <a:srgbClr val="FFFF00"/>
                </a:solidFill>
              </a:rPr>
              <a:t>{ // </a:t>
            </a:r>
            <a:r>
              <a:rPr lang="zh-CN" altLang="en-US" dirty="0">
                <a:solidFill>
                  <a:srgbClr val="FFFF00"/>
                </a:solidFill>
              </a:rPr>
              <a:t>语句 </a:t>
            </a:r>
            <a:r>
              <a:rPr lang="en-US" altLang="zh-CN" dirty="0">
                <a:solidFill>
                  <a:srgbClr val="FFFF00"/>
                </a:solidFill>
              </a:rPr>
              <a:t>return value; </a:t>
            </a:r>
            <a:r>
              <a:rPr lang="en-US" altLang="zh-CN" dirty="0">
                <a:solidFill>
                  <a:srgbClr val="FFFF00"/>
                </a:solidFill>
                <a:highlight>
                  <a:srgbClr val="000000"/>
                </a:highlight>
              </a:rPr>
              <a:t>}</a:t>
            </a:r>
            <a:endParaRPr kumimoji="1" lang="zh-CN" altLang="en-US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7506" y="435692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可有可无的参数： </a:t>
            </a:r>
            <a:r>
              <a:rPr kumimoji="1" lang="zh-CN" altLang="en-US" dirty="0">
                <a:solidFill>
                  <a:srgbClr val="FFFF00"/>
                </a:solidFill>
                <a:highlight>
                  <a:srgbClr val="000000"/>
                </a:highlight>
              </a:rPr>
              <a:t>？：</a:t>
            </a:r>
            <a:endParaRPr kumimoji="1" lang="en-US" altLang="zh-CN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4726252"/>
            <a:ext cx="62357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6.1 </a:t>
            </a:r>
            <a:r>
              <a:rPr kumimoji="1" lang="zh-CN" altLang="en-US" dirty="0"/>
              <a:t>限制函数类型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48871" y="1342187"/>
            <a:ext cx="6572492" cy="511061"/>
          </a:xfrm>
        </p:spPr>
        <p:txBody>
          <a:bodyPr/>
          <a:lstStyle/>
          <a:p>
            <a:r>
              <a:rPr lang="zh-CN" altLang="en-US" dirty="0"/>
              <a:t>参数默认值：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871" y="1870563"/>
            <a:ext cx="7543800" cy="1092200"/>
          </a:xfrm>
          <a:prstGeom prst="rect">
            <a:avLst/>
          </a:prstGeom>
        </p:spPr>
      </p:pic>
      <p:sp>
        <p:nvSpPr>
          <p:cNvPr id="13" name="内容占位符 7"/>
          <p:cNvSpPr txBox="1"/>
          <p:nvPr/>
        </p:nvSpPr>
        <p:spPr>
          <a:xfrm>
            <a:off x="932330" y="3173469"/>
            <a:ext cx="6572492" cy="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剩余参数：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1" y="3636213"/>
            <a:ext cx="7010400" cy="187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91752" y="2764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6.2</a:t>
            </a:r>
            <a:r>
              <a:rPr kumimoji="1" lang="zh-CN" altLang="en-US" dirty="0"/>
              <a:t> 限制函数类型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48871" y="1194086"/>
            <a:ext cx="6572492" cy="511061"/>
          </a:xfrm>
        </p:spPr>
        <p:txBody>
          <a:bodyPr/>
          <a:lstStyle/>
          <a:p>
            <a:r>
              <a:rPr lang="zh-CN" altLang="en-US" dirty="0"/>
              <a:t>重载</a:t>
            </a:r>
            <a:endParaRPr lang="en-US" altLang="zh-CN" dirty="0"/>
          </a:p>
        </p:txBody>
      </p:sp>
      <p:sp>
        <p:nvSpPr>
          <p:cNvPr id="13" name="内容占位符 7"/>
          <p:cNvSpPr txBox="1"/>
          <p:nvPr/>
        </p:nvSpPr>
        <p:spPr>
          <a:xfrm>
            <a:off x="932330" y="4493692"/>
            <a:ext cx="6572492" cy="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箭头函数：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871" y="1677587"/>
            <a:ext cx="8242300" cy="2654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1" y="4982882"/>
            <a:ext cx="69215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7.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类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48871" y="1194086"/>
            <a:ext cx="6572492" cy="1934878"/>
          </a:xfrm>
        </p:spPr>
        <p:txBody>
          <a:bodyPr>
            <a:normAutofit/>
          </a:bodyPr>
          <a:lstStyle/>
          <a:p>
            <a:r>
              <a:rPr lang="zh-CN" altLang="en-US" dirty="0"/>
              <a:t>三种修饰符 </a:t>
            </a:r>
            <a:endParaRPr lang="en-US" altLang="zh-CN" dirty="0"/>
          </a:p>
          <a:p>
            <a:r>
              <a:rPr lang="en-US" altLang="zh-CN" b="1" dirty="0">
                <a:solidFill>
                  <a:srgbClr val="FFC000"/>
                </a:solidFill>
                <a:highlight>
                  <a:srgbClr val="000000"/>
                </a:highlight>
              </a:rPr>
              <a:t>Public</a:t>
            </a:r>
            <a:r>
              <a:rPr lang="zh-CN" altLang="en-US" b="1" dirty="0"/>
              <a:t>   公有  </a:t>
            </a:r>
            <a:r>
              <a:rPr lang="zh-CN" altLang="en-US" dirty="0"/>
              <a:t>默认所有的属性和方法都是 </a:t>
            </a:r>
            <a:r>
              <a:rPr lang="en-US" altLang="zh-CN" dirty="0"/>
              <a:t>public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C000"/>
                </a:solidFill>
                <a:highlight>
                  <a:srgbClr val="000000"/>
                </a:highlight>
              </a:rPr>
              <a:t>Private</a:t>
            </a:r>
            <a:r>
              <a:rPr lang="zh-CN" altLang="en-US" b="1" dirty="0">
                <a:solidFill>
                  <a:srgbClr val="FFC000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 dirty="0"/>
              <a:t> 私有 只能在当前类内部调用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C000"/>
                </a:solidFill>
                <a:highlight>
                  <a:srgbClr val="000000"/>
                </a:highlight>
              </a:rPr>
              <a:t>Protected</a:t>
            </a:r>
            <a:r>
              <a:rPr lang="zh-CN" altLang="en-US" b="1" dirty="0"/>
              <a:t>  受保护的  只能在自身和子类内部访问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370" y="2995295"/>
            <a:ext cx="5093255" cy="33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95" y="2995295"/>
            <a:ext cx="396240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793750"/>
          </a:xfrm>
        </p:spPr>
        <p:txBody>
          <a:bodyPr/>
          <a:lstStyle/>
          <a:p>
            <a:r>
              <a:rPr lang="en-US" altLang="zh-CN"/>
              <a:t>8.</a:t>
            </a:r>
            <a:r>
              <a:rPr lang="zh-CN" altLang="en-US"/>
              <a:t>泛型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030" y="1614805"/>
            <a:ext cx="8947150" cy="242760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74395" y="4077335"/>
            <a:ext cx="8947150" cy="70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/>
              <a:t>泛型约束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5030" y="1246505"/>
            <a:ext cx="6248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格式： </a:t>
            </a:r>
            <a:r>
              <a:rPr lang="en-US" altLang="zh-CN"/>
              <a:t>function name &lt;</a:t>
            </a:r>
            <a:r>
              <a:rPr lang="zh-CN" altLang="en-US"/>
              <a:t>泛型</a:t>
            </a:r>
            <a:r>
              <a:rPr lang="en-US" altLang="zh-CN"/>
              <a:t>&gt; </a:t>
            </a:r>
            <a:r>
              <a:rPr lang="zh-CN" altLang="en-US"/>
              <a:t>（参数：泛型） ： 返回泛型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4255135"/>
            <a:ext cx="569595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947" y="1450428"/>
            <a:ext cx="8946541" cy="4797971"/>
          </a:xfrm>
        </p:spPr>
        <p:txBody>
          <a:bodyPr/>
          <a:lstStyle/>
          <a:p>
            <a:r>
              <a:rPr lang="en-US" altLang="zh-CN" dirty="0"/>
              <a:t>interface   type </a:t>
            </a:r>
            <a:r>
              <a:rPr lang="zh-CN" altLang="en-US" dirty="0"/>
              <a:t>的区别</a:t>
            </a:r>
            <a:endParaRPr lang="en-US" altLang="zh-CN" dirty="0"/>
          </a:p>
          <a:p>
            <a:r>
              <a:rPr lang="zh-CN" altLang="en-US" dirty="0"/>
              <a:t>枚举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类 </a:t>
            </a:r>
            <a:r>
              <a:rPr lang="en-US" altLang="zh-CN" dirty="0"/>
              <a:t>implements (</a:t>
            </a:r>
            <a:r>
              <a:rPr lang="zh-CN" altLang="en-US" dirty="0"/>
              <a:t>实现）多接口   接口继承接口  接口继承类</a:t>
            </a:r>
            <a:endParaRPr lang="zh-CN" altLang="en-US" dirty="0"/>
          </a:p>
          <a:p>
            <a:r>
              <a:rPr lang="zh-CN" altLang="en-US" dirty="0"/>
              <a:t>type 和 interface 的区别 https://blog.csdn.net/glorydx/article/details/112625953</a:t>
            </a:r>
            <a:endParaRPr lang="zh-CN" altLang="en-US" dirty="0"/>
          </a:p>
          <a:p>
            <a:r>
              <a:rPr lang="zh-CN" altLang="en-US" dirty="0"/>
              <a:t>内置对象 </a:t>
            </a:r>
            <a:r>
              <a:rPr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Document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HTMLElement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Event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NodeList</a:t>
            </a:r>
            <a:r>
              <a:rPr lang="zh-CN" altLang="en-US" dirty="0"/>
              <a:t> 等。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7266" y="3964305"/>
            <a:ext cx="604837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刻意练习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描述</a:t>
            </a:r>
            <a:r>
              <a:rPr kumimoji="1" lang="zh-CN" altLang="en-US" dirty="0">
                <a:sym typeface="+mn-ea"/>
              </a:rPr>
              <a:t>（限制）</a:t>
            </a:r>
            <a:r>
              <a:rPr kumimoji="1" lang="zh-CN" altLang="en-US" dirty="0"/>
              <a:t>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712" y="1593813"/>
            <a:ext cx="10802281" cy="4195481"/>
          </a:xfrm>
        </p:spPr>
        <p:txBody>
          <a:bodyPr>
            <a:normAutofit fontScale="97500"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基础类型： 变量  </a:t>
            </a:r>
            <a:r>
              <a:rPr kumimoji="1" lang="en-US" altLang="zh-CN" dirty="0"/>
              <a:t>+ </a:t>
            </a:r>
            <a:r>
              <a:rPr kumimoji="1" lang="zh-CN" altLang="en-US" dirty="0"/>
              <a:t>冒号 </a:t>
            </a:r>
            <a:r>
              <a:rPr kumimoji="1" lang="en-US" altLang="zh-CN" dirty="0"/>
              <a:t>+ </a:t>
            </a:r>
            <a:r>
              <a:rPr kumimoji="1" lang="zh-CN" altLang="en-US" dirty="0"/>
              <a:t>类型   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let  age : number = 123;</a:t>
            </a:r>
            <a:endParaRPr kumimoji="1"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数组类型： 变量  </a:t>
            </a:r>
            <a:r>
              <a:rPr kumimoji="1" lang="en-US" altLang="zh-CN" dirty="0"/>
              <a:t>+ </a:t>
            </a:r>
            <a:r>
              <a:rPr kumimoji="1" lang="zh-CN" altLang="en-US" dirty="0"/>
              <a:t>冒号 </a:t>
            </a:r>
            <a:r>
              <a:rPr kumimoji="1" lang="en-US" altLang="zh-CN" dirty="0"/>
              <a:t>+ </a:t>
            </a:r>
            <a:r>
              <a:rPr kumimoji="1" lang="zh-CN" altLang="en-US" dirty="0"/>
              <a:t>类型</a:t>
            </a:r>
            <a:r>
              <a:rPr kumimoji="1" lang="en-US" altLang="zh-CN" dirty="0"/>
              <a:t>[]       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let  list : number[ ] = [1,2,3];  </a:t>
            </a:r>
            <a:r>
              <a:rPr kumimoji="1" lang="en-US" altLang="zh-CN" dirty="0"/>
              <a:t>(any[])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3. </a:t>
            </a:r>
            <a:r>
              <a:rPr kumimoji="1" lang="zh-CN" altLang="en-US" dirty="0">
                <a:sym typeface="+mn-ea"/>
              </a:rPr>
              <a:t>对象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interface</a:t>
            </a:r>
            <a:r>
              <a:rPr kumimoji="1" lang="en-US" altLang="zh-CN" dirty="0">
                <a:sym typeface="+mn-ea"/>
              </a:rPr>
              <a:t> name { </a:t>
            </a:r>
            <a:r>
              <a:rPr kumimoji="1" lang="zh-CN" altLang="en-US" dirty="0">
                <a:sym typeface="+mn-ea"/>
              </a:rPr>
              <a:t>属性：类型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;</a:t>
            </a:r>
            <a:r>
              <a:rPr kumimoji="1" lang="en-US" altLang="zh-CN" dirty="0">
                <a:sym typeface="+mn-ea"/>
              </a:rPr>
              <a:t>}</a:t>
            </a:r>
            <a:endParaRPr kumimoji="1" lang="zh-CN" altLang="en-US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4. </a:t>
            </a:r>
            <a:r>
              <a:rPr kumimoji="1" lang="zh-CN" altLang="en-US" dirty="0">
                <a:sym typeface="+mn-ea"/>
              </a:rPr>
              <a:t>可有可无    </a:t>
            </a:r>
            <a:r>
              <a:rPr kumimoji="1" lang="en-US" altLang="zh-CN" dirty="0">
                <a:sym typeface="+mn-ea"/>
              </a:rPr>
              <a:t>age?: number</a:t>
            </a:r>
            <a:endParaRPr kumimoji="1" lang="zh-CN" altLang="en-US" dirty="0">
              <a:sym typeface="+mn-ea"/>
            </a:endParaRPr>
          </a:p>
          <a:p>
            <a:endParaRPr kumimoji="1" lang="zh-CN" altLang="en-US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5. </a:t>
            </a:r>
            <a:r>
              <a:rPr kumimoji="1" lang="zh-CN" altLang="en-US" dirty="0">
                <a:sym typeface="+mn-ea"/>
              </a:rPr>
              <a:t>函数 </a:t>
            </a:r>
            <a:r>
              <a:rPr kumimoji="1" lang="en-US" altLang="zh-CN" dirty="0">
                <a:sym typeface="+mn-ea"/>
              </a:rPr>
              <a:t>function name &lt;T&gt; (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x : T, y: number[], </a:t>
            </a:r>
            <a:r>
              <a:rPr kumimoji="1" lang="en-US" altLang="zh-CN" dirty="0">
                <a:sym typeface="+mn-ea"/>
              </a:rPr>
              <a:t>...items: any[])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: 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返回类型</a:t>
            </a:r>
            <a:endParaRPr kumimoji="1" lang="zh-CN" altLang="en-US" dirty="0"/>
          </a:p>
          <a:p>
            <a:r>
              <a:rPr kumimoji="1" lang="en-US" altLang="zh-CN" dirty="0"/>
              <a:t>6. </a:t>
            </a:r>
            <a:r>
              <a:rPr kumimoji="1" lang="zh-CN" altLang="en-US" dirty="0"/>
              <a:t>联合类型 </a:t>
            </a:r>
            <a:r>
              <a:rPr kumimoji="1" lang="en-US" altLang="zh-CN" dirty="0"/>
              <a:t>|</a:t>
            </a:r>
            <a:r>
              <a:rPr kumimoji="1" lang="zh-CN" altLang="en-US" dirty="0"/>
              <a:t>（或）， 交叉类型 </a:t>
            </a:r>
            <a:r>
              <a:rPr kumimoji="1" lang="en-US" altLang="zh-CN" dirty="0"/>
              <a:t>&amp; </a:t>
            </a:r>
            <a:r>
              <a:rPr kumimoji="1" lang="zh-CN" altLang="en-US" dirty="0"/>
              <a:t>（与）</a:t>
            </a:r>
            <a:endParaRPr kumimoji="1" lang="zh-CN" altLang="en-US" dirty="0"/>
          </a:p>
          <a:p>
            <a:r>
              <a:rPr kumimoji="1" lang="en-US" altLang="zh-CN" dirty="0"/>
              <a:t>7.  class </a:t>
            </a:r>
            <a:r>
              <a:rPr kumimoji="1" lang="zh-CN" altLang="en-US" dirty="0"/>
              <a:t>类  </a:t>
            </a:r>
            <a:r>
              <a:rPr kumimoji="1" lang="en-US" altLang="zh-CN" dirty="0"/>
              <a:t>---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1. </a:t>
            </a:r>
            <a:r>
              <a:rPr kumimoji="1" lang="en-US" altLang="zh-CN" dirty="0" err="1">
                <a:solidFill>
                  <a:srgbClr val="FFC000"/>
                </a:solidFill>
                <a:highlight>
                  <a:srgbClr val="000000"/>
                </a:highlight>
              </a:rPr>
              <a:t>Plubic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 2. Private 3. Protected</a:t>
            </a:r>
            <a:endParaRPr kumimoji="1"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kumimoji="1" lang="en-US" altLang="zh-CN" dirty="0"/>
              <a:t>8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. type name = 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类型 </a:t>
            </a:r>
            <a:r>
              <a:rPr kumimoji="1" lang="zh-CN" altLang="en-US" dirty="0"/>
              <a:t>；    </a:t>
            </a:r>
            <a:r>
              <a:rPr kumimoji="1" lang="en-US" altLang="zh-CN" dirty="0"/>
              <a:t>interface name { </a:t>
            </a:r>
            <a:r>
              <a:rPr kumimoji="1" lang="zh-CN" altLang="en-US" dirty="0"/>
              <a:t>属性：类型</a:t>
            </a:r>
            <a:r>
              <a:rPr kumimoji="1" lang="en-US" altLang="zh-CN" dirty="0"/>
              <a:t>}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5852" y="2472353"/>
            <a:ext cx="368617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840740"/>
          </a:xfrm>
        </p:spPr>
        <p:txBody>
          <a:bodyPr/>
          <a:lstStyle/>
          <a:p>
            <a:r>
              <a:rPr lang="en-US" altLang="zh-CN"/>
              <a:t>react + typescript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605" y="2293620"/>
            <a:ext cx="8947150" cy="369252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安装声明文件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yarn add @types/react</a:t>
            </a:r>
            <a:endParaRPr lang="zh-CN" alt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yarn add @types/react-dom</a:t>
            </a:r>
            <a:endParaRPr lang="zh-CN" alt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创建一个 </a:t>
            </a:r>
            <a:r>
              <a:rPr lang="en-US" altLang="zh-CN" dirty="0"/>
              <a:t>.tsx </a:t>
            </a:r>
            <a:r>
              <a:rPr lang="zh-CN" altLang="en-US" dirty="0"/>
              <a:t>结尾的文件  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en-US" altLang="zh-CN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npm install -g typescript          </a:t>
            </a:r>
            <a:endParaRPr lang="en-US" altLang="zh-CN" dirty="0">
              <a:solidFill>
                <a:srgbClr val="FFC000"/>
              </a:solidFill>
              <a:highlight>
                <a:srgbClr val="000000"/>
              </a:highlight>
              <a:sym typeface="+mn-ea"/>
            </a:endParaRPr>
          </a:p>
          <a:p>
            <a:r>
              <a:rPr lang="en-US" altLang="zh-CN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tsc  init </a:t>
            </a:r>
            <a:r>
              <a:rPr lang="zh-CN" altLang="en-US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创建 </a:t>
            </a:r>
            <a:r>
              <a:rPr lang="en-US" altLang="zh-CN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tscofig.json </a:t>
            </a:r>
            <a:r>
              <a:rPr lang="zh-CN" altLang="en-US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配置文件</a:t>
            </a:r>
            <a:endParaRPr lang="zh-CN" altLang="en-US" dirty="0">
              <a:solidFill>
                <a:srgbClr val="FFC000"/>
              </a:solidFill>
              <a:highlight>
                <a:srgbClr val="000000"/>
              </a:highlight>
              <a:sym typeface="+mn-ea"/>
            </a:endParaRPr>
          </a:p>
          <a:p>
            <a:r>
              <a:rPr lang="en-US" altLang="zh-CN" dirty="0">
                <a:solidFill>
                  <a:srgbClr val="FFC000"/>
                </a:solidFill>
                <a:highlight>
                  <a:srgbClr val="000000"/>
                </a:highlight>
                <a:sym typeface="+mn-ea"/>
              </a:rPr>
              <a:t>4. tsc react.tsx ---&gt; react.jsx </a:t>
            </a:r>
            <a:endParaRPr lang="en-US" altLang="zh-CN" dirty="0">
              <a:solidFill>
                <a:srgbClr val="FFC000"/>
              </a:solidFill>
              <a:highlight>
                <a:srgbClr val="000000"/>
              </a:highligh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605" y="1293495"/>
            <a:ext cx="9829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首先， react 不是用typescript 开发的。属于第三方库。ts 不认识 React、 React-dom 类型。</a:t>
            </a:r>
            <a:endParaRPr lang="zh-CN" altLang="en-US"/>
          </a:p>
          <a:p>
            <a:pPr algn="l"/>
            <a:r>
              <a:rPr lang="zh-CN" altLang="en-US"/>
              <a:t>所以，需要先引入 .d.ts 声明文件，比较幸运的是在社区中已经发布了这些常用模块的声明文件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为什么要用</a:t>
            </a:r>
            <a:r>
              <a:rPr kumimoji="1" lang="en-US" altLang="zh-CN" dirty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459" y="1316335"/>
            <a:ext cx="10643275" cy="489187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 太灵活， </a:t>
            </a:r>
            <a:r>
              <a:rPr kumimoji="1" lang="en-US" altLang="zh-CN" dirty="0"/>
              <a:t>Typscript</a:t>
            </a:r>
            <a:r>
              <a:rPr kumimoji="1" lang="zh-CN" altLang="en-US" dirty="0"/>
              <a:t> 弥补</a:t>
            </a:r>
            <a:r>
              <a:rPr kumimoji="1" lang="en-US" altLang="zh-CN" dirty="0"/>
              <a:t>js</a:t>
            </a:r>
            <a:r>
              <a:rPr kumimoji="1" lang="zh-CN" altLang="en-US" dirty="0"/>
              <a:t> 类型定义上的不足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javascript</a:t>
            </a:r>
            <a:r>
              <a:rPr kumimoji="1" lang="zh-CN" altLang="en-US" dirty="0"/>
              <a:t> 是动态类型，</a:t>
            </a:r>
            <a:r>
              <a:rPr kumimoji="1" lang="en-US" altLang="zh-CN" dirty="0"/>
              <a:t>Typescript</a:t>
            </a:r>
            <a:r>
              <a:rPr kumimoji="1" lang="zh-CN" altLang="en-US" dirty="0"/>
              <a:t> 是静态类型 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latin typeface="+mn-ea"/>
                <a:ea typeface="+mn-ea"/>
              </a:rPr>
              <a:t>TypeScript </a:t>
            </a:r>
            <a:r>
              <a:rPr lang="zh-CN" altLang="en-US" sz="1400" dirty="0">
                <a:latin typeface="+mn-ea"/>
                <a:ea typeface="+mn-ea"/>
              </a:rPr>
              <a:t>在运行前需要先编译为 </a:t>
            </a:r>
            <a:r>
              <a:rPr lang="en-US" altLang="zh-CN" sz="1400" dirty="0">
                <a:latin typeface="+mn-ea"/>
                <a:ea typeface="+mn-ea"/>
              </a:rPr>
              <a:t>JavaScript</a:t>
            </a:r>
            <a:endParaRPr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C000"/>
                </a:solidFill>
                <a:latin typeface="+mn-ea"/>
                <a:ea typeface="+mn-ea"/>
              </a:rPr>
              <a:t>TypeScript</a:t>
            </a:r>
            <a:r>
              <a:rPr lang="zh-CN" altLang="en-US" sz="1400" b="1" dirty="0">
                <a:solidFill>
                  <a:srgbClr val="FFC000"/>
                </a:solidFill>
                <a:latin typeface="+mn-ea"/>
                <a:ea typeface="+mn-ea"/>
              </a:rPr>
              <a:t>静态类型 </a:t>
            </a:r>
            <a:r>
              <a:rPr lang="zh-CN" altLang="en-US" sz="1400" dirty="0">
                <a:latin typeface="+mn-ea"/>
                <a:ea typeface="+mn-ea"/>
              </a:rPr>
              <a:t>是指 </a:t>
            </a:r>
            <a:r>
              <a:rPr lang="zh-CN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编译阶段 </a:t>
            </a:r>
            <a:r>
              <a:rPr lang="zh-CN" altLang="en-US" sz="1400" dirty="0">
                <a:latin typeface="+mn-ea"/>
                <a:ea typeface="+mn-ea"/>
              </a:rPr>
              <a:t>就能确定每个变量的类型。</a:t>
            </a:r>
            <a:endParaRPr lang="zh-CN" altLang="en-US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C000"/>
                </a:solidFill>
                <a:latin typeface="+mn-ea"/>
                <a:ea typeface="+mn-ea"/>
              </a:rPr>
              <a:t>Javascript</a:t>
            </a:r>
            <a:r>
              <a:rPr lang="zh-CN" altLang="en-US" sz="1400" b="1" dirty="0">
                <a:solidFill>
                  <a:srgbClr val="FFC000"/>
                </a:solidFill>
                <a:latin typeface="+mn-ea"/>
                <a:ea typeface="+mn-ea"/>
              </a:rPr>
              <a:t> 动态类型 </a:t>
            </a:r>
            <a:r>
              <a:rPr lang="zh-CN" altLang="en-US" sz="1400" dirty="0">
                <a:latin typeface="+mn-ea"/>
                <a:ea typeface="+mn-ea"/>
              </a:rPr>
              <a:t>是指在 运行时 才会进行 类型错误检查。</a:t>
            </a:r>
            <a:endParaRPr lang="zh-CN" altLang="en-US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557" y="1751665"/>
            <a:ext cx="449580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06" y="1809106"/>
            <a:ext cx="407670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59" y="4174836"/>
            <a:ext cx="61849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有状态组件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47320"/>
            <a:ext cx="10534650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657860"/>
          </a:xfrm>
        </p:spPr>
        <p:txBody>
          <a:bodyPr/>
          <a:lstStyle/>
          <a:p>
            <a:r>
              <a:rPr lang="zh-CN" altLang="en-US"/>
              <a:t>无状态组件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38365" y="2573020"/>
            <a:ext cx="2691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 React 的声明文件中 </a:t>
            </a:r>
            <a:endParaRPr lang="zh-CN" altLang="en-US"/>
          </a:p>
          <a:p>
            <a:pPr algn="l"/>
            <a:r>
              <a:rPr lang="zh-CN" altLang="en-US"/>
              <a:t>已经定义了一个 FC 类型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426845"/>
            <a:ext cx="509587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755650"/>
          </a:xfrm>
        </p:spPr>
        <p:txBody>
          <a:bodyPr/>
          <a:lstStyle/>
          <a:p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795" y="1208405"/>
            <a:ext cx="7459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React 声明文件所提供的 EventHandler 类型别名，</a:t>
            </a:r>
            <a:endParaRPr lang="zh-CN" altLang="en-US"/>
          </a:p>
          <a:p>
            <a:pPr algn="l"/>
            <a:r>
              <a:rPr lang="zh-CN" altLang="en-US"/>
              <a:t>通过不同事件的 EventHandler 的类型别名来定义事件处理函数的类型。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914525"/>
            <a:ext cx="9115425" cy="3829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4375785"/>
            <a:ext cx="470535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Typescript</a:t>
            </a:r>
            <a:r>
              <a:rPr kumimoji="1" lang="zh-CN" altLang="en-US" dirty="0"/>
              <a:t>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TypeScript </a:t>
            </a:r>
            <a:r>
              <a:rPr lang="zh-CN" altLang="en-US" dirty="0"/>
              <a:t>完全兼容 </a:t>
            </a:r>
            <a:r>
              <a:rPr lang="en-US" altLang="zh-CN" dirty="0"/>
              <a:t>JavaScript </a:t>
            </a:r>
            <a:endParaRPr lang="en-US" altLang="zh-CN" dirty="0"/>
          </a:p>
          <a:p>
            <a:r>
              <a:rPr lang="en-US" altLang="zh-CN" dirty="0"/>
              <a:t>TypeScript </a:t>
            </a:r>
            <a:r>
              <a:rPr lang="zh-CN" altLang="en-US" dirty="0"/>
              <a:t>可以编译为 </a:t>
            </a:r>
            <a:r>
              <a:rPr lang="en-US" altLang="zh-CN" dirty="0"/>
              <a:t>JavaScript</a:t>
            </a:r>
            <a:endParaRPr lang="en-US" altLang="zh-CN" dirty="0"/>
          </a:p>
          <a:p>
            <a:r>
              <a:rPr lang="en-US" altLang="zh-CN" dirty="0"/>
              <a:t>TypeScript </a:t>
            </a:r>
            <a:r>
              <a:rPr lang="zh-CN" altLang="en-US" dirty="0"/>
              <a:t>可以和 </a:t>
            </a:r>
            <a:r>
              <a:rPr lang="en-US" altLang="zh-CN" dirty="0"/>
              <a:t>JavaScript </a:t>
            </a:r>
            <a:r>
              <a:rPr lang="zh-CN" altLang="en-US" dirty="0"/>
              <a:t>共存</a:t>
            </a:r>
            <a:endParaRPr lang="en-US" altLang="zh-CN" dirty="0"/>
          </a:p>
          <a:p>
            <a:r>
              <a:rPr lang="en-US" altLang="zh-CN" dirty="0"/>
              <a:t>TypeScript </a:t>
            </a:r>
            <a:r>
              <a:rPr lang="zh-CN" altLang="en-US" dirty="0"/>
              <a:t>与标准同步发展，符合最新的 </a:t>
            </a:r>
            <a:r>
              <a:rPr lang="en-US" altLang="zh-CN" dirty="0"/>
              <a:t>ECMAScript </a:t>
            </a:r>
            <a:r>
              <a:rPr lang="zh-CN" altLang="en-US" dirty="0"/>
              <a:t>标准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怎么写</a:t>
            </a:r>
            <a:r>
              <a:rPr kumimoji="1" lang="en-US" altLang="zh-CN" dirty="0"/>
              <a:t>typescript</a:t>
            </a:r>
            <a:r>
              <a:rPr kumimoji="1" lang="zh-CN" altLang="en-US" dirty="0"/>
              <a:t>？如何运行？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863" y="1409824"/>
            <a:ext cx="5294138" cy="1666173"/>
          </a:xfrm>
          <a:ln>
            <a:solidFill>
              <a:srgbClr val="FFC000"/>
            </a:solidFill>
          </a:ln>
        </p:spPr>
        <p:txBody>
          <a:bodyPr/>
          <a:lstStyle/>
          <a:p>
            <a:r>
              <a:rPr kumimoji="1" lang="en-US" altLang="zh-CN" b="1" dirty="0"/>
              <a:t>1.</a:t>
            </a:r>
            <a:r>
              <a:rPr kumimoji="1" lang="zh-CN" altLang="en-US" b="1" dirty="0"/>
              <a:t>书写：</a:t>
            </a:r>
            <a:endParaRPr kumimoji="1" lang="en-US" altLang="zh-CN" b="1" dirty="0"/>
          </a:p>
          <a:p>
            <a:r>
              <a:rPr kumimoji="1" lang="zh-CN" altLang="en-US" dirty="0"/>
              <a:t>建立一个 </a:t>
            </a:r>
            <a:r>
              <a:rPr kumimoji="1" lang="en-US" altLang="zh-CN" dirty="0">
                <a:solidFill>
                  <a:srgbClr val="FFC000"/>
                </a:solidFill>
              </a:rPr>
              <a:t>hello.ts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zh-CN" altLang="en-US" dirty="0"/>
              <a:t>结尾的文件就可以了。</a:t>
            </a:r>
            <a:endParaRPr kumimoji="1" lang="en-US" altLang="zh-CN" dirty="0"/>
          </a:p>
          <a:p>
            <a:r>
              <a:rPr kumimoji="1" lang="zh-CN" altLang="en-US" dirty="0"/>
              <a:t>内容： 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let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 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str: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string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=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‘hello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world’;</a:t>
            </a:r>
            <a:endParaRPr kumimoji="1"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endParaRPr kumimoji="1" lang="en-US" altLang="zh-CN" dirty="0"/>
          </a:p>
          <a:p>
            <a:endParaRPr kumimoji="1"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0896" y="1409824"/>
            <a:ext cx="4770917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2.</a:t>
            </a:r>
            <a:r>
              <a:rPr kumimoji="1" lang="zh-CN" altLang="en-US" b="1" dirty="0"/>
              <a:t> 转义成</a:t>
            </a:r>
            <a:r>
              <a:rPr kumimoji="1" lang="en-US" altLang="zh-CN" b="1" dirty="0"/>
              <a:t>JS</a:t>
            </a:r>
            <a:r>
              <a:rPr kumimoji="1" lang="zh-CN" altLang="en-US" b="1" dirty="0"/>
              <a:t>：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全局安装 </a:t>
            </a:r>
            <a:r>
              <a:rPr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npm install -g typescript</a:t>
            </a:r>
            <a:endParaRPr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terminal</a:t>
            </a:r>
            <a:r>
              <a:rPr kumimoji="1" lang="zh-CN" altLang="en-US" dirty="0"/>
              <a:t> 终端输入：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tsc</a:t>
            </a:r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  </a:t>
            </a:r>
            <a:r>
              <a:rPr kumimoji="1"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hello.ts</a:t>
            </a:r>
            <a:endParaRPr kumimoji="1"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20896" y="3075997"/>
            <a:ext cx="4250453" cy="35394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4. </a:t>
            </a:r>
            <a:r>
              <a:rPr kumimoji="1" lang="en-US" altLang="zh-CN" sz="2000" b="1" dirty="0">
                <a:latin typeface="+mj-ea"/>
                <a:ea typeface="+mj-ea"/>
              </a:rPr>
              <a:t>Webpack</a:t>
            </a:r>
            <a:r>
              <a:rPr kumimoji="1" lang="zh-CN" altLang="en-US" b="1" dirty="0">
                <a:latin typeface="+mj-ea"/>
                <a:ea typeface="+mj-ea"/>
              </a:rPr>
              <a:t>中</a:t>
            </a:r>
            <a:endParaRPr kumimoji="1" lang="en-US" altLang="zh-CN" b="1" dirty="0">
              <a:latin typeface="+mj-ea"/>
              <a:ea typeface="+mj-ea"/>
            </a:endParaRPr>
          </a:p>
          <a:p>
            <a:endParaRPr kumimoji="1" lang="en-US" altLang="zh-CN" dirty="0"/>
          </a:p>
          <a:p>
            <a:r>
              <a:rPr lang="en-US" altLang="zh-CN" sz="1200" dirty="0">
                <a:solidFill>
                  <a:srgbClr val="FFC000"/>
                </a:solidFill>
                <a:highlight>
                  <a:srgbClr val="000000"/>
                </a:highlight>
              </a:rPr>
              <a:t>"devDependencies": {</a:t>
            </a:r>
            <a:endParaRPr lang="en-US" altLang="zh-CN" sz="12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FFC000"/>
                </a:solidFill>
                <a:highlight>
                  <a:srgbClr val="000000"/>
                </a:highlight>
              </a:rPr>
              <a:t> 	"ts-loader": "^8.0.2", </a:t>
            </a:r>
            <a:endParaRPr lang="en-US" altLang="zh-CN" sz="12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FFC000"/>
                </a:solidFill>
                <a:highlight>
                  <a:srgbClr val="000000"/>
                </a:highlight>
              </a:rPr>
              <a:t>	"typescript": "^3.9.7",</a:t>
            </a:r>
            <a:endParaRPr lang="en-US" altLang="zh-CN" sz="12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FFC000"/>
                </a:solidFill>
                <a:highlight>
                  <a:srgbClr val="000000"/>
                </a:highlight>
              </a:rPr>
              <a:t>},</a:t>
            </a:r>
            <a:endParaRPr lang="en-US" altLang="zh-CN" sz="12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endParaRPr lang="en-US" altLang="zh-CN" sz="12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FFC000"/>
                </a:solidFill>
                <a:highlight>
                  <a:srgbClr val="000000"/>
                </a:highlight>
              </a:rPr>
              <a:t>module: { </a:t>
            </a:r>
            <a:endParaRPr lang="en-US" altLang="zh-CN" sz="14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FFC000"/>
                </a:solidFill>
                <a:highlight>
                  <a:srgbClr val="000000"/>
                </a:highlight>
              </a:rPr>
              <a:t>	rules: [</a:t>
            </a:r>
            <a:endParaRPr lang="en-US" altLang="zh-CN" sz="14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FFC000"/>
                </a:solidFill>
                <a:highlight>
                  <a:srgbClr val="000000"/>
                </a:highlight>
              </a:rPr>
              <a:t>		 { </a:t>
            </a:r>
            <a:endParaRPr lang="en-US" altLang="zh-CN" sz="14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FFC000"/>
                </a:solidFill>
                <a:highlight>
                  <a:srgbClr val="000000"/>
                </a:highlight>
              </a:rPr>
              <a:t>			test: /\.tsx?$/, </a:t>
            </a:r>
            <a:endParaRPr lang="en-US" altLang="zh-CN" sz="14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FFC000"/>
                </a:solidFill>
                <a:highlight>
                  <a:srgbClr val="000000"/>
                </a:highlight>
              </a:rPr>
              <a:t>			use: 'ts-loader’, </a:t>
            </a:r>
            <a:endParaRPr lang="en-US" altLang="zh-CN" sz="14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FFC000"/>
                </a:solidFill>
                <a:highlight>
                  <a:srgbClr val="000000"/>
                </a:highlight>
              </a:rPr>
              <a:t>			exclude: /node_modules/ </a:t>
            </a:r>
            <a:endParaRPr lang="en-US" altLang="zh-CN" sz="14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FFC000"/>
                </a:solidFill>
                <a:highlight>
                  <a:srgbClr val="000000"/>
                </a:highlight>
              </a:rPr>
              <a:t>		} </a:t>
            </a:r>
            <a:endParaRPr lang="en-US" altLang="zh-CN" sz="14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FFC000"/>
                </a:solidFill>
                <a:highlight>
                  <a:srgbClr val="000000"/>
                </a:highlight>
              </a:rPr>
              <a:t>	]</a:t>
            </a:r>
            <a:endParaRPr lang="en-US" altLang="zh-CN" sz="14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FFC000"/>
                </a:solidFill>
                <a:highlight>
                  <a:srgbClr val="000000"/>
                </a:highlight>
              </a:rPr>
              <a:t> },</a:t>
            </a:r>
            <a:endParaRPr lang="zh-CN" altLang="en-US" sz="1400" dirty="0">
              <a:solidFill>
                <a:srgbClr val="FFC000"/>
              </a:solidFill>
              <a:highlight>
                <a:srgbClr val="000000"/>
              </a:highligh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701" y="3693850"/>
            <a:ext cx="5540299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 运行：</a:t>
            </a:r>
            <a:endParaRPr lang="en-US" altLang="zh-CN" b="1" dirty="0"/>
          </a:p>
          <a:p>
            <a:r>
              <a:rPr lang="en-US" altLang="zh-CN" dirty="0"/>
              <a:t>node </a:t>
            </a:r>
            <a:r>
              <a:rPr lang="zh-CN" altLang="en-US" dirty="0"/>
              <a:t>环境不能直接运行 </a:t>
            </a:r>
            <a:r>
              <a:rPr lang="en-US" altLang="zh-CN" dirty="0"/>
              <a:t>typescript </a:t>
            </a:r>
            <a:r>
              <a:rPr lang="zh-CN" altLang="en-US" dirty="0"/>
              <a:t>需要安装依赖库</a:t>
            </a:r>
            <a:endParaRPr lang="zh-CN" altLang="en-US" dirty="0"/>
          </a:p>
          <a:p>
            <a:r>
              <a:rPr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npm i @types/node --save-dev</a:t>
            </a:r>
            <a:endParaRPr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npm i ts-node –g</a:t>
            </a:r>
            <a:endParaRPr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运行：</a:t>
            </a:r>
            <a:r>
              <a:rPr lang="en-US" altLang="zh-CN" dirty="0">
                <a:solidFill>
                  <a:srgbClr val="FFC000"/>
                </a:solidFill>
                <a:highlight>
                  <a:srgbClr val="000000"/>
                </a:highlight>
              </a:rPr>
              <a:t>ts-node hello.ts</a:t>
            </a:r>
            <a:endParaRPr lang="zh-CN" alt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限制基本类型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937" y="1395946"/>
            <a:ext cx="6591300" cy="2755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278"/>
          </a:xfrm>
        </p:spPr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限制任意类型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4023" y="1443326"/>
            <a:ext cx="5626100" cy="1676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4023" y="33843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latin typeface="+mj-ea"/>
                <a:ea typeface="+mj-ea"/>
              </a:rPr>
              <a:t>类型推导</a:t>
            </a:r>
            <a:endParaRPr kumimoji="1" lang="zh-CN" altLang="en-US" sz="40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0" y="4248491"/>
            <a:ext cx="5321300" cy="8509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54426" y="2110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09" y="1504206"/>
            <a:ext cx="5893668" cy="15812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332138"/>
            <a:ext cx="9404723" cy="954051"/>
          </a:xfrm>
        </p:spPr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限制对象类型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2442"/>
            <a:ext cx="8946541" cy="4195481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关键词</a:t>
            </a:r>
            <a:r>
              <a:rPr kumimoji="1" lang="zh-CN" altLang="en-US" dirty="0"/>
              <a:t>：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C000"/>
                </a:solidFill>
                <a:highlight>
                  <a:srgbClr val="000000"/>
                </a:highlight>
              </a:rPr>
              <a:t>Interfaces–</a:t>
            </a:r>
            <a:r>
              <a:rPr lang="zh-CN" altLang="en-US" b="1" dirty="0">
                <a:solidFill>
                  <a:srgbClr val="FFC000"/>
                </a:solidFill>
                <a:highlight>
                  <a:srgbClr val="000000"/>
                </a:highlight>
              </a:rPr>
              <a:t> 接口  </a:t>
            </a:r>
            <a:endParaRPr lang="en-US" altLang="zh-CN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zh-CN" altLang="en-US" dirty="0"/>
              <a:t>使用接口（</a:t>
            </a:r>
            <a:r>
              <a:rPr lang="en-US" altLang="zh-CN" b="1" dirty="0"/>
              <a:t>Interfaces</a:t>
            </a:r>
            <a:r>
              <a:rPr lang="zh-CN" altLang="en-US" dirty="0"/>
              <a:t>）来定义对象的类型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360" y="2671422"/>
            <a:ext cx="5041900" cy="220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6" y="2460735"/>
            <a:ext cx="5288159" cy="33371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332138"/>
            <a:ext cx="9404723" cy="954051"/>
          </a:xfrm>
        </p:spPr>
        <p:txBody>
          <a:bodyPr/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限制对象类型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2442"/>
            <a:ext cx="8946541" cy="4195481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C000"/>
                </a:solidFill>
                <a:highlight>
                  <a:srgbClr val="000000"/>
                </a:highlight>
              </a:rPr>
              <a:t>关键词</a:t>
            </a:r>
            <a:r>
              <a:rPr kumimoji="1" lang="zh-CN" altLang="en-US" dirty="0"/>
              <a:t>：</a:t>
            </a:r>
            <a:r>
              <a:rPr lang="en-US" altLang="zh-CN" b="1" dirty="0">
                <a:solidFill>
                  <a:srgbClr val="FFFF00"/>
                </a:solidFill>
                <a:highlight>
                  <a:srgbClr val="000000"/>
                </a:highlight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00000"/>
                </a:highlight>
                <a:uFillTx/>
              </a:rPr>
              <a:t>Partial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00"/>
                </a:highlight>
                <a:uFillTx/>
              </a:rPr>
              <a:t>     </a:t>
            </a:r>
            <a:r>
              <a:rPr lang="zh-CN" altLang="en-US" sz="1800" b="1" dirty="0">
                <a:solidFill>
                  <a:srgbClr val="FFFF00"/>
                </a:solidFill>
                <a:highlight>
                  <a:srgbClr val="000000"/>
                </a:highlight>
                <a:uFillTx/>
              </a:rPr>
              <a:t> [ˈpɑːʃ(ə)l]    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00"/>
                </a:highlight>
                <a:uFillTx/>
              </a:rPr>
              <a:t>    </a:t>
            </a:r>
            <a:endParaRPr lang="en-US" altLang="zh-CN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r>
              <a:rPr kumimoji="1" lang="zh-CN" altLang="en-US" dirty="0"/>
              <a:t> 将所有属性都转变为可有可无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935" y="2550832"/>
            <a:ext cx="5308600" cy="229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88" y="2699871"/>
            <a:ext cx="43434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278"/>
          </a:xfrm>
        </p:spPr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联合类型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54426" y="2110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278025"/>
            <a:ext cx="5283200" cy="80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2294820"/>
            <a:ext cx="3810000" cy="248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57" y="5000715"/>
            <a:ext cx="6375400" cy="1092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0</TotalTime>
  <Words>2258</Words>
  <Application>WPS 演示</Application>
  <PresentationFormat>宽屏</PresentationFormat>
  <Paragraphs>185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方正书宋_GBK</vt:lpstr>
      <vt:lpstr>Wingdings</vt:lpstr>
      <vt:lpstr>Wingdings 3</vt:lpstr>
      <vt:lpstr>Arial</vt:lpstr>
      <vt:lpstr>Century Gothic</vt:lpstr>
      <vt:lpstr>苹方-简</vt:lpstr>
      <vt:lpstr>宋体</vt:lpstr>
      <vt:lpstr>宋体-简</vt:lpstr>
      <vt:lpstr>微软雅黑</vt:lpstr>
      <vt:lpstr>汉仪旗黑</vt:lpstr>
      <vt:lpstr>Arial Unicode MS</vt:lpstr>
      <vt:lpstr>Calibri</vt:lpstr>
      <vt:lpstr>Helvetica Neue</vt:lpstr>
      <vt:lpstr>离子</vt:lpstr>
      <vt:lpstr>Typescript 简说</vt:lpstr>
      <vt:lpstr>为什么要用typescript</vt:lpstr>
      <vt:lpstr>Typescript优势</vt:lpstr>
      <vt:lpstr>怎么写typescript？如何运行？</vt:lpstr>
      <vt:lpstr>1.限制基本类型</vt:lpstr>
      <vt:lpstr>2.限制任意类型</vt:lpstr>
      <vt:lpstr>3.限制对象类型</vt:lpstr>
      <vt:lpstr>3.1限制对象类型</vt:lpstr>
      <vt:lpstr>4.联合类型</vt:lpstr>
      <vt:lpstr>4.1交叉类型</vt:lpstr>
      <vt:lpstr>5.限制数组类型</vt:lpstr>
      <vt:lpstr>6. 限制函数类型</vt:lpstr>
      <vt:lpstr>6.1 限制函数类型</vt:lpstr>
      <vt:lpstr>6.2 限制函数类型</vt:lpstr>
      <vt:lpstr>7. class类</vt:lpstr>
      <vt:lpstr>8.泛型 </vt:lpstr>
      <vt:lpstr>高级用法</vt:lpstr>
      <vt:lpstr>刻意练习 - 描述（限制）类型</vt:lpstr>
      <vt:lpstr>react + typescript</vt:lpstr>
      <vt:lpstr>有状态组件</vt:lpstr>
      <vt:lpstr>无状态组件</vt:lpstr>
      <vt:lpstr>事件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简说</dc:title>
  <dc:creator>cold bao</dc:creator>
  <cp:lastModifiedBy>newlife</cp:lastModifiedBy>
  <cp:revision>57</cp:revision>
  <dcterms:created xsi:type="dcterms:W3CDTF">2021-12-07T07:48:03Z</dcterms:created>
  <dcterms:modified xsi:type="dcterms:W3CDTF">2021-12-07T07:48:03Z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