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7" r:id="rId5"/>
    <p:sldId id="269" r:id="rId6"/>
    <p:sldId id="270" r:id="rId7"/>
    <p:sldId id="271" r:id="rId8"/>
    <p:sldId id="261" r:id="rId9"/>
    <p:sldId id="260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86420"/>
  </p:normalViewPr>
  <p:slideViewPr>
    <p:cSldViewPr snapToGrid="0">
      <p:cViewPr>
        <p:scale>
          <a:sx n="106" d="100"/>
          <a:sy n="106" d="100"/>
        </p:scale>
        <p:origin x="14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7AF51-D98E-4745-8E02-3ABBB66BAE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C672D-2712-4E5E-B600-86906D317DB8}">
      <dgm:prSet/>
      <dgm:spPr/>
      <dgm:t>
        <a:bodyPr/>
        <a:lstStyle/>
        <a:p>
          <a:r>
            <a:rPr lang="en-US"/>
            <a:t>R2 score for Linear Regression: 0.98</a:t>
          </a:r>
        </a:p>
      </dgm:t>
    </dgm:pt>
    <dgm:pt modelId="{B9043FD1-633D-4CD6-9E43-D15BD0CDF171}" type="parTrans" cxnId="{5E679B9F-633B-43DC-9639-38AFF91D6A64}">
      <dgm:prSet/>
      <dgm:spPr/>
      <dgm:t>
        <a:bodyPr/>
        <a:lstStyle/>
        <a:p>
          <a:endParaRPr lang="en-US"/>
        </a:p>
      </dgm:t>
    </dgm:pt>
    <dgm:pt modelId="{0F76A9E2-FC72-43CB-99C2-F7A90366D770}" type="sibTrans" cxnId="{5E679B9F-633B-43DC-9639-38AFF91D6A64}">
      <dgm:prSet/>
      <dgm:spPr/>
      <dgm:t>
        <a:bodyPr/>
        <a:lstStyle/>
        <a:p>
          <a:endParaRPr lang="en-US"/>
        </a:p>
      </dgm:t>
    </dgm:pt>
    <dgm:pt modelId="{CCC30D10-8DA7-4AB9-BE00-8080565206EA}">
      <dgm:prSet/>
      <dgm:spPr/>
      <dgm:t>
        <a:bodyPr/>
        <a:lstStyle/>
        <a:p>
          <a:r>
            <a:rPr lang="en-US" dirty="0"/>
            <a:t>R2 score for LSTM Model: 0.97</a:t>
          </a:r>
        </a:p>
      </dgm:t>
    </dgm:pt>
    <dgm:pt modelId="{CA70DA4B-751B-45D7-ADB4-7B3D2EAC27EA}" type="parTrans" cxnId="{0CE5C536-8774-4C05-A319-507A7B447310}">
      <dgm:prSet/>
      <dgm:spPr/>
      <dgm:t>
        <a:bodyPr/>
        <a:lstStyle/>
        <a:p>
          <a:endParaRPr lang="en-US"/>
        </a:p>
      </dgm:t>
    </dgm:pt>
    <dgm:pt modelId="{96F2EA8B-2C0D-44BF-87F7-F1820E87E3B7}" type="sibTrans" cxnId="{0CE5C536-8774-4C05-A319-507A7B447310}">
      <dgm:prSet/>
      <dgm:spPr/>
      <dgm:t>
        <a:bodyPr/>
        <a:lstStyle/>
        <a:p>
          <a:endParaRPr lang="en-US"/>
        </a:p>
      </dgm:t>
    </dgm:pt>
    <dgm:pt modelId="{AB965C35-38C8-4768-A228-DA3C62932381}">
      <dgm:prSet/>
      <dgm:spPr/>
      <dgm:t>
        <a:bodyPr/>
        <a:lstStyle/>
        <a:p>
          <a:r>
            <a:rPr lang="en-US" dirty="0"/>
            <a:t>R2 score for ARIMA Model : 0.99</a:t>
          </a:r>
          <a:br>
            <a:rPr lang="en-US" dirty="0"/>
          </a:br>
          <a:endParaRPr lang="en-US" dirty="0"/>
        </a:p>
      </dgm:t>
    </dgm:pt>
    <dgm:pt modelId="{5D867228-26A5-41D4-8978-16B3EC80B0F8}" type="parTrans" cxnId="{CBE6369F-3487-4FBB-B383-AB6A11153FC3}">
      <dgm:prSet/>
      <dgm:spPr/>
      <dgm:t>
        <a:bodyPr/>
        <a:lstStyle/>
        <a:p>
          <a:endParaRPr lang="en-US"/>
        </a:p>
      </dgm:t>
    </dgm:pt>
    <dgm:pt modelId="{D5E3A669-BD8E-481B-B782-9C52A19E68D0}" type="sibTrans" cxnId="{CBE6369F-3487-4FBB-B383-AB6A11153FC3}">
      <dgm:prSet/>
      <dgm:spPr/>
      <dgm:t>
        <a:bodyPr/>
        <a:lstStyle/>
        <a:p>
          <a:endParaRPr lang="en-US"/>
        </a:p>
      </dgm:t>
    </dgm:pt>
    <dgm:pt modelId="{57AC142C-D1E8-7140-809C-2D5CE6BC80F2}" type="pres">
      <dgm:prSet presAssocID="{1F17AF51-D98E-4745-8E02-3ABBB66BAE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7BBC6B-53C5-B642-A2EF-6262E38CAB88}" type="pres">
      <dgm:prSet presAssocID="{42DC672D-2712-4E5E-B600-86906D317DB8}" presName="hierRoot1" presStyleCnt="0"/>
      <dgm:spPr/>
    </dgm:pt>
    <dgm:pt modelId="{BC3E08D1-F46F-A94B-AE0C-0D4FB8DEFB36}" type="pres">
      <dgm:prSet presAssocID="{42DC672D-2712-4E5E-B600-86906D317DB8}" presName="composite" presStyleCnt="0"/>
      <dgm:spPr/>
    </dgm:pt>
    <dgm:pt modelId="{189AE804-B285-B147-9FCA-A80CDF733756}" type="pres">
      <dgm:prSet presAssocID="{42DC672D-2712-4E5E-B600-86906D317DB8}" presName="background" presStyleLbl="node0" presStyleIdx="0" presStyleCnt="3"/>
      <dgm:spPr/>
    </dgm:pt>
    <dgm:pt modelId="{EE529B4F-8BD9-D140-AE77-8AF0A631436F}" type="pres">
      <dgm:prSet presAssocID="{42DC672D-2712-4E5E-B600-86906D317DB8}" presName="text" presStyleLbl="fgAcc0" presStyleIdx="0" presStyleCnt="3">
        <dgm:presLayoutVars>
          <dgm:chPref val="3"/>
        </dgm:presLayoutVars>
      </dgm:prSet>
      <dgm:spPr/>
    </dgm:pt>
    <dgm:pt modelId="{3565271C-D38F-C348-A08A-E47C5813C7A8}" type="pres">
      <dgm:prSet presAssocID="{42DC672D-2712-4E5E-B600-86906D317DB8}" presName="hierChild2" presStyleCnt="0"/>
      <dgm:spPr/>
    </dgm:pt>
    <dgm:pt modelId="{81DD17B3-B11F-4A42-9232-8AADCBD5D400}" type="pres">
      <dgm:prSet presAssocID="{CCC30D10-8DA7-4AB9-BE00-8080565206EA}" presName="hierRoot1" presStyleCnt="0"/>
      <dgm:spPr/>
    </dgm:pt>
    <dgm:pt modelId="{A5893C9F-C35B-B747-B0C2-7528794CDEEF}" type="pres">
      <dgm:prSet presAssocID="{CCC30D10-8DA7-4AB9-BE00-8080565206EA}" presName="composite" presStyleCnt="0"/>
      <dgm:spPr/>
    </dgm:pt>
    <dgm:pt modelId="{FA9BAE3E-FC6D-1D47-9BFB-F30780145FB7}" type="pres">
      <dgm:prSet presAssocID="{CCC30D10-8DA7-4AB9-BE00-8080565206EA}" presName="background" presStyleLbl="node0" presStyleIdx="1" presStyleCnt="3"/>
      <dgm:spPr/>
    </dgm:pt>
    <dgm:pt modelId="{25D309A5-DCED-2643-ACFF-86B154AE8AE5}" type="pres">
      <dgm:prSet presAssocID="{CCC30D10-8DA7-4AB9-BE00-8080565206EA}" presName="text" presStyleLbl="fgAcc0" presStyleIdx="1" presStyleCnt="3">
        <dgm:presLayoutVars>
          <dgm:chPref val="3"/>
        </dgm:presLayoutVars>
      </dgm:prSet>
      <dgm:spPr/>
    </dgm:pt>
    <dgm:pt modelId="{789DB942-5CC7-B345-89F3-24DA86AA7B5F}" type="pres">
      <dgm:prSet presAssocID="{CCC30D10-8DA7-4AB9-BE00-8080565206EA}" presName="hierChild2" presStyleCnt="0"/>
      <dgm:spPr/>
    </dgm:pt>
    <dgm:pt modelId="{116FEE7A-1868-CD4F-9D09-64D18641E3C9}" type="pres">
      <dgm:prSet presAssocID="{AB965C35-38C8-4768-A228-DA3C62932381}" presName="hierRoot1" presStyleCnt="0"/>
      <dgm:spPr/>
    </dgm:pt>
    <dgm:pt modelId="{A8CF4AFA-811D-D541-99BE-9FBE64253A5D}" type="pres">
      <dgm:prSet presAssocID="{AB965C35-38C8-4768-A228-DA3C62932381}" presName="composite" presStyleCnt="0"/>
      <dgm:spPr/>
    </dgm:pt>
    <dgm:pt modelId="{6B737E0E-4DCE-4141-B60A-88DCC643B430}" type="pres">
      <dgm:prSet presAssocID="{AB965C35-38C8-4768-A228-DA3C62932381}" presName="background" presStyleLbl="node0" presStyleIdx="2" presStyleCnt="3"/>
      <dgm:spPr/>
    </dgm:pt>
    <dgm:pt modelId="{B2BA3861-77CF-5F4C-B2A1-CBEE5BFA5765}" type="pres">
      <dgm:prSet presAssocID="{AB965C35-38C8-4768-A228-DA3C62932381}" presName="text" presStyleLbl="fgAcc0" presStyleIdx="2" presStyleCnt="3">
        <dgm:presLayoutVars>
          <dgm:chPref val="3"/>
        </dgm:presLayoutVars>
      </dgm:prSet>
      <dgm:spPr/>
    </dgm:pt>
    <dgm:pt modelId="{4C45EEF5-DC46-4148-B04B-187AF7ABB219}" type="pres">
      <dgm:prSet presAssocID="{AB965C35-38C8-4768-A228-DA3C62932381}" presName="hierChild2" presStyleCnt="0"/>
      <dgm:spPr/>
    </dgm:pt>
  </dgm:ptLst>
  <dgm:cxnLst>
    <dgm:cxn modelId="{6D32BE27-4ADB-AF49-9A1C-33E3233D3AFF}" type="presOf" srcId="{CCC30D10-8DA7-4AB9-BE00-8080565206EA}" destId="{25D309A5-DCED-2643-ACFF-86B154AE8AE5}" srcOrd="0" destOrd="0" presId="urn:microsoft.com/office/officeart/2005/8/layout/hierarchy1"/>
    <dgm:cxn modelId="{0CE5C536-8774-4C05-A319-507A7B447310}" srcId="{1F17AF51-D98E-4745-8E02-3ABBB66BAEF8}" destId="{CCC30D10-8DA7-4AB9-BE00-8080565206EA}" srcOrd="1" destOrd="0" parTransId="{CA70DA4B-751B-45D7-ADB4-7B3D2EAC27EA}" sibTransId="{96F2EA8B-2C0D-44BF-87F7-F1820E87E3B7}"/>
    <dgm:cxn modelId="{793BA97C-FC85-BE45-ACD9-78B62FDE9D9F}" type="presOf" srcId="{1F17AF51-D98E-4745-8E02-3ABBB66BAEF8}" destId="{57AC142C-D1E8-7140-809C-2D5CE6BC80F2}" srcOrd="0" destOrd="0" presId="urn:microsoft.com/office/officeart/2005/8/layout/hierarchy1"/>
    <dgm:cxn modelId="{CBE6369F-3487-4FBB-B383-AB6A11153FC3}" srcId="{1F17AF51-D98E-4745-8E02-3ABBB66BAEF8}" destId="{AB965C35-38C8-4768-A228-DA3C62932381}" srcOrd="2" destOrd="0" parTransId="{5D867228-26A5-41D4-8978-16B3EC80B0F8}" sibTransId="{D5E3A669-BD8E-481B-B782-9C52A19E68D0}"/>
    <dgm:cxn modelId="{5E679B9F-633B-43DC-9639-38AFF91D6A64}" srcId="{1F17AF51-D98E-4745-8E02-3ABBB66BAEF8}" destId="{42DC672D-2712-4E5E-B600-86906D317DB8}" srcOrd="0" destOrd="0" parTransId="{B9043FD1-633D-4CD6-9E43-D15BD0CDF171}" sibTransId="{0F76A9E2-FC72-43CB-99C2-F7A90366D770}"/>
    <dgm:cxn modelId="{FA70FCD7-606E-B443-9426-E7B0D39EA9EC}" type="presOf" srcId="{42DC672D-2712-4E5E-B600-86906D317DB8}" destId="{EE529B4F-8BD9-D140-AE77-8AF0A631436F}" srcOrd="0" destOrd="0" presId="urn:microsoft.com/office/officeart/2005/8/layout/hierarchy1"/>
    <dgm:cxn modelId="{EDBAADFC-AA1E-454B-8015-0EF2DC822FDF}" type="presOf" srcId="{AB965C35-38C8-4768-A228-DA3C62932381}" destId="{B2BA3861-77CF-5F4C-B2A1-CBEE5BFA5765}" srcOrd="0" destOrd="0" presId="urn:microsoft.com/office/officeart/2005/8/layout/hierarchy1"/>
    <dgm:cxn modelId="{0B336DFD-8A70-7145-882A-9F8BA583FF1C}" type="presParOf" srcId="{57AC142C-D1E8-7140-809C-2D5CE6BC80F2}" destId="{B77BBC6B-53C5-B642-A2EF-6262E38CAB88}" srcOrd="0" destOrd="0" presId="urn:microsoft.com/office/officeart/2005/8/layout/hierarchy1"/>
    <dgm:cxn modelId="{93409B05-23B6-AC48-A5B5-C52B07CB3944}" type="presParOf" srcId="{B77BBC6B-53C5-B642-A2EF-6262E38CAB88}" destId="{BC3E08D1-F46F-A94B-AE0C-0D4FB8DEFB36}" srcOrd="0" destOrd="0" presId="urn:microsoft.com/office/officeart/2005/8/layout/hierarchy1"/>
    <dgm:cxn modelId="{A2FE9815-2D29-7242-9033-10E0786E7D91}" type="presParOf" srcId="{BC3E08D1-F46F-A94B-AE0C-0D4FB8DEFB36}" destId="{189AE804-B285-B147-9FCA-A80CDF733756}" srcOrd="0" destOrd="0" presId="urn:microsoft.com/office/officeart/2005/8/layout/hierarchy1"/>
    <dgm:cxn modelId="{88AE476F-E072-A948-8656-844F842FFD5F}" type="presParOf" srcId="{BC3E08D1-F46F-A94B-AE0C-0D4FB8DEFB36}" destId="{EE529B4F-8BD9-D140-AE77-8AF0A631436F}" srcOrd="1" destOrd="0" presId="urn:microsoft.com/office/officeart/2005/8/layout/hierarchy1"/>
    <dgm:cxn modelId="{92B6CBC5-499F-C343-961E-4BA775D383FD}" type="presParOf" srcId="{B77BBC6B-53C5-B642-A2EF-6262E38CAB88}" destId="{3565271C-D38F-C348-A08A-E47C5813C7A8}" srcOrd="1" destOrd="0" presId="urn:microsoft.com/office/officeart/2005/8/layout/hierarchy1"/>
    <dgm:cxn modelId="{5A2764C1-5555-4B49-A1C5-03AB9ACC65F8}" type="presParOf" srcId="{57AC142C-D1E8-7140-809C-2D5CE6BC80F2}" destId="{81DD17B3-B11F-4A42-9232-8AADCBD5D400}" srcOrd="1" destOrd="0" presId="urn:microsoft.com/office/officeart/2005/8/layout/hierarchy1"/>
    <dgm:cxn modelId="{DAF7D877-615E-2640-B7D9-08D3C2C8C671}" type="presParOf" srcId="{81DD17B3-B11F-4A42-9232-8AADCBD5D400}" destId="{A5893C9F-C35B-B747-B0C2-7528794CDEEF}" srcOrd="0" destOrd="0" presId="urn:microsoft.com/office/officeart/2005/8/layout/hierarchy1"/>
    <dgm:cxn modelId="{37B1055F-D807-B340-8B63-5AA90CB7CF3F}" type="presParOf" srcId="{A5893C9F-C35B-B747-B0C2-7528794CDEEF}" destId="{FA9BAE3E-FC6D-1D47-9BFB-F30780145FB7}" srcOrd="0" destOrd="0" presId="urn:microsoft.com/office/officeart/2005/8/layout/hierarchy1"/>
    <dgm:cxn modelId="{6F7BBF20-097A-EA46-A792-06E2F0FFCB4C}" type="presParOf" srcId="{A5893C9F-C35B-B747-B0C2-7528794CDEEF}" destId="{25D309A5-DCED-2643-ACFF-86B154AE8AE5}" srcOrd="1" destOrd="0" presId="urn:microsoft.com/office/officeart/2005/8/layout/hierarchy1"/>
    <dgm:cxn modelId="{E65283CC-C25B-6C4B-85F9-850393F9E804}" type="presParOf" srcId="{81DD17B3-B11F-4A42-9232-8AADCBD5D400}" destId="{789DB942-5CC7-B345-89F3-24DA86AA7B5F}" srcOrd="1" destOrd="0" presId="urn:microsoft.com/office/officeart/2005/8/layout/hierarchy1"/>
    <dgm:cxn modelId="{6BE5D365-EB08-3642-87B0-D634DAD04EAF}" type="presParOf" srcId="{57AC142C-D1E8-7140-809C-2D5CE6BC80F2}" destId="{116FEE7A-1868-CD4F-9D09-64D18641E3C9}" srcOrd="2" destOrd="0" presId="urn:microsoft.com/office/officeart/2005/8/layout/hierarchy1"/>
    <dgm:cxn modelId="{147D40A5-FB45-9447-A57E-F36F3523883E}" type="presParOf" srcId="{116FEE7A-1868-CD4F-9D09-64D18641E3C9}" destId="{A8CF4AFA-811D-D541-99BE-9FBE64253A5D}" srcOrd="0" destOrd="0" presId="urn:microsoft.com/office/officeart/2005/8/layout/hierarchy1"/>
    <dgm:cxn modelId="{7D11D4E6-800B-CE41-8E89-38EE844A511A}" type="presParOf" srcId="{A8CF4AFA-811D-D541-99BE-9FBE64253A5D}" destId="{6B737E0E-4DCE-4141-B60A-88DCC643B430}" srcOrd="0" destOrd="0" presId="urn:microsoft.com/office/officeart/2005/8/layout/hierarchy1"/>
    <dgm:cxn modelId="{8373A21D-A682-B445-AB2F-BEF93ADAC374}" type="presParOf" srcId="{A8CF4AFA-811D-D541-99BE-9FBE64253A5D}" destId="{B2BA3861-77CF-5F4C-B2A1-CBEE5BFA5765}" srcOrd="1" destOrd="0" presId="urn:microsoft.com/office/officeart/2005/8/layout/hierarchy1"/>
    <dgm:cxn modelId="{B3ADA2BB-1894-EF49-8924-4BE7C7A6A4A7}" type="presParOf" srcId="{116FEE7A-1868-CD4F-9D09-64D18641E3C9}" destId="{4C45EEF5-DC46-4148-B04B-187AF7ABB2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F6985-3040-44CF-BDFC-6C605A0C1AEF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2CEB46-45EB-4121-B6AC-DEFF858E2AA7}">
      <dgm:prSet/>
      <dgm:spPr/>
      <dgm:t>
        <a:bodyPr/>
        <a:lstStyle/>
        <a:p>
          <a:r>
            <a:rPr lang="en-US"/>
            <a:t>Trouble</a:t>
          </a:r>
          <a:r>
            <a:rPr lang="en-US" baseline="0"/>
            <a:t> passing user-defined ticker symbol to the models</a:t>
          </a:r>
          <a:endParaRPr lang="en-US"/>
        </a:p>
      </dgm:t>
    </dgm:pt>
    <dgm:pt modelId="{E65381F1-090B-43EF-8810-C57B91E3043E}" type="parTrans" cxnId="{5FB205E9-43DF-4408-9A90-025688482003}">
      <dgm:prSet/>
      <dgm:spPr/>
      <dgm:t>
        <a:bodyPr/>
        <a:lstStyle/>
        <a:p>
          <a:endParaRPr lang="en-US"/>
        </a:p>
      </dgm:t>
    </dgm:pt>
    <dgm:pt modelId="{C4BBD41D-3255-4E5B-A608-CA4612F3F6BE}" type="sibTrans" cxnId="{5FB205E9-43DF-4408-9A90-025688482003}">
      <dgm:prSet/>
      <dgm:spPr/>
      <dgm:t>
        <a:bodyPr/>
        <a:lstStyle/>
        <a:p>
          <a:endParaRPr lang="en-US"/>
        </a:p>
      </dgm:t>
    </dgm:pt>
    <dgm:pt modelId="{638FA2B6-5103-4753-92F5-7B40B12B7BE0}">
      <dgm:prSet/>
      <dgm:spPr/>
      <dgm:t>
        <a:bodyPr/>
        <a:lstStyle/>
        <a:p>
          <a:r>
            <a:rPr lang="en-US" baseline="0"/>
            <a:t>Matplotlib or DIE! – Dependencies forgotten</a:t>
          </a:r>
          <a:endParaRPr lang="en-US"/>
        </a:p>
      </dgm:t>
    </dgm:pt>
    <dgm:pt modelId="{93CCF17C-021E-42BE-A3EE-E70375F46615}" type="parTrans" cxnId="{F418032A-0A88-45CE-A1D4-34C6DF4F7662}">
      <dgm:prSet/>
      <dgm:spPr/>
      <dgm:t>
        <a:bodyPr/>
        <a:lstStyle/>
        <a:p>
          <a:endParaRPr lang="en-US"/>
        </a:p>
      </dgm:t>
    </dgm:pt>
    <dgm:pt modelId="{1B31C735-F904-4A88-9D89-E0932346E484}" type="sibTrans" cxnId="{F418032A-0A88-45CE-A1D4-34C6DF4F7662}">
      <dgm:prSet/>
      <dgm:spPr/>
      <dgm:t>
        <a:bodyPr/>
        <a:lstStyle/>
        <a:p>
          <a:endParaRPr lang="en-US"/>
        </a:p>
      </dgm:t>
    </dgm:pt>
    <dgm:pt modelId="{D3D7F312-36A8-4ED7-9AC7-16CCBEE040BA}">
      <dgm:prSet/>
      <dgm:spPr/>
      <dgm:t>
        <a:bodyPr/>
        <a:lstStyle/>
        <a:p>
          <a:r>
            <a:rPr lang="en-US"/>
            <a:t>The Never-Ending Loop Loop Loop Loop</a:t>
          </a:r>
        </a:p>
      </dgm:t>
    </dgm:pt>
    <dgm:pt modelId="{81F727B4-5778-4B79-B27F-FF9AD2D86CA8}" type="parTrans" cxnId="{C877A035-B4C2-4EB6-B799-8A4F135AA99F}">
      <dgm:prSet/>
      <dgm:spPr/>
      <dgm:t>
        <a:bodyPr/>
        <a:lstStyle/>
        <a:p>
          <a:endParaRPr lang="en-US"/>
        </a:p>
      </dgm:t>
    </dgm:pt>
    <dgm:pt modelId="{CE700336-E0F9-4346-BC3F-524DE408F5CF}" type="sibTrans" cxnId="{C877A035-B4C2-4EB6-B799-8A4F135AA99F}">
      <dgm:prSet/>
      <dgm:spPr/>
      <dgm:t>
        <a:bodyPr/>
        <a:lstStyle/>
        <a:p>
          <a:endParaRPr lang="en-US"/>
        </a:p>
      </dgm:t>
    </dgm:pt>
    <dgm:pt modelId="{40BAEF61-FB78-4DCC-82B9-6012B051E2A4}">
      <dgm:prSet/>
      <dgm:spPr/>
      <dgm:t>
        <a:bodyPr/>
        <a:lstStyle/>
        <a:p>
          <a:r>
            <a:rPr lang="en-US"/>
            <a:t>Plt.show or HIDE? To</a:t>
          </a:r>
          <a:r>
            <a:rPr lang="en-US" baseline="0"/>
            <a:t> return only dfs</a:t>
          </a:r>
          <a:endParaRPr lang="en-US"/>
        </a:p>
      </dgm:t>
    </dgm:pt>
    <dgm:pt modelId="{E7A827D0-9794-4B90-A5FC-809160FC2B01}" type="parTrans" cxnId="{7B648E0F-36DE-4F74-881F-6AE39153F07E}">
      <dgm:prSet/>
      <dgm:spPr/>
      <dgm:t>
        <a:bodyPr/>
        <a:lstStyle/>
        <a:p>
          <a:endParaRPr lang="en-US"/>
        </a:p>
      </dgm:t>
    </dgm:pt>
    <dgm:pt modelId="{D1B1E49E-9845-48B3-8BE8-3EFB498D77DC}" type="sibTrans" cxnId="{7B648E0F-36DE-4F74-881F-6AE39153F07E}">
      <dgm:prSet/>
      <dgm:spPr/>
      <dgm:t>
        <a:bodyPr/>
        <a:lstStyle/>
        <a:p>
          <a:endParaRPr lang="en-US"/>
        </a:p>
      </dgm:t>
    </dgm:pt>
    <dgm:pt modelId="{F604470B-4DE8-4200-A41D-928A8A903B67}">
      <dgm:prSet/>
      <dgm:spPr/>
      <dgm:t>
        <a:bodyPr/>
        <a:lstStyle/>
        <a:p>
          <a:r>
            <a:rPr lang="en-US"/>
            <a:t>Adding MongoDB to overcome pulling 1000s of rows from csv</a:t>
          </a:r>
        </a:p>
      </dgm:t>
    </dgm:pt>
    <dgm:pt modelId="{6A859376-46A8-4F39-9908-98938DA56412}" type="parTrans" cxnId="{51A08F0F-490E-4713-9BEC-C932DF4C1CD0}">
      <dgm:prSet/>
      <dgm:spPr/>
      <dgm:t>
        <a:bodyPr/>
        <a:lstStyle/>
        <a:p>
          <a:endParaRPr lang="en-US"/>
        </a:p>
      </dgm:t>
    </dgm:pt>
    <dgm:pt modelId="{61DE81D4-1F17-479E-A111-41B38FA2745B}" type="sibTrans" cxnId="{51A08F0F-490E-4713-9BEC-C932DF4C1CD0}">
      <dgm:prSet/>
      <dgm:spPr/>
      <dgm:t>
        <a:bodyPr/>
        <a:lstStyle/>
        <a:p>
          <a:endParaRPr lang="en-US"/>
        </a:p>
      </dgm:t>
    </dgm:pt>
    <dgm:pt modelId="{C437288D-82D7-433D-8A79-6CC6089380E0}">
      <dgm:prSet/>
      <dgm:spPr/>
      <dgm:t>
        <a:bodyPr/>
        <a:lstStyle/>
        <a:p>
          <a:r>
            <a:rPr lang="en-US"/>
            <a:t>MatplotDEAD</a:t>
          </a:r>
          <a:r>
            <a:rPr lang="en-US" baseline="0"/>
            <a:t> – used pngs to display the results</a:t>
          </a:r>
          <a:endParaRPr lang="en-US"/>
        </a:p>
      </dgm:t>
    </dgm:pt>
    <dgm:pt modelId="{82210614-29B3-4D0B-82CE-6DD9F83B3406}" type="parTrans" cxnId="{18C67DAE-9E2A-40CD-AF02-D0792508B72D}">
      <dgm:prSet/>
      <dgm:spPr/>
      <dgm:t>
        <a:bodyPr/>
        <a:lstStyle/>
        <a:p>
          <a:endParaRPr lang="en-US"/>
        </a:p>
      </dgm:t>
    </dgm:pt>
    <dgm:pt modelId="{C5FAA141-321A-4877-9624-D67D8F3B438E}" type="sibTrans" cxnId="{18C67DAE-9E2A-40CD-AF02-D0792508B72D}">
      <dgm:prSet/>
      <dgm:spPr/>
      <dgm:t>
        <a:bodyPr/>
        <a:lstStyle/>
        <a:p>
          <a:endParaRPr lang="en-US"/>
        </a:p>
      </dgm:t>
    </dgm:pt>
    <dgm:pt modelId="{B33D3361-755E-CA49-8895-E1510FC730D7}" type="pres">
      <dgm:prSet presAssocID="{822F6985-3040-44CF-BDFC-6C605A0C1AEF}" presName="diagram" presStyleCnt="0">
        <dgm:presLayoutVars>
          <dgm:dir/>
          <dgm:resizeHandles val="exact"/>
        </dgm:presLayoutVars>
      </dgm:prSet>
      <dgm:spPr/>
    </dgm:pt>
    <dgm:pt modelId="{446B0925-DE07-AF40-B48A-20D3F07E8862}" type="pres">
      <dgm:prSet presAssocID="{272CEB46-45EB-4121-B6AC-DEFF858E2AA7}" presName="node" presStyleLbl="node1" presStyleIdx="0" presStyleCnt="6">
        <dgm:presLayoutVars>
          <dgm:bulletEnabled val="1"/>
        </dgm:presLayoutVars>
      </dgm:prSet>
      <dgm:spPr/>
    </dgm:pt>
    <dgm:pt modelId="{CD7F20CC-6A66-B141-ADB8-7B104BECC01A}" type="pres">
      <dgm:prSet presAssocID="{C4BBD41D-3255-4E5B-A608-CA4612F3F6BE}" presName="sibTrans" presStyleCnt="0"/>
      <dgm:spPr/>
    </dgm:pt>
    <dgm:pt modelId="{2EC4587C-FA37-754C-B983-98A48E6B00E5}" type="pres">
      <dgm:prSet presAssocID="{638FA2B6-5103-4753-92F5-7B40B12B7BE0}" presName="node" presStyleLbl="node1" presStyleIdx="1" presStyleCnt="6">
        <dgm:presLayoutVars>
          <dgm:bulletEnabled val="1"/>
        </dgm:presLayoutVars>
      </dgm:prSet>
      <dgm:spPr/>
    </dgm:pt>
    <dgm:pt modelId="{20E47B03-6501-454E-8DC5-01AD8511735A}" type="pres">
      <dgm:prSet presAssocID="{1B31C735-F904-4A88-9D89-E0932346E484}" presName="sibTrans" presStyleCnt="0"/>
      <dgm:spPr/>
    </dgm:pt>
    <dgm:pt modelId="{0AFF7599-DB31-9343-9C87-44CB6D0CD9ED}" type="pres">
      <dgm:prSet presAssocID="{D3D7F312-36A8-4ED7-9AC7-16CCBEE040BA}" presName="node" presStyleLbl="node1" presStyleIdx="2" presStyleCnt="6">
        <dgm:presLayoutVars>
          <dgm:bulletEnabled val="1"/>
        </dgm:presLayoutVars>
      </dgm:prSet>
      <dgm:spPr/>
    </dgm:pt>
    <dgm:pt modelId="{13AAD381-3DD7-3E45-BA37-3853C3BD19F2}" type="pres">
      <dgm:prSet presAssocID="{CE700336-E0F9-4346-BC3F-524DE408F5CF}" presName="sibTrans" presStyleCnt="0"/>
      <dgm:spPr/>
    </dgm:pt>
    <dgm:pt modelId="{C515181D-AD00-5447-AA05-B27D7DD34BE8}" type="pres">
      <dgm:prSet presAssocID="{40BAEF61-FB78-4DCC-82B9-6012B051E2A4}" presName="node" presStyleLbl="node1" presStyleIdx="3" presStyleCnt="6">
        <dgm:presLayoutVars>
          <dgm:bulletEnabled val="1"/>
        </dgm:presLayoutVars>
      </dgm:prSet>
      <dgm:spPr/>
    </dgm:pt>
    <dgm:pt modelId="{679743C0-A72C-334F-B48D-074FBF6CE714}" type="pres">
      <dgm:prSet presAssocID="{D1B1E49E-9845-48B3-8BE8-3EFB498D77DC}" presName="sibTrans" presStyleCnt="0"/>
      <dgm:spPr/>
    </dgm:pt>
    <dgm:pt modelId="{A18B6D11-E5E7-224E-8BB8-A7A69E8E7712}" type="pres">
      <dgm:prSet presAssocID="{F604470B-4DE8-4200-A41D-928A8A903B67}" presName="node" presStyleLbl="node1" presStyleIdx="4" presStyleCnt="6">
        <dgm:presLayoutVars>
          <dgm:bulletEnabled val="1"/>
        </dgm:presLayoutVars>
      </dgm:prSet>
      <dgm:spPr/>
    </dgm:pt>
    <dgm:pt modelId="{7106F033-43B5-5543-9FF8-48E894424822}" type="pres">
      <dgm:prSet presAssocID="{61DE81D4-1F17-479E-A111-41B38FA2745B}" presName="sibTrans" presStyleCnt="0"/>
      <dgm:spPr/>
    </dgm:pt>
    <dgm:pt modelId="{DFE07D5F-C633-234B-B62C-C65E4E5CE546}" type="pres">
      <dgm:prSet presAssocID="{C437288D-82D7-433D-8A79-6CC6089380E0}" presName="node" presStyleLbl="node1" presStyleIdx="5" presStyleCnt="6">
        <dgm:presLayoutVars>
          <dgm:bulletEnabled val="1"/>
        </dgm:presLayoutVars>
      </dgm:prSet>
      <dgm:spPr/>
    </dgm:pt>
  </dgm:ptLst>
  <dgm:cxnLst>
    <dgm:cxn modelId="{91B85E00-1658-D543-B23D-5C9DE624DF09}" type="presOf" srcId="{822F6985-3040-44CF-BDFC-6C605A0C1AEF}" destId="{B33D3361-755E-CA49-8895-E1510FC730D7}" srcOrd="0" destOrd="0" presId="urn:microsoft.com/office/officeart/2005/8/layout/default"/>
    <dgm:cxn modelId="{7B648E0F-36DE-4F74-881F-6AE39153F07E}" srcId="{822F6985-3040-44CF-BDFC-6C605A0C1AEF}" destId="{40BAEF61-FB78-4DCC-82B9-6012B051E2A4}" srcOrd="3" destOrd="0" parTransId="{E7A827D0-9794-4B90-A5FC-809160FC2B01}" sibTransId="{D1B1E49E-9845-48B3-8BE8-3EFB498D77DC}"/>
    <dgm:cxn modelId="{51A08F0F-490E-4713-9BEC-C932DF4C1CD0}" srcId="{822F6985-3040-44CF-BDFC-6C605A0C1AEF}" destId="{F604470B-4DE8-4200-A41D-928A8A903B67}" srcOrd="4" destOrd="0" parTransId="{6A859376-46A8-4F39-9908-98938DA56412}" sibTransId="{61DE81D4-1F17-479E-A111-41B38FA2745B}"/>
    <dgm:cxn modelId="{9521891D-6B1D-B74B-9516-E6130ADF65F9}" type="presOf" srcId="{D3D7F312-36A8-4ED7-9AC7-16CCBEE040BA}" destId="{0AFF7599-DB31-9343-9C87-44CB6D0CD9ED}" srcOrd="0" destOrd="0" presId="urn:microsoft.com/office/officeart/2005/8/layout/default"/>
    <dgm:cxn modelId="{F418032A-0A88-45CE-A1D4-34C6DF4F7662}" srcId="{822F6985-3040-44CF-BDFC-6C605A0C1AEF}" destId="{638FA2B6-5103-4753-92F5-7B40B12B7BE0}" srcOrd="1" destOrd="0" parTransId="{93CCF17C-021E-42BE-A3EE-E70375F46615}" sibTransId="{1B31C735-F904-4A88-9D89-E0932346E484}"/>
    <dgm:cxn modelId="{C877A035-B4C2-4EB6-B799-8A4F135AA99F}" srcId="{822F6985-3040-44CF-BDFC-6C605A0C1AEF}" destId="{D3D7F312-36A8-4ED7-9AC7-16CCBEE040BA}" srcOrd="2" destOrd="0" parTransId="{81F727B4-5778-4B79-B27F-FF9AD2D86CA8}" sibTransId="{CE700336-E0F9-4346-BC3F-524DE408F5CF}"/>
    <dgm:cxn modelId="{B9719B5C-11DD-2B4F-B3E4-96A86C1C7706}" type="presOf" srcId="{638FA2B6-5103-4753-92F5-7B40B12B7BE0}" destId="{2EC4587C-FA37-754C-B983-98A48E6B00E5}" srcOrd="0" destOrd="0" presId="urn:microsoft.com/office/officeart/2005/8/layout/default"/>
    <dgm:cxn modelId="{7C3CF567-7705-F045-8F7C-F389AA7E482D}" type="presOf" srcId="{272CEB46-45EB-4121-B6AC-DEFF858E2AA7}" destId="{446B0925-DE07-AF40-B48A-20D3F07E8862}" srcOrd="0" destOrd="0" presId="urn:microsoft.com/office/officeart/2005/8/layout/default"/>
    <dgm:cxn modelId="{745BF098-B583-9541-A0AD-FD1F754F6673}" type="presOf" srcId="{F604470B-4DE8-4200-A41D-928A8A903B67}" destId="{A18B6D11-E5E7-224E-8BB8-A7A69E8E7712}" srcOrd="0" destOrd="0" presId="urn:microsoft.com/office/officeart/2005/8/layout/default"/>
    <dgm:cxn modelId="{0EEC219A-CA75-374E-A2AE-2C36663D11E4}" type="presOf" srcId="{40BAEF61-FB78-4DCC-82B9-6012B051E2A4}" destId="{C515181D-AD00-5447-AA05-B27D7DD34BE8}" srcOrd="0" destOrd="0" presId="urn:microsoft.com/office/officeart/2005/8/layout/default"/>
    <dgm:cxn modelId="{18C67DAE-9E2A-40CD-AF02-D0792508B72D}" srcId="{822F6985-3040-44CF-BDFC-6C605A0C1AEF}" destId="{C437288D-82D7-433D-8A79-6CC6089380E0}" srcOrd="5" destOrd="0" parTransId="{82210614-29B3-4D0B-82CE-6DD9F83B3406}" sibTransId="{C5FAA141-321A-4877-9624-D67D8F3B438E}"/>
    <dgm:cxn modelId="{5FB205E9-43DF-4408-9A90-025688482003}" srcId="{822F6985-3040-44CF-BDFC-6C605A0C1AEF}" destId="{272CEB46-45EB-4121-B6AC-DEFF858E2AA7}" srcOrd="0" destOrd="0" parTransId="{E65381F1-090B-43EF-8810-C57B91E3043E}" sibTransId="{C4BBD41D-3255-4E5B-A608-CA4612F3F6BE}"/>
    <dgm:cxn modelId="{953495FC-84F6-2C48-875C-71412CC5F8DE}" type="presOf" srcId="{C437288D-82D7-433D-8A79-6CC6089380E0}" destId="{DFE07D5F-C633-234B-B62C-C65E4E5CE546}" srcOrd="0" destOrd="0" presId="urn:microsoft.com/office/officeart/2005/8/layout/default"/>
    <dgm:cxn modelId="{CAC9041F-9C06-7244-B1DA-696A9A3D44E9}" type="presParOf" srcId="{B33D3361-755E-CA49-8895-E1510FC730D7}" destId="{446B0925-DE07-AF40-B48A-20D3F07E8862}" srcOrd="0" destOrd="0" presId="urn:microsoft.com/office/officeart/2005/8/layout/default"/>
    <dgm:cxn modelId="{58C4F5B0-E981-4C41-A1AE-1460F4AC3AE8}" type="presParOf" srcId="{B33D3361-755E-CA49-8895-E1510FC730D7}" destId="{CD7F20CC-6A66-B141-ADB8-7B104BECC01A}" srcOrd="1" destOrd="0" presId="urn:microsoft.com/office/officeart/2005/8/layout/default"/>
    <dgm:cxn modelId="{34B136AC-1A21-1B43-976A-42163171BAEE}" type="presParOf" srcId="{B33D3361-755E-CA49-8895-E1510FC730D7}" destId="{2EC4587C-FA37-754C-B983-98A48E6B00E5}" srcOrd="2" destOrd="0" presId="urn:microsoft.com/office/officeart/2005/8/layout/default"/>
    <dgm:cxn modelId="{AE51F793-02CF-A54F-A5DA-C1476CFCC579}" type="presParOf" srcId="{B33D3361-755E-CA49-8895-E1510FC730D7}" destId="{20E47B03-6501-454E-8DC5-01AD8511735A}" srcOrd="3" destOrd="0" presId="urn:microsoft.com/office/officeart/2005/8/layout/default"/>
    <dgm:cxn modelId="{87460421-FC10-DA4A-89EB-3AC3D5A66550}" type="presParOf" srcId="{B33D3361-755E-CA49-8895-E1510FC730D7}" destId="{0AFF7599-DB31-9343-9C87-44CB6D0CD9ED}" srcOrd="4" destOrd="0" presId="urn:microsoft.com/office/officeart/2005/8/layout/default"/>
    <dgm:cxn modelId="{6E81721C-E299-A84B-9319-37F8907BFFA5}" type="presParOf" srcId="{B33D3361-755E-CA49-8895-E1510FC730D7}" destId="{13AAD381-3DD7-3E45-BA37-3853C3BD19F2}" srcOrd="5" destOrd="0" presId="urn:microsoft.com/office/officeart/2005/8/layout/default"/>
    <dgm:cxn modelId="{2045E074-A72F-9941-BD23-AFF982C592C2}" type="presParOf" srcId="{B33D3361-755E-CA49-8895-E1510FC730D7}" destId="{C515181D-AD00-5447-AA05-B27D7DD34BE8}" srcOrd="6" destOrd="0" presId="urn:microsoft.com/office/officeart/2005/8/layout/default"/>
    <dgm:cxn modelId="{9261E621-FE4D-F14D-B93A-623B0DE9D7D9}" type="presParOf" srcId="{B33D3361-755E-CA49-8895-E1510FC730D7}" destId="{679743C0-A72C-334F-B48D-074FBF6CE714}" srcOrd="7" destOrd="0" presId="urn:microsoft.com/office/officeart/2005/8/layout/default"/>
    <dgm:cxn modelId="{956252C8-7E70-3349-9E0B-0441F4A8EEEB}" type="presParOf" srcId="{B33D3361-755E-CA49-8895-E1510FC730D7}" destId="{A18B6D11-E5E7-224E-8BB8-A7A69E8E7712}" srcOrd="8" destOrd="0" presId="urn:microsoft.com/office/officeart/2005/8/layout/default"/>
    <dgm:cxn modelId="{7521B1A1-01FF-6648-9948-522CBD1C10EA}" type="presParOf" srcId="{B33D3361-755E-CA49-8895-E1510FC730D7}" destId="{7106F033-43B5-5543-9FF8-48E894424822}" srcOrd="9" destOrd="0" presId="urn:microsoft.com/office/officeart/2005/8/layout/default"/>
    <dgm:cxn modelId="{B5845643-FE06-7641-87B9-5985CEEAD188}" type="presParOf" srcId="{B33D3361-755E-CA49-8895-E1510FC730D7}" destId="{DFE07D5F-C633-234B-B62C-C65E4E5CE54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09278-4453-4616-AAFE-A48BFE38CC6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80BEFA-672D-4CB2-B39A-B51C2543F5E8}">
      <dgm:prSet/>
      <dgm:spPr/>
      <dgm:t>
        <a:bodyPr/>
        <a:lstStyle/>
        <a:p>
          <a:r>
            <a:rPr lang="en-US"/>
            <a:t>Incorporate</a:t>
          </a:r>
          <a:r>
            <a:rPr lang="en-US" baseline="0"/>
            <a:t> emotional sentiment and news data</a:t>
          </a:r>
          <a:endParaRPr lang="en-US"/>
        </a:p>
      </dgm:t>
    </dgm:pt>
    <dgm:pt modelId="{75427527-EBFC-4F85-8389-36B2D154AE4B}" type="parTrans" cxnId="{DDEC0E49-CB36-48B8-9C61-81F6175333FD}">
      <dgm:prSet/>
      <dgm:spPr/>
      <dgm:t>
        <a:bodyPr/>
        <a:lstStyle/>
        <a:p>
          <a:endParaRPr lang="en-US"/>
        </a:p>
      </dgm:t>
    </dgm:pt>
    <dgm:pt modelId="{2D59732A-23BB-4870-ABA3-0900175EFA4B}" type="sibTrans" cxnId="{DDEC0E49-CB36-48B8-9C61-81F6175333FD}">
      <dgm:prSet/>
      <dgm:spPr/>
      <dgm:t>
        <a:bodyPr/>
        <a:lstStyle/>
        <a:p>
          <a:endParaRPr lang="en-US"/>
        </a:p>
      </dgm:t>
    </dgm:pt>
    <dgm:pt modelId="{5E14BF43-65CA-4AA2-AEB8-F5C495754219}">
      <dgm:prSet/>
      <dgm:spPr/>
      <dgm:t>
        <a:bodyPr/>
        <a:lstStyle/>
        <a:p>
          <a:r>
            <a:rPr lang="en-US" baseline="0"/>
            <a:t>Limit predictions to “open market days”</a:t>
          </a:r>
          <a:endParaRPr lang="en-US"/>
        </a:p>
      </dgm:t>
    </dgm:pt>
    <dgm:pt modelId="{E0F401CF-5E09-48AA-AD67-B40398A32A59}" type="parTrans" cxnId="{B52B3A19-A909-4D6B-8CD8-DA564069C650}">
      <dgm:prSet/>
      <dgm:spPr/>
      <dgm:t>
        <a:bodyPr/>
        <a:lstStyle/>
        <a:p>
          <a:endParaRPr lang="en-US"/>
        </a:p>
      </dgm:t>
    </dgm:pt>
    <dgm:pt modelId="{5C1571AD-4A82-4350-9575-C79EF4F04C87}" type="sibTrans" cxnId="{B52B3A19-A909-4D6B-8CD8-DA564069C650}">
      <dgm:prSet/>
      <dgm:spPr/>
      <dgm:t>
        <a:bodyPr/>
        <a:lstStyle/>
        <a:p>
          <a:endParaRPr lang="en-US"/>
        </a:p>
      </dgm:t>
    </dgm:pt>
    <dgm:pt modelId="{8D172CF4-82FA-4D94-A8B3-C3ACF315B745}">
      <dgm:prSet/>
      <dgm:spPr/>
      <dgm:t>
        <a:bodyPr/>
        <a:lstStyle/>
        <a:p>
          <a:r>
            <a:rPr lang="en-US"/>
            <a:t>Allow user-defined start date of historical data look-up</a:t>
          </a:r>
        </a:p>
      </dgm:t>
    </dgm:pt>
    <dgm:pt modelId="{A0EFBECC-545A-464E-8A57-CD66B696BAF4}" type="parTrans" cxnId="{C3F088A8-954E-4C2F-A7A0-A8E73848809A}">
      <dgm:prSet/>
      <dgm:spPr/>
      <dgm:t>
        <a:bodyPr/>
        <a:lstStyle/>
        <a:p>
          <a:endParaRPr lang="en-US"/>
        </a:p>
      </dgm:t>
    </dgm:pt>
    <dgm:pt modelId="{BB871302-EF6B-477E-BA20-64DDF06791BC}" type="sibTrans" cxnId="{C3F088A8-954E-4C2F-A7A0-A8E73848809A}">
      <dgm:prSet/>
      <dgm:spPr/>
      <dgm:t>
        <a:bodyPr/>
        <a:lstStyle/>
        <a:p>
          <a:endParaRPr lang="en-US"/>
        </a:p>
      </dgm:t>
    </dgm:pt>
    <dgm:pt modelId="{816F6F85-009E-4E33-A9CA-43300FE648D1}">
      <dgm:prSet/>
      <dgm:spPr/>
      <dgm:t>
        <a:bodyPr/>
        <a:lstStyle/>
        <a:p>
          <a:r>
            <a:rPr lang="en-US" baseline="0"/>
            <a:t>Allow for stock comparisons of different tickers</a:t>
          </a:r>
          <a:endParaRPr lang="en-US"/>
        </a:p>
      </dgm:t>
    </dgm:pt>
    <dgm:pt modelId="{102A957F-DC9B-47B7-A32E-7BBB3526A6E4}" type="parTrans" cxnId="{DF247094-5D7F-48DC-8B66-947B27626F1C}">
      <dgm:prSet/>
      <dgm:spPr/>
      <dgm:t>
        <a:bodyPr/>
        <a:lstStyle/>
        <a:p>
          <a:endParaRPr lang="en-US"/>
        </a:p>
      </dgm:t>
    </dgm:pt>
    <dgm:pt modelId="{B9A8DBA0-90A8-48E4-9107-36B8546CC35B}" type="sibTrans" cxnId="{DF247094-5D7F-48DC-8B66-947B27626F1C}">
      <dgm:prSet/>
      <dgm:spPr/>
      <dgm:t>
        <a:bodyPr/>
        <a:lstStyle/>
        <a:p>
          <a:endParaRPr lang="en-US"/>
        </a:p>
      </dgm:t>
    </dgm:pt>
    <dgm:pt modelId="{42B0123C-8123-4318-A66D-E480F1B49550}">
      <dgm:prSet/>
      <dgm:spPr/>
      <dgm:t>
        <a:bodyPr/>
        <a:lstStyle/>
        <a:p>
          <a:r>
            <a:rPr lang="en-US" baseline="0"/>
            <a:t>Predict from quarterly earnings</a:t>
          </a:r>
          <a:endParaRPr lang="en-US"/>
        </a:p>
      </dgm:t>
    </dgm:pt>
    <dgm:pt modelId="{E8F303F6-AA66-49AE-9DC9-F987581804F5}" type="parTrans" cxnId="{2639F5EF-B5CE-4983-835D-2F4D11E52D5A}">
      <dgm:prSet/>
      <dgm:spPr/>
      <dgm:t>
        <a:bodyPr/>
        <a:lstStyle/>
        <a:p>
          <a:endParaRPr lang="en-US"/>
        </a:p>
      </dgm:t>
    </dgm:pt>
    <dgm:pt modelId="{5375B077-8E2E-447E-832E-1BB95669D819}" type="sibTrans" cxnId="{2639F5EF-B5CE-4983-835D-2F4D11E52D5A}">
      <dgm:prSet/>
      <dgm:spPr/>
      <dgm:t>
        <a:bodyPr/>
        <a:lstStyle/>
        <a:p>
          <a:endParaRPr lang="en-US"/>
        </a:p>
      </dgm:t>
    </dgm:pt>
    <dgm:pt modelId="{30D5B994-B775-465A-AE3B-7E276FFF9EB9}">
      <dgm:prSet/>
      <dgm:spPr/>
      <dgm:t>
        <a:bodyPr/>
        <a:lstStyle/>
        <a:p>
          <a:r>
            <a:rPr lang="en-US" baseline="0"/>
            <a:t>Industry specific predictions</a:t>
          </a:r>
          <a:endParaRPr lang="en-US"/>
        </a:p>
      </dgm:t>
    </dgm:pt>
    <dgm:pt modelId="{EAAF621D-2932-4ECE-B4EB-F692B9BF7567}" type="parTrans" cxnId="{3DA73693-69E7-4240-A40D-DEC414846B8C}">
      <dgm:prSet/>
      <dgm:spPr/>
      <dgm:t>
        <a:bodyPr/>
        <a:lstStyle/>
        <a:p>
          <a:endParaRPr lang="en-US"/>
        </a:p>
      </dgm:t>
    </dgm:pt>
    <dgm:pt modelId="{B0891064-6607-4A4E-96BC-21AC7F25802F}" type="sibTrans" cxnId="{3DA73693-69E7-4240-A40D-DEC414846B8C}">
      <dgm:prSet/>
      <dgm:spPr/>
      <dgm:t>
        <a:bodyPr/>
        <a:lstStyle/>
        <a:p>
          <a:endParaRPr lang="en-US"/>
        </a:p>
      </dgm:t>
    </dgm:pt>
    <dgm:pt modelId="{44DC6E35-BE89-4054-9550-65221F8D7ABC}">
      <dgm:prSet/>
      <dgm:spPr/>
      <dgm:t>
        <a:bodyPr/>
        <a:lstStyle/>
        <a:p>
          <a:r>
            <a:rPr lang="en-US" baseline="0"/>
            <a:t>ETF/ Mutual Funds / Crypto / Options</a:t>
          </a:r>
          <a:endParaRPr lang="en-US"/>
        </a:p>
      </dgm:t>
    </dgm:pt>
    <dgm:pt modelId="{90DF2D90-E181-42A0-ADCF-A8D2FA35884F}" type="parTrans" cxnId="{D9233E0E-0327-41FC-B212-ABB31DFD3DDA}">
      <dgm:prSet/>
      <dgm:spPr/>
      <dgm:t>
        <a:bodyPr/>
        <a:lstStyle/>
        <a:p>
          <a:endParaRPr lang="en-US"/>
        </a:p>
      </dgm:t>
    </dgm:pt>
    <dgm:pt modelId="{5D77BC90-EC62-4EC2-A030-0DB4A98D0374}" type="sibTrans" cxnId="{D9233E0E-0327-41FC-B212-ABB31DFD3DDA}">
      <dgm:prSet/>
      <dgm:spPr/>
      <dgm:t>
        <a:bodyPr/>
        <a:lstStyle/>
        <a:p>
          <a:endParaRPr lang="en-US"/>
        </a:p>
      </dgm:t>
    </dgm:pt>
    <dgm:pt modelId="{61FE331A-132F-4171-B6F5-DB1DE789DA78}">
      <dgm:prSet/>
      <dgm:spPr/>
      <dgm:t>
        <a:bodyPr/>
        <a:lstStyle/>
        <a:p>
          <a:r>
            <a:rPr lang="en-US"/>
            <a:t>SELL SELL SELL</a:t>
          </a:r>
        </a:p>
      </dgm:t>
    </dgm:pt>
    <dgm:pt modelId="{DA239207-3B68-4ECF-957E-6B37489B8EA7}" type="parTrans" cxnId="{23CA1044-B567-4078-B8B5-632E2FEDC6D5}">
      <dgm:prSet/>
      <dgm:spPr/>
      <dgm:t>
        <a:bodyPr/>
        <a:lstStyle/>
        <a:p>
          <a:endParaRPr lang="en-US"/>
        </a:p>
      </dgm:t>
    </dgm:pt>
    <dgm:pt modelId="{08B181C3-6BB3-40B4-B496-3164FF70B970}" type="sibTrans" cxnId="{23CA1044-B567-4078-B8B5-632E2FEDC6D5}">
      <dgm:prSet/>
      <dgm:spPr/>
      <dgm:t>
        <a:bodyPr/>
        <a:lstStyle/>
        <a:p>
          <a:endParaRPr lang="en-US"/>
        </a:p>
      </dgm:t>
    </dgm:pt>
    <dgm:pt modelId="{1D74E577-ACE1-E043-B0BF-6A2BFD7198DE}" type="pres">
      <dgm:prSet presAssocID="{A4E09278-4453-4616-AAFE-A48BFE38CC6F}" presName="linear" presStyleCnt="0">
        <dgm:presLayoutVars>
          <dgm:animLvl val="lvl"/>
          <dgm:resizeHandles val="exact"/>
        </dgm:presLayoutVars>
      </dgm:prSet>
      <dgm:spPr/>
    </dgm:pt>
    <dgm:pt modelId="{3C7BB497-D371-A74B-A097-2E026A5CAF34}" type="pres">
      <dgm:prSet presAssocID="{F980BEFA-672D-4CB2-B39A-B51C2543F5E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1C4675B-F9FE-9944-8D8E-599134A2E291}" type="pres">
      <dgm:prSet presAssocID="{2D59732A-23BB-4870-ABA3-0900175EFA4B}" presName="spacer" presStyleCnt="0"/>
      <dgm:spPr/>
    </dgm:pt>
    <dgm:pt modelId="{99B37A0E-7FA5-B342-B481-1D022DD08846}" type="pres">
      <dgm:prSet presAssocID="{5E14BF43-65CA-4AA2-AEB8-F5C49575421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2AE2FF5-10D4-1542-A187-2EF8C2A3FB02}" type="pres">
      <dgm:prSet presAssocID="{5C1571AD-4A82-4350-9575-C79EF4F04C87}" presName="spacer" presStyleCnt="0"/>
      <dgm:spPr/>
    </dgm:pt>
    <dgm:pt modelId="{F9A11907-1A39-AB42-AA99-43A4AC09864F}" type="pres">
      <dgm:prSet presAssocID="{8D172CF4-82FA-4D94-A8B3-C3ACF315B74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6245DCA-8720-CA4B-AE4B-840B874A9C11}" type="pres">
      <dgm:prSet presAssocID="{BB871302-EF6B-477E-BA20-64DDF06791BC}" presName="spacer" presStyleCnt="0"/>
      <dgm:spPr/>
    </dgm:pt>
    <dgm:pt modelId="{8670C407-1122-5043-A394-842C71AF8B2A}" type="pres">
      <dgm:prSet presAssocID="{816F6F85-009E-4E33-A9CA-43300FE648D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49735A6-8BEB-E74A-AAF7-73B91D3E3449}" type="pres">
      <dgm:prSet presAssocID="{B9A8DBA0-90A8-48E4-9107-36B8546CC35B}" presName="spacer" presStyleCnt="0"/>
      <dgm:spPr/>
    </dgm:pt>
    <dgm:pt modelId="{2E48ED0F-DBCC-7348-8310-A2E0758EDD32}" type="pres">
      <dgm:prSet presAssocID="{42B0123C-8123-4318-A66D-E480F1B4955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6109CF4-204E-5141-A417-9FCF509304BA}" type="pres">
      <dgm:prSet presAssocID="{5375B077-8E2E-447E-832E-1BB95669D819}" presName="spacer" presStyleCnt="0"/>
      <dgm:spPr/>
    </dgm:pt>
    <dgm:pt modelId="{0CCA541E-B875-3045-83A4-DCC03605DC93}" type="pres">
      <dgm:prSet presAssocID="{30D5B994-B775-465A-AE3B-7E276FFF9EB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7A75E02-1732-7840-A880-B9B73108387F}" type="pres">
      <dgm:prSet presAssocID="{B0891064-6607-4A4E-96BC-21AC7F25802F}" presName="spacer" presStyleCnt="0"/>
      <dgm:spPr/>
    </dgm:pt>
    <dgm:pt modelId="{D4AC2A3B-3E76-5F40-B33C-A1E4437D9684}" type="pres">
      <dgm:prSet presAssocID="{44DC6E35-BE89-4054-9550-65221F8D7AB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C04B0BC-127B-C348-8DF5-7326242CC6B2}" type="pres">
      <dgm:prSet presAssocID="{5D77BC90-EC62-4EC2-A030-0DB4A98D0374}" presName="spacer" presStyleCnt="0"/>
      <dgm:spPr/>
    </dgm:pt>
    <dgm:pt modelId="{6BB9ADD6-6D74-3340-9276-858CA9F88426}" type="pres">
      <dgm:prSet presAssocID="{61FE331A-132F-4171-B6F5-DB1DE789DA7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9233E0E-0327-41FC-B212-ABB31DFD3DDA}" srcId="{A4E09278-4453-4616-AAFE-A48BFE38CC6F}" destId="{44DC6E35-BE89-4054-9550-65221F8D7ABC}" srcOrd="6" destOrd="0" parTransId="{90DF2D90-E181-42A0-ADCF-A8D2FA35884F}" sibTransId="{5D77BC90-EC62-4EC2-A030-0DB4A98D0374}"/>
    <dgm:cxn modelId="{B52B3A19-A909-4D6B-8CD8-DA564069C650}" srcId="{A4E09278-4453-4616-AAFE-A48BFE38CC6F}" destId="{5E14BF43-65CA-4AA2-AEB8-F5C495754219}" srcOrd="1" destOrd="0" parTransId="{E0F401CF-5E09-48AA-AD67-B40398A32A59}" sibTransId="{5C1571AD-4A82-4350-9575-C79EF4F04C87}"/>
    <dgm:cxn modelId="{17A7E922-BFC2-6341-835D-2574DABB6548}" type="presOf" srcId="{816F6F85-009E-4E33-A9CA-43300FE648D1}" destId="{8670C407-1122-5043-A394-842C71AF8B2A}" srcOrd="0" destOrd="0" presId="urn:microsoft.com/office/officeart/2005/8/layout/vList2"/>
    <dgm:cxn modelId="{23CA1044-B567-4078-B8B5-632E2FEDC6D5}" srcId="{A4E09278-4453-4616-AAFE-A48BFE38CC6F}" destId="{61FE331A-132F-4171-B6F5-DB1DE789DA78}" srcOrd="7" destOrd="0" parTransId="{DA239207-3B68-4ECF-957E-6B37489B8EA7}" sibTransId="{08B181C3-6BB3-40B4-B496-3164FF70B970}"/>
    <dgm:cxn modelId="{4E92AA47-B924-354E-AB1A-823F7BE3ABE5}" type="presOf" srcId="{61FE331A-132F-4171-B6F5-DB1DE789DA78}" destId="{6BB9ADD6-6D74-3340-9276-858CA9F88426}" srcOrd="0" destOrd="0" presId="urn:microsoft.com/office/officeart/2005/8/layout/vList2"/>
    <dgm:cxn modelId="{DDEC0E49-CB36-48B8-9C61-81F6175333FD}" srcId="{A4E09278-4453-4616-AAFE-A48BFE38CC6F}" destId="{F980BEFA-672D-4CB2-B39A-B51C2543F5E8}" srcOrd="0" destOrd="0" parTransId="{75427527-EBFC-4F85-8389-36B2D154AE4B}" sibTransId="{2D59732A-23BB-4870-ABA3-0900175EFA4B}"/>
    <dgm:cxn modelId="{9C93A060-9310-CC41-A577-DA0DC1CDE586}" type="presOf" srcId="{5E14BF43-65CA-4AA2-AEB8-F5C495754219}" destId="{99B37A0E-7FA5-B342-B481-1D022DD08846}" srcOrd="0" destOrd="0" presId="urn:microsoft.com/office/officeart/2005/8/layout/vList2"/>
    <dgm:cxn modelId="{00E67F69-FFDF-3440-B512-61002B9E1242}" type="presOf" srcId="{F980BEFA-672D-4CB2-B39A-B51C2543F5E8}" destId="{3C7BB497-D371-A74B-A097-2E026A5CAF34}" srcOrd="0" destOrd="0" presId="urn:microsoft.com/office/officeart/2005/8/layout/vList2"/>
    <dgm:cxn modelId="{D7A8487B-B020-4848-95C5-1F8682AEB880}" type="presOf" srcId="{A4E09278-4453-4616-AAFE-A48BFE38CC6F}" destId="{1D74E577-ACE1-E043-B0BF-6A2BFD7198DE}" srcOrd="0" destOrd="0" presId="urn:microsoft.com/office/officeart/2005/8/layout/vList2"/>
    <dgm:cxn modelId="{2BF4DF81-1E0B-814F-9C26-702806D10B29}" type="presOf" srcId="{8D172CF4-82FA-4D94-A8B3-C3ACF315B745}" destId="{F9A11907-1A39-AB42-AA99-43A4AC09864F}" srcOrd="0" destOrd="0" presId="urn:microsoft.com/office/officeart/2005/8/layout/vList2"/>
    <dgm:cxn modelId="{3DA73693-69E7-4240-A40D-DEC414846B8C}" srcId="{A4E09278-4453-4616-AAFE-A48BFE38CC6F}" destId="{30D5B994-B775-465A-AE3B-7E276FFF9EB9}" srcOrd="5" destOrd="0" parTransId="{EAAF621D-2932-4ECE-B4EB-F692B9BF7567}" sibTransId="{B0891064-6607-4A4E-96BC-21AC7F25802F}"/>
    <dgm:cxn modelId="{DF247094-5D7F-48DC-8B66-947B27626F1C}" srcId="{A4E09278-4453-4616-AAFE-A48BFE38CC6F}" destId="{816F6F85-009E-4E33-A9CA-43300FE648D1}" srcOrd="3" destOrd="0" parTransId="{102A957F-DC9B-47B7-A32E-7BBB3526A6E4}" sibTransId="{B9A8DBA0-90A8-48E4-9107-36B8546CC35B}"/>
    <dgm:cxn modelId="{C3F088A8-954E-4C2F-A7A0-A8E73848809A}" srcId="{A4E09278-4453-4616-AAFE-A48BFE38CC6F}" destId="{8D172CF4-82FA-4D94-A8B3-C3ACF315B745}" srcOrd="2" destOrd="0" parTransId="{A0EFBECC-545A-464E-8A57-CD66B696BAF4}" sibTransId="{BB871302-EF6B-477E-BA20-64DDF06791BC}"/>
    <dgm:cxn modelId="{DD8979C9-DEF2-4B44-ACE4-7EE141473F50}" type="presOf" srcId="{44DC6E35-BE89-4054-9550-65221F8D7ABC}" destId="{D4AC2A3B-3E76-5F40-B33C-A1E4437D9684}" srcOrd="0" destOrd="0" presId="urn:microsoft.com/office/officeart/2005/8/layout/vList2"/>
    <dgm:cxn modelId="{2639F5EF-B5CE-4983-835D-2F4D11E52D5A}" srcId="{A4E09278-4453-4616-AAFE-A48BFE38CC6F}" destId="{42B0123C-8123-4318-A66D-E480F1B49550}" srcOrd="4" destOrd="0" parTransId="{E8F303F6-AA66-49AE-9DC9-F987581804F5}" sibTransId="{5375B077-8E2E-447E-832E-1BB95669D819}"/>
    <dgm:cxn modelId="{0BE9D5F1-67BE-B247-BC73-4E9F08676D45}" type="presOf" srcId="{30D5B994-B775-465A-AE3B-7E276FFF9EB9}" destId="{0CCA541E-B875-3045-83A4-DCC03605DC93}" srcOrd="0" destOrd="0" presId="urn:microsoft.com/office/officeart/2005/8/layout/vList2"/>
    <dgm:cxn modelId="{D6D2D1FD-4D09-3A4B-BC35-4F9407FC38AE}" type="presOf" srcId="{42B0123C-8123-4318-A66D-E480F1B49550}" destId="{2E48ED0F-DBCC-7348-8310-A2E0758EDD32}" srcOrd="0" destOrd="0" presId="urn:microsoft.com/office/officeart/2005/8/layout/vList2"/>
    <dgm:cxn modelId="{629B2351-8A51-5540-8D98-B9D31A14A1E0}" type="presParOf" srcId="{1D74E577-ACE1-E043-B0BF-6A2BFD7198DE}" destId="{3C7BB497-D371-A74B-A097-2E026A5CAF34}" srcOrd="0" destOrd="0" presId="urn:microsoft.com/office/officeart/2005/8/layout/vList2"/>
    <dgm:cxn modelId="{7F751991-F53A-2443-AF1E-52D81FE2C554}" type="presParOf" srcId="{1D74E577-ACE1-E043-B0BF-6A2BFD7198DE}" destId="{D1C4675B-F9FE-9944-8D8E-599134A2E291}" srcOrd="1" destOrd="0" presId="urn:microsoft.com/office/officeart/2005/8/layout/vList2"/>
    <dgm:cxn modelId="{3F1FDF6F-47D7-7849-9C70-061984FD1DC1}" type="presParOf" srcId="{1D74E577-ACE1-E043-B0BF-6A2BFD7198DE}" destId="{99B37A0E-7FA5-B342-B481-1D022DD08846}" srcOrd="2" destOrd="0" presId="urn:microsoft.com/office/officeart/2005/8/layout/vList2"/>
    <dgm:cxn modelId="{A4C51C24-C436-9E40-975F-B7278CCB4580}" type="presParOf" srcId="{1D74E577-ACE1-E043-B0BF-6A2BFD7198DE}" destId="{02AE2FF5-10D4-1542-A187-2EF8C2A3FB02}" srcOrd="3" destOrd="0" presId="urn:microsoft.com/office/officeart/2005/8/layout/vList2"/>
    <dgm:cxn modelId="{02F300FA-86FE-474E-BDD1-7D273232AB8D}" type="presParOf" srcId="{1D74E577-ACE1-E043-B0BF-6A2BFD7198DE}" destId="{F9A11907-1A39-AB42-AA99-43A4AC09864F}" srcOrd="4" destOrd="0" presId="urn:microsoft.com/office/officeart/2005/8/layout/vList2"/>
    <dgm:cxn modelId="{3A513B28-ED8F-154C-99F7-64FEAE0B54C0}" type="presParOf" srcId="{1D74E577-ACE1-E043-B0BF-6A2BFD7198DE}" destId="{76245DCA-8720-CA4B-AE4B-840B874A9C11}" srcOrd="5" destOrd="0" presId="urn:microsoft.com/office/officeart/2005/8/layout/vList2"/>
    <dgm:cxn modelId="{6D0847AE-8A44-4641-918D-299690DBB5EC}" type="presParOf" srcId="{1D74E577-ACE1-E043-B0BF-6A2BFD7198DE}" destId="{8670C407-1122-5043-A394-842C71AF8B2A}" srcOrd="6" destOrd="0" presId="urn:microsoft.com/office/officeart/2005/8/layout/vList2"/>
    <dgm:cxn modelId="{47B431BB-C609-FF46-A59B-D5E56CA09E2D}" type="presParOf" srcId="{1D74E577-ACE1-E043-B0BF-6A2BFD7198DE}" destId="{F49735A6-8BEB-E74A-AAF7-73B91D3E3449}" srcOrd="7" destOrd="0" presId="urn:microsoft.com/office/officeart/2005/8/layout/vList2"/>
    <dgm:cxn modelId="{85FB4A40-C429-0441-8C7B-958DF841428A}" type="presParOf" srcId="{1D74E577-ACE1-E043-B0BF-6A2BFD7198DE}" destId="{2E48ED0F-DBCC-7348-8310-A2E0758EDD32}" srcOrd="8" destOrd="0" presId="urn:microsoft.com/office/officeart/2005/8/layout/vList2"/>
    <dgm:cxn modelId="{91DEE0EC-A980-9A47-AFEE-6BE005343B3E}" type="presParOf" srcId="{1D74E577-ACE1-E043-B0BF-6A2BFD7198DE}" destId="{56109CF4-204E-5141-A417-9FCF509304BA}" srcOrd="9" destOrd="0" presId="urn:microsoft.com/office/officeart/2005/8/layout/vList2"/>
    <dgm:cxn modelId="{ABE7F31B-63E2-9F43-9678-37FB4422FD21}" type="presParOf" srcId="{1D74E577-ACE1-E043-B0BF-6A2BFD7198DE}" destId="{0CCA541E-B875-3045-83A4-DCC03605DC93}" srcOrd="10" destOrd="0" presId="urn:microsoft.com/office/officeart/2005/8/layout/vList2"/>
    <dgm:cxn modelId="{323C6742-2167-7743-9C42-72E0981EE6D5}" type="presParOf" srcId="{1D74E577-ACE1-E043-B0BF-6A2BFD7198DE}" destId="{67A75E02-1732-7840-A880-B9B73108387F}" srcOrd="11" destOrd="0" presId="urn:microsoft.com/office/officeart/2005/8/layout/vList2"/>
    <dgm:cxn modelId="{C27669BA-A369-E443-A808-D3FDAB7C20C3}" type="presParOf" srcId="{1D74E577-ACE1-E043-B0BF-6A2BFD7198DE}" destId="{D4AC2A3B-3E76-5F40-B33C-A1E4437D9684}" srcOrd="12" destOrd="0" presId="urn:microsoft.com/office/officeart/2005/8/layout/vList2"/>
    <dgm:cxn modelId="{17036993-EEA3-754D-88FF-FCC81199E9D4}" type="presParOf" srcId="{1D74E577-ACE1-E043-B0BF-6A2BFD7198DE}" destId="{AC04B0BC-127B-C348-8DF5-7326242CC6B2}" srcOrd="13" destOrd="0" presId="urn:microsoft.com/office/officeart/2005/8/layout/vList2"/>
    <dgm:cxn modelId="{03AEC0FE-379C-4246-9BE4-03E794C7E50E}" type="presParOf" srcId="{1D74E577-ACE1-E043-B0BF-6A2BFD7198DE}" destId="{6BB9ADD6-6D74-3340-9276-858CA9F8842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AE804-B285-B147-9FCA-A80CDF733756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9B4F-8BD9-D140-AE77-8AF0A631436F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R2 score for Linear Regression: 0.98</a:t>
          </a:r>
        </a:p>
      </dsp:txBody>
      <dsp:txXfrm>
        <a:off x="395110" y="1049709"/>
        <a:ext cx="2932811" cy="1820978"/>
      </dsp:txXfrm>
    </dsp:sp>
    <dsp:sp modelId="{FA9BAE3E-FC6D-1D47-9BFB-F30780145FB7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09A5-DCED-2643-ACFF-86B154AE8AE5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R2 score for LSTM Model: 0.97</a:t>
          </a:r>
        </a:p>
      </dsp:txBody>
      <dsp:txXfrm>
        <a:off x="4118143" y="1049709"/>
        <a:ext cx="2932811" cy="1820978"/>
      </dsp:txXfrm>
    </dsp:sp>
    <dsp:sp modelId="{6B737E0E-4DCE-4141-B60A-88DCC643B430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A3861-77CF-5F4C-B2A1-CBEE5BFA5765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R2 score for ARIMA Model : 0.99</a:t>
          </a:r>
          <a:br>
            <a:rPr lang="en-US" sz="3000" kern="1200" dirty="0"/>
          </a:br>
          <a:endParaRPr lang="en-US" sz="3000" kern="1200" dirty="0"/>
        </a:p>
      </dsp:txBody>
      <dsp:txXfrm>
        <a:off x="7841176" y="1049709"/>
        <a:ext cx="2932811" cy="1820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B0925-DE07-AF40-B48A-20D3F07E8862}">
      <dsp:nvSpPr>
        <dsp:cNvPr id="0" name=""/>
        <dsp:cNvSpPr/>
      </dsp:nvSpPr>
      <dsp:spPr>
        <a:xfrm>
          <a:off x="202996" y="1091"/>
          <a:ext cx="2788146" cy="1672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Trouble</a:t>
          </a:r>
          <a:r>
            <a:rPr lang="en-US" sz="2700" kern="1200" baseline="0"/>
            <a:t> passing user-defined ticker symbol to the models</a:t>
          </a:r>
          <a:endParaRPr lang="en-US" sz="2700" kern="1200"/>
        </a:p>
      </dsp:txBody>
      <dsp:txXfrm>
        <a:off x="202996" y="1091"/>
        <a:ext cx="2788146" cy="1672887"/>
      </dsp:txXfrm>
    </dsp:sp>
    <dsp:sp modelId="{2EC4587C-FA37-754C-B983-98A48E6B00E5}">
      <dsp:nvSpPr>
        <dsp:cNvPr id="0" name=""/>
        <dsp:cNvSpPr/>
      </dsp:nvSpPr>
      <dsp:spPr>
        <a:xfrm>
          <a:off x="3269957" y="1091"/>
          <a:ext cx="2788146" cy="16728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Matplotlib or DIE! – Dependencies forgotten</a:t>
          </a:r>
          <a:endParaRPr lang="en-US" sz="2700" kern="1200"/>
        </a:p>
      </dsp:txBody>
      <dsp:txXfrm>
        <a:off x="3269957" y="1091"/>
        <a:ext cx="2788146" cy="1672887"/>
      </dsp:txXfrm>
    </dsp:sp>
    <dsp:sp modelId="{0AFF7599-DB31-9343-9C87-44CB6D0CD9ED}">
      <dsp:nvSpPr>
        <dsp:cNvPr id="0" name=""/>
        <dsp:cNvSpPr/>
      </dsp:nvSpPr>
      <dsp:spPr>
        <a:xfrm>
          <a:off x="202996" y="1952793"/>
          <a:ext cx="2788146" cy="16728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Never-Ending Loop Loop Loop Loop</a:t>
          </a:r>
        </a:p>
      </dsp:txBody>
      <dsp:txXfrm>
        <a:off x="202996" y="1952793"/>
        <a:ext cx="2788146" cy="1672887"/>
      </dsp:txXfrm>
    </dsp:sp>
    <dsp:sp modelId="{C515181D-AD00-5447-AA05-B27D7DD34BE8}">
      <dsp:nvSpPr>
        <dsp:cNvPr id="0" name=""/>
        <dsp:cNvSpPr/>
      </dsp:nvSpPr>
      <dsp:spPr>
        <a:xfrm>
          <a:off x="3269957" y="1952793"/>
          <a:ext cx="2788146" cy="16728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Plt.show or HIDE? To</a:t>
          </a:r>
          <a:r>
            <a:rPr lang="en-US" sz="2700" kern="1200" baseline="0"/>
            <a:t> return only dfs</a:t>
          </a:r>
          <a:endParaRPr lang="en-US" sz="2700" kern="1200"/>
        </a:p>
      </dsp:txBody>
      <dsp:txXfrm>
        <a:off x="3269957" y="1952793"/>
        <a:ext cx="2788146" cy="1672887"/>
      </dsp:txXfrm>
    </dsp:sp>
    <dsp:sp modelId="{A18B6D11-E5E7-224E-8BB8-A7A69E8E7712}">
      <dsp:nvSpPr>
        <dsp:cNvPr id="0" name=""/>
        <dsp:cNvSpPr/>
      </dsp:nvSpPr>
      <dsp:spPr>
        <a:xfrm>
          <a:off x="202996" y="3904495"/>
          <a:ext cx="2788146" cy="16728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Adding MongoDB to overcome pulling 1000s of rows from csv</a:t>
          </a:r>
        </a:p>
      </dsp:txBody>
      <dsp:txXfrm>
        <a:off x="202996" y="3904495"/>
        <a:ext cx="2788146" cy="1672887"/>
      </dsp:txXfrm>
    </dsp:sp>
    <dsp:sp modelId="{DFE07D5F-C633-234B-B62C-C65E4E5CE546}">
      <dsp:nvSpPr>
        <dsp:cNvPr id="0" name=""/>
        <dsp:cNvSpPr/>
      </dsp:nvSpPr>
      <dsp:spPr>
        <a:xfrm>
          <a:off x="3269957" y="3904495"/>
          <a:ext cx="2788146" cy="16728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MatplotDEAD</a:t>
          </a:r>
          <a:r>
            <a:rPr lang="en-US" sz="2700" kern="1200" baseline="0"/>
            <a:t> – used pngs to display the results</a:t>
          </a:r>
          <a:endParaRPr lang="en-US" sz="2700" kern="1200"/>
        </a:p>
      </dsp:txBody>
      <dsp:txXfrm>
        <a:off x="3269957" y="3904495"/>
        <a:ext cx="2788146" cy="167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BB497-D371-A74B-A097-2E026A5CAF34}">
      <dsp:nvSpPr>
        <dsp:cNvPr id="0" name=""/>
        <dsp:cNvSpPr/>
      </dsp:nvSpPr>
      <dsp:spPr>
        <a:xfrm>
          <a:off x="0" y="81931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</a:t>
          </a:r>
          <a:r>
            <a:rPr lang="en-US" sz="1900" kern="1200" baseline="0"/>
            <a:t> emotional sentiment and news data</a:t>
          </a:r>
          <a:endParaRPr lang="en-US" sz="1900" kern="1200"/>
        </a:p>
      </dsp:txBody>
      <dsp:txXfrm>
        <a:off x="21704" y="841021"/>
        <a:ext cx="6217692" cy="401192"/>
      </dsp:txXfrm>
    </dsp:sp>
    <dsp:sp modelId="{99B37A0E-7FA5-B342-B481-1D022DD08846}">
      <dsp:nvSpPr>
        <dsp:cNvPr id="0" name=""/>
        <dsp:cNvSpPr/>
      </dsp:nvSpPr>
      <dsp:spPr>
        <a:xfrm>
          <a:off x="0" y="131863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791760"/>
                <a:satOff val="-136"/>
                <a:lumOff val="-14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791760"/>
                <a:satOff val="-136"/>
                <a:lumOff val="-14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791760"/>
                <a:satOff val="-136"/>
                <a:lumOff val="-14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Limit predictions to “open market days”</a:t>
          </a:r>
          <a:endParaRPr lang="en-US" sz="1900" kern="1200"/>
        </a:p>
      </dsp:txBody>
      <dsp:txXfrm>
        <a:off x="21704" y="1340341"/>
        <a:ext cx="6217692" cy="401192"/>
      </dsp:txXfrm>
    </dsp:sp>
    <dsp:sp modelId="{F9A11907-1A39-AB42-AA99-43A4AC09864F}">
      <dsp:nvSpPr>
        <dsp:cNvPr id="0" name=""/>
        <dsp:cNvSpPr/>
      </dsp:nvSpPr>
      <dsp:spPr>
        <a:xfrm>
          <a:off x="0" y="181795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1583520"/>
                <a:satOff val="-272"/>
                <a:lumOff val="-28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583520"/>
                <a:satOff val="-272"/>
                <a:lumOff val="-28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583520"/>
                <a:satOff val="-272"/>
                <a:lumOff val="-28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 user-defined start date of historical data look-up</a:t>
          </a:r>
        </a:p>
      </dsp:txBody>
      <dsp:txXfrm>
        <a:off x="21704" y="1839661"/>
        <a:ext cx="6217692" cy="401192"/>
      </dsp:txXfrm>
    </dsp:sp>
    <dsp:sp modelId="{8670C407-1122-5043-A394-842C71AF8B2A}">
      <dsp:nvSpPr>
        <dsp:cNvPr id="0" name=""/>
        <dsp:cNvSpPr/>
      </dsp:nvSpPr>
      <dsp:spPr>
        <a:xfrm>
          <a:off x="0" y="231727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2375279"/>
                <a:satOff val="-408"/>
                <a:lumOff val="-4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375279"/>
                <a:satOff val="-408"/>
                <a:lumOff val="-4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375279"/>
                <a:satOff val="-408"/>
                <a:lumOff val="-4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Allow for stock comparisons of different tickers</a:t>
          </a:r>
          <a:endParaRPr lang="en-US" sz="1900" kern="1200"/>
        </a:p>
      </dsp:txBody>
      <dsp:txXfrm>
        <a:off x="21704" y="2338981"/>
        <a:ext cx="6217692" cy="401192"/>
      </dsp:txXfrm>
    </dsp:sp>
    <dsp:sp modelId="{2E48ED0F-DBCC-7348-8310-A2E0758EDD32}">
      <dsp:nvSpPr>
        <dsp:cNvPr id="0" name=""/>
        <dsp:cNvSpPr/>
      </dsp:nvSpPr>
      <dsp:spPr>
        <a:xfrm>
          <a:off x="0" y="281659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3167039"/>
                <a:satOff val="-545"/>
                <a:lumOff val="-56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167039"/>
                <a:satOff val="-545"/>
                <a:lumOff val="-56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167039"/>
                <a:satOff val="-545"/>
                <a:lumOff val="-56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Predict from quarterly earnings</a:t>
          </a:r>
          <a:endParaRPr lang="en-US" sz="1900" kern="1200"/>
        </a:p>
      </dsp:txBody>
      <dsp:txXfrm>
        <a:off x="21704" y="2838301"/>
        <a:ext cx="6217692" cy="401192"/>
      </dsp:txXfrm>
    </dsp:sp>
    <dsp:sp modelId="{0CCA541E-B875-3045-83A4-DCC03605DC93}">
      <dsp:nvSpPr>
        <dsp:cNvPr id="0" name=""/>
        <dsp:cNvSpPr/>
      </dsp:nvSpPr>
      <dsp:spPr>
        <a:xfrm>
          <a:off x="0" y="331591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3958799"/>
                <a:satOff val="-681"/>
                <a:lumOff val="-70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958799"/>
                <a:satOff val="-681"/>
                <a:lumOff val="-70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958799"/>
                <a:satOff val="-681"/>
                <a:lumOff val="-70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Industry specific predictions</a:t>
          </a:r>
          <a:endParaRPr lang="en-US" sz="1900" kern="1200"/>
        </a:p>
      </dsp:txBody>
      <dsp:txXfrm>
        <a:off x="21704" y="3337621"/>
        <a:ext cx="6217692" cy="401192"/>
      </dsp:txXfrm>
    </dsp:sp>
    <dsp:sp modelId="{D4AC2A3B-3E76-5F40-B33C-A1E4437D9684}">
      <dsp:nvSpPr>
        <dsp:cNvPr id="0" name=""/>
        <dsp:cNvSpPr/>
      </dsp:nvSpPr>
      <dsp:spPr>
        <a:xfrm>
          <a:off x="0" y="381523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4750559"/>
                <a:satOff val="-817"/>
                <a:lumOff val="-84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750559"/>
                <a:satOff val="-817"/>
                <a:lumOff val="-84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750559"/>
                <a:satOff val="-817"/>
                <a:lumOff val="-84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ETF/ Mutual Funds / Crypto / Options</a:t>
          </a:r>
          <a:endParaRPr lang="en-US" sz="1900" kern="1200"/>
        </a:p>
      </dsp:txBody>
      <dsp:txXfrm>
        <a:off x="21704" y="3836941"/>
        <a:ext cx="6217692" cy="401192"/>
      </dsp:txXfrm>
    </dsp:sp>
    <dsp:sp modelId="{6BB9ADD6-6D74-3340-9276-858CA9F88426}">
      <dsp:nvSpPr>
        <dsp:cNvPr id="0" name=""/>
        <dsp:cNvSpPr/>
      </dsp:nvSpPr>
      <dsp:spPr>
        <a:xfrm>
          <a:off x="0" y="4314557"/>
          <a:ext cx="6261100" cy="4446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 SELL SELL</a:t>
          </a:r>
        </a:p>
      </dsp:txBody>
      <dsp:txXfrm>
        <a:off x="21704" y="4336261"/>
        <a:ext cx="62176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FC932-687B-D94D-BAE4-A389EC26223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351B-EE1B-A448-A610-23E88ABE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Marjorie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Giovanna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8BE-47B2-D0D0-2712-C6EB8FD78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Prophets: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3546-9B3F-C753-2085-736A95331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 Group 6 </a:t>
            </a:r>
          </a:p>
        </p:txBody>
      </p:sp>
    </p:spTree>
    <p:extLst>
      <p:ext uri="{BB962C8B-B14F-4D97-AF65-F5344CB8AC3E}">
        <p14:creationId xmlns:p14="http://schemas.microsoft.com/office/powerpoint/2010/main" val="392610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99</a:t>
            </a:r>
            <a:r>
              <a:rPr lang="en-US" sz="4400" baseline="0"/>
              <a:t> Problems…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3B6E4-E939-82AB-902B-9C5EF3472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69812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3894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Future Project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2C921-7906-5EB5-E7F8-81C8EAEAA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34717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4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239-1913-7725-39F8-1A884E9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Prophets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D661-6930-20F0-3EF9-6DD28274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3000" dirty="0"/>
              <a:t>Giovanna </a:t>
            </a:r>
            <a:r>
              <a:rPr lang="en-US" sz="3000" dirty="0" err="1"/>
              <a:t>Lizzio</a:t>
            </a:r>
            <a:endParaRPr lang="en-US" sz="3000" dirty="0"/>
          </a:p>
          <a:p>
            <a:pPr algn="l"/>
            <a:r>
              <a:rPr lang="en-US" sz="3000" dirty="0"/>
              <a:t>I </a:t>
            </a:r>
            <a:r>
              <a:rPr lang="en-US" sz="3000" dirty="0" err="1"/>
              <a:t>ju</a:t>
            </a:r>
            <a:r>
              <a:rPr lang="en-US" sz="3000" dirty="0"/>
              <a:t> </a:t>
            </a:r>
            <a:r>
              <a:rPr lang="en-US" sz="3000" dirty="0" err="1"/>
              <a:t>Su</a:t>
            </a:r>
            <a:r>
              <a:rPr lang="en-US" sz="3000" dirty="0"/>
              <a:t> (Selina </a:t>
            </a:r>
            <a:r>
              <a:rPr lang="en-US" sz="3000" dirty="0" err="1"/>
              <a:t>Su</a:t>
            </a:r>
            <a:r>
              <a:rPr lang="en-US" sz="3000" dirty="0"/>
              <a:t>)</a:t>
            </a:r>
          </a:p>
          <a:p>
            <a:pPr algn="l"/>
            <a:r>
              <a:rPr lang="en-US" sz="3000" dirty="0"/>
              <a:t>Indra </a:t>
            </a:r>
            <a:r>
              <a:rPr lang="en-US" sz="3000" dirty="0" err="1"/>
              <a:t>Nandagopal</a:t>
            </a:r>
            <a:endParaRPr lang="en-US" sz="3000" dirty="0"/>
          </a:p>
          <a:p>
            <a:pPr algn="l"/>
            <a:r>
              <a:rPr lang="en-US" sz="3000" dirty="0"/>
              <a:t>Joshua </a:t>
            </a:r>
            <a:r>
              <a:rPr lang="en-US" sz="3000" dirty="0" err="1"/>
              <a:t>Cressaty</a:t>
            </a:r>
            <a:endParaRPr lang="en-US" sz="3000" dirty="0"/>
          </a:p>
          <a:p>
            <a:pPr algn="l"/>
            <a:r>
              <a:rPr lang="en-US" sz="3000" dirty="0"/>
              <a:t>Kelly Brown</a:t>
            </a:r>
          </a:p>
          <a:p>
            <a:pPr algn="l"/>
            <a:r>
              <a:rPr lang="en-US" sz="3000" dirty="0"/>
              <a:t>Michael </a:t>
            </a:r>
            <a:r>
              <a:rPr lang="en-US" sz="3000" dirty="0" err="1"/>
              <a:t>Ariwodo</a:t>
            </a:r>
            <a:endParaRPr lang="en-US" sz="3000" dirty="0"/>
          </a:p>
          <a:p>
            <a:pPr algn="l"/>
            <a:r>
              <a:rPr lang="en-US" sz="3000" dirty="0"/>
              <a:t>Miranda Hermes</a:t>
            </a:r>
          </a:p>
          <a:p>
            <a:pPr algn="l"/>
            <a:r>
              <a:rPr lang="en-US" sz="3000" dirty="0"/>
              <a:t>Mohamed Bilal</a:t>
            </a:r>
          </a:p>
          <a:p>
            <a:pPr algn="l"/>
            <a:r>
              <a:rPr lang="en-US" sz="3000" dirty="0"/>
              <a:t>Marjorie Muñoz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8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9D7E-61E8-D8C6-F940-4CB749D1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65C5-F58A-0D39-7C8D-B983C64E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55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Forecast the stock prices up to 7 calendar days in the future using historical stock price data based on a ticker selected by the user.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/>
              <a:t>Our Plan to Make it Happen:</a:t>
            </a:r>
          </a:p>
          <a:p>
            <a:pPr>
              <a:buFontTx/>
              <a:buChar char="-"/>
            </a:pPr>
            <a:r>
              <a:rPr lang="en-US" sz="2600" dirty="0"/>
              <a:t>Access data from a reliable source that is updated frequently</a:t>
            </a:r>
          </a:p>
          <a:p>
            <a:pPr>
              <a:buFontTx/>
              <a:buChar char="-"/>
            </a:pPr>
            <a:r>
              <a:rPr lang="en-US" sz="2600" dirty="0"/>
              <a:t>Extract, transform and load the data into a database</a:t>
            </a:r>
          </a:p>
          <a:p>
            <a:pPr>
              <a:buFontTx/>
              <a:buChar char="-"/>
            </a:pPr>
            <a:r>
              <a:rPr lang="en-US" sz="2600" dirty="0"/>
              <a:t>Try multiple machine learning models to determine the best one for the project</a:t>
            </a:r>
          </a:p>
          <a:p>
            <a:pPr>
              <a:buFontTx/>
              <a:buChar char="-"/>
            </a:pPr>
            <a:r>
              <a:rPr lang="en-US" sz="2600" dirty="0"/>
              <a:t>Build the user interface to allow ticker selection and future stock price predictions</a:t>
            </a:r>
          </a:p>
          <a:p>
            <a:endParaRPr lang="en-US" baseline="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387878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yfinance</a:t>
            </a:r>
            <a:r>
              <a:rPr lang="en-US" dirty="0"/>
              <a:t> library</a:t>
            </a:r>
            <a:r>
              <a:rPr lang="en-US" baseline="0" dirty="0"/>
              <a:t> in 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Reliable data from the NYSE</a:t>
            </a:r>
            <a:endParaRPr lang="en-US" baseline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aseline="0" dirty="0"/>
              <a:t>Included ticker </a:t>
            </a:r>
            <a:r>
              <a:rPr lang="en-US" dirty="0"/>
              <a:t>s</a:t>
            </a:r>
            <a:r>
              <a:rPr lang="en-US" baseline="0" dirty="0"/>
              <a:t>ymbol, date(s), open, high, low, close, </a:t>
            </a:r>
            <a:r>
              <a:rPr lang="en-US" baseline="0" dirty="0" err="1"/>
              <a:t>adjclose</a:t>
            </a:r>
            <a:r>
              <a:rPr lang="en-US" baseline="0" dirty="0"/>
              <a:t>, and volume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Simplified data to ticker symbol, date(s), and close value</a:t>
            </a:r>
            <a:br>
              <a:rPr lang="en-US" dirty="0"/>
            </a:br>
            <a:endParaRPr lang="en-US" baseline="0" dirty="0"/>
          </a:p>
          <a:p>
            <a:pPr rtl="0" fontAlgn="base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period for data: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01/01/2010 to present or date the ticker went public – which ever occurred first</a:t>
            </a:r>
            <a:br>
              <a:rPr lang="en-US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 price data per ticker: (Note: Doesn’t include emotional sentiment or newsworthy events impacting prices)</a:t>
            </a:r>
            <a:b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 (removing dupes &amp; null values)handled in python before moving to SQLite </a:t>
            </a:r>
          </a:p>
        </p:txBody>
      </p:sp>
    </p:spTree>
    <p:extLst>
      <p:ext uri="{BB962C8B-B14F-4D97-AF65-F5344CB8AC3E}">
        <p14:creationId xmlns:p14="http://schemas.microsoft.com/office/powerpoint/2010/main" val="845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Machine Learning Model</a:t>
            </a:r>
            <a:r>
              <a:rPr lang="en-US" sz="2400" baseline="0"/>
              <a:t> 1</a:t>
            </a:r>
            <a:endParaRPr lang="en-US" sz="2400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2336873"/>
            <a:ext cx="4047852" cy="3599316"/>
          </a:xfrm>
        </p:spPr>
        <p:txBody>
          <a:bodyPr>
            <a:normAutofit/>
          </a:bodyPr>
          <a:lstStyle/>
          <a:p>
            <a:pPr lvl="0"/>
            <a:r>
              <a:rPr lang="en-US" sz="1400" dirty="0"/>
              <a:t>Linear Regression – main model</a:t>
            </a:r>
          </a:p>
          <a:p>
            <a:pPr lvl="1"/>
            <a:r>
              <a:rPr lang="en-US" sz="1400" dirty="0"/>
              <a:t>Linear Regression is the supervised Machine Learning model in which the model finds the best fit linear line between the independent and dependent variable</a:t>
            </a:r>
          </a:p>
          <a:p>
            <a:pPr lvl="0"/>
            <a:r>
              <a:rPr lang="en-US" sz="1400" dirty="0"/>
              <a:t>80% Training 20% Testing Data Split</a:t>
            </a:r>
          </a:p>
          <a:p>
            <a:pPr lvl="0"/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CB786-801B-1AFF-BF5C-53BC5AF8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889" y="1834166"/>
            <a:ext cx="6643457" cy="337155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5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Machine Learning Model</a:t>
            </a:r>
            <a:r>
              <a:rPr lang="en-US" baseline="0"/>
              <a:t>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 lvl="0"/>
            <a:r>
              <a:rPr lang="en-US" sz="1300"/>
              <a:t>LSTM – </a:t>
            </a:r>
          </a:p>
          <a:p>
            <a:pPr lvl="1"/>
            <a:r>
              <a:rPr lang="en-US" sz="1300"/>
              <a:t>Long Short Term Memory is a kind of recurrent neural network.</a:t>
            </a:r>
          </a:p>
          <a:p>
            <a:pPr lvl="1"/>
            <a:r>
              <a:rPr lang="en-US" sz="1300"/>
              <a:t>The LSTM model can be tuned for various parameters such as changing the number of LSTM layers, adding dropout value or increasing the number of epochs.</a:t>
            </a:r>
          </a:p>
          <a:p>
            <a:pPr lvl="1"/>
            <a:r>
              <a:rPr lang="en-US" sz="1300"/>
              <a:t>LSTM can by default retain the information for a long period of time. It is used for processing, predicting, and classifying on the basis of time-series data. </a:t>
            </a:r>
          </a:p>
          <a:p>
            <a:pPr lvl="1"/>
            <a:r>
              <a:rPr lang="en-US" sz="1300"/>
              <a:t>Used 50 neurons, 4 layers, 1 dense layer and drop out layers</a:t>
            </a:r>
          </a:p>
          <a:p>
            <a:pPr lvl="1"/>
            <a:r>
              <a:rPr lang="en-US" sz="1300"/>
              <a:t>Used “adam” optimizer</a:t>
            </a:r>
          </a:p>
          <a:p>
            <a:pPr lvl="1"/>
            <a:r>
              <a:rPr lang="en-US" sz="1300"/>
              <a:t>Long time to process</a:t>
            </a:r>
          </a:p>
          <a:p>
            <a:pPr lvl="1"/>
            <a:endParaRPr lang="en-US" sz="1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618F91-FC3B-30B8-84F2-1DA8A3A3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719210"/>
            <a:ext cx="5639886" cy="283404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Machine Learning Model</a:t>
            </a:r>
            <a:r>
              <a:rPr lang="en-US" sz="2400" baseline="0"/>
              <a:t> 3</a:t>
            </a:r>
            <a:endParaRPr lang="en-US" sz="2400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100"/>
              <a:t>ARIMA - Autoregressive Integrated Moving Average</a:t>
            </a:r>
          </a:p>
          <a:p>
            <a:r>
              <a:rPr lang="en-US" sz="1100"/>
              <a:t>used for forecasting time series data</a:t>
            </a:r>
          </a:p>
          <a:p>
            <a:r>
              <a:rPr lang="en-US" sz="1100"/>
              <a:t>ARIMA models are generally denoted as ARIMA (p,d,q)  where p is the order of autoregressive model, d is the degree of differencing, and q is the order of moving-average model.</a:t>
            </a:r>
          </a:p>
          <a:p>
            <a:r>
              <a:rPr lang="en-US" sz="1100"/>
              <a:t>ARIMA models use differencing to convert a non-stationary time series into a stationary one, and then predict future values from historical data. These models use “auto” correlations and moving averages over residual errors in the data to forecast future values.</a:t>
            </a:r>
          </a:p>
          <a:p>
            <a:r>
              <a:rPr lang="en-US" sz="1100"/>
              <a:t>We trained the model with average of high &amp; low stock prices and tested with “Close” stock price.</a:t>
            </a:r>
          </a:p>
          <a:p>
            <a:r>
              <a:rPr lang="en-US" sz="1100"/>
              <a:t>Used ARIMA(1,1,0) - differenced first-order autoregressive model</a:t>
            </a:r>
          </a:p>
          <a:p>
            <a:r>
              <a:rPr lang="en-US" sz="1100"/>
              <a:t>Performed better when train, test split is 80:20 compared to 90:10 split</a:t>
            </a:r>
          </a:p>
          <a:p>
            <a:pPr lvl="0"/>
            <a:endParaRPr lang="en-US" sz="11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6D5694-C2B2-7A9A-9568-94BC44C3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790703"/>
            <a:ext cx="6303134" cy="324611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9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Accuracy of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F02F1-4592-CAA0-8517-9018AF1EF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4033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6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Flask App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en-US" sz="2000" dirty="0"/>
              <a:t>User-interaction dashboard</a:t>
            </a:r>
          </a:p>
          <a:p>
            <a:r>
              <a:rPr lang="en-US" sz="2000" dirty="0"/>
              <a:t>Using Python Flask, JavaScript, HTML and MongoDB to create </a:t>
            </a:r>
          </a:p>
          <a:p>
            <a:r>
              <a:rPr lang="en-US" sz="2000" dirty="0"/>
              <a:t>Using ARIMA Model – Classification </a:t>
            </a:r>
          </a:p>
          <a:p>
            <a:pPr marL="0" indent="0">
              <a:buNone/>
            </a:pPr>
            <a:r>
              <a:rPr lang="en-US" sz="2000" dirty="0"/>
              <a:t>   highest Accuracy among the models</a:t>
            </a:r>
          </a:p>
          <a:p>
            <a:r>
              <a:rPr lang="en-US" sz="2000" baseline="0" dirty="0"/>
              <a:t>Show the </a:t>
            </a:r>
            <a:r>
              <a:rPr lang="en-US" sz="2000" dirty="0"/>
              <a:t>stock trend</a:t>
            </a:r>
            <a:r>
              <a:rPr lang="en-US" sz="2000" baseline="0" dirty="0"/>
              <a:t> for each ticker requested</a:t>
            </a:r>
          </a:p>
          <a:p>
            <a:r>
              <a:rPr lang="en-US" sz="2000" dirty="0"/>
              <a:t>Predicts up to 7 calendar days ahead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9BB4B90-2CA3-C247-31BE-8433A8A92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5" r="23712" b="3"/>
          <a:stretch/>
        </p:blipFill>
        <p:spPr>
          <a:xfrm>
            <a:off x="8947728" y="2336871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D614538-DBDE-8940-4600-55A05B7FF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90" r="23043" b="-1"/>
          <a:stretch/>
        </p:blipFill>
        <p:spPr>
          <a:xfrm>
            <a:off x="6096000" y="2336870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887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1109</TotalTime>
  <Words>686</Words>
  <Application>Microsoft Macintosh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Berlin</vt:lpstr>
      <vt:lpstr>Stock Prophets:</vt:lpstr>
      <vt:lpstr>The Prophets</vt:lpstr>
      <vt:lpstr>The Vision</vt:lpstr>
      <vt:lpstr>Data</vt:lpstr>
      <vt:lpstr>Machine Learning Model 1</vt:lpstr>
      <vt:lpstr>Machine Learning Model  2</vt:lpstr>
      <vt:lpstr>Machine Learning Model 3</vt:lpstr>
      <vt:lpstr>Accuracy of Models</vt:lpstr>
      <vt:lpstr>Flask App Dashboard</vt:lpstr>
      <vt:lpstr>99 Problems…</vt:lpstr>
      <vt:lpstr>Future Project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Prophets:</dc:title>
  <dc:creator>Kelly Brown</dc:creator>
  <cp:lastModifiedBy>Kelly Brown</cp:lastModifiedBy>
  <cp:revision>4</cp:revision>
  <dcterms:created xsi:type="dcterms:W3CDTF">2022-11-29T01:03:34Z</dcterms:created>
  <dcterms:modified xsi:type="dcterms:W3CDTF">2022-11-29T23:00:37Z</dcterms:modified>
</cp:coreProperties>
</file>