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58" r:id="rId4"/>
    <p:sldId id="257" r:id="rId5"/>
    <p:sldId id="269" r:id="rId6"/>
    <p:sldId id="270" r:id="rId7"/>
    <p:sldId id="271" r:id="rId8"/>
    <p:sldId id="261" r:id="rId9"/>
    <p:sldId id="260" r:id="rId10"/>
    <p:sldId id="267" r:id="rId11"/>
    <p:sldId id="26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68"/>
    <p:restoredTop sz="86479"/>
  </p:normalViewPr>
  <p:slideViewPr>
    <p:cSldViewPr snapToGrid="0">
      <p:cViewPr varScale="1">
        <p:scale>
          <a:sx n="64" d="100"/>
          <a:sy n="64" d="100"/>
        </p:scale>
        <p:origin x="51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FC932-687B-D94D-BAE4-A389EC26223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E351B-EE1B-A448-A610-23E88ABE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70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E351B-EE1B-A448-A610-23E88ABE01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68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Marjorie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E351B-EE1B-A448-A610-23E88ABE01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81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E351B-EE1B-A448-A610-23E88ABE01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15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Miranda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E351B-EE1B-A448-A610-23E88ABE01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24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E351B-EE1B-A448-A610-23E88ABE01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38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E351B-EE1B-A448-A610-23E88ABE01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95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E351B-EE1B-A448-A610-23E88ABE01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19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Mohamed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E351B-EE1B-A448-A610-23E88ABE01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1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Michael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E351B-EE1B-A448-A610-23E88ABE01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79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E351B-EE1B-A448-A610-23E88ABE01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83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Giovanna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E351B-EE1B-A448-A610-23E88ABE01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05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E351B-EE1B-A448-A610-23E88ABE01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0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CF8BE-47B2-D0D0-2712-C6EB8FD78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Stock Prophets: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A3546-9B3F-C753-2085-736A953319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4 Group 6 </a:t>
            </a:r>
          </a:p>
        </p:txBody>
      </p:sp>
    </p:spTree>
    <p:extLst>
      <p:ext uri="{BB962C8B-B14F-4D97-AF65-F5344CB8AC3E}">
        <p14:creationId xmlns:p14="http://schemas.microsoft.com/office/powerpoint/2010/main" val="3926103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1401-C42B-35C7-24D8-2FE52D96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99</a:t>
            </a:r>
            <a:r>
              <a:rPr lang="en-US" baseline="0" dirty="0"/>
              <a:t> Problems…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807D-031A-3493-2D19-F6989B25B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Trouble</a:t>
            </a:r>
            <a:r>
              <a:rPr lang="en-US" baseline="0" dirty="0"/>
              <a:t> passing user-defined ticker symbol to the models</a:t>
            </a:r>
          </a:p>
          <a:p>
            <a:r>
              <a:rPr lang="en-US" baseline="0" dirty="0"/>
              <a:t>Matplotlib or DIE! – Dependencies forgotten</a:t>
            </a:r>
            <a:endParaRPr lang="en-US" dirty="0"/>
          </a:p>
          <a:p>
            <a:r>
              <a:rPr lang="en-US" dirty="0"/>
              <a:t>The Never-Ending Loop Loop Loop Loop</a:t>
            </a:r>
          </a:p>
          <a:p>
            <a:r>
              <a:rPr lang="en-US" dirty="0" err="1"/>
              <a:t>Plt.show</a:t>
            </a:r>
            <a:r>
              <a:rPr lang="en-US" dirty="0"/>
              <a:t> or HIDE? To</a:t>
            </a:r>
            <a:r>
              <a:rPr lang="en-US" baseline="0" dirty="0"/>
              <a:t> return only </a:t>
            </a:r>
            <a:r>
              <a:rPr lang="en-US" baseline="0" dirty="0" err="1"/>
              <a:t>dfs</a:t>
            </a:r>
            <a:endParaRPr lang="en-US" dirty="0"/>
          </a:p>
          <a:p>
            <a:r>
              <a:rPr lang="en-US" dirty="0"/>
              <a:t>Adding MongoDB to overcome pulling 1000s of rows from csv</a:t>
            </a:r>
          </a:p>
          <a:p>
            <a:r>
              <a:rPr lang="en-US" dirty="0" err="1"/>
              <a:t>MatplotDEAD</a:t>
            </a:r>
            <a:r>
              <a:rPr lang="en-US" baseline="0" dirty="0"/>
              <a:t> – used </a:t>
            </a:r>
            <a:r>
              <a:rPr lang="en-US" baseline="0" dirty="0" err="1"/>
              <a:t>pngs</a:t>
            </a:r>
            <a:r>
              <a:rPr lang="en-US" baseline="0" dirty="0"/>
              <a:t> to display the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947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1401-C42B-35C7-24D8-2FE52D96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the demo isn’t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807D-031A-3493-2D19-F6989B25B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94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B697-F6A5-18BE-EC36-38347071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Project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A6E97-D71E-1E4E-A067-C70C7B152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Incorporate</a:t>
            </a:r>
            <a:r>
              <a:rPr lang="en-US" baseline="0" dirty="0"/>
              <a:t> emotional sentiment and news data</a:t>
            </a:r>
          </a:p>
          <a:p>
            <a:r>
              <a:rPr lang="en-US" baseline="0" dirty="0"/>
              <a:t>Limit predictions to “open market days”</a:t>
            </a:r>
          </a:p>
          <a:p>
            <a:r>
              <a:rPr lang="en-US" dirty="0"/>
              <a:t>Allow user-defined start date of historical data look-up</a:t>
            </a:r>
          </a:p>
          <a:p>
            <a:r>
              <a:rPr lang="en-US" baseline="0" dirty="0"/>
              <a:t>Allow for stock comparisons of different tickers</a:t>
            </a:r>
          </a:p>
          <a:p>
            <a:r>
              <a:rPr lang="en-US" baseline="0" dirty="0"/>
              <a:t>Predict from quarterly earnings</a:t>
            </a:r>
          </a:p>
          <a:p>
            <a:r>
              <a:rPr lang="en-US" baseline="0" dirty="0"/>
              <a:t>Industry specific predictions</a:t>
            </a:r>
          </a:p>
          <a:p>
            <a:r>
              <a:rPr lang="en-US" baseline="0" dirty="0"/>
              <a:t>ETF/ Mutual Funds / Crypto / Options</a:t>
            </a:r>
          </a:p>
          <a:p>
            <a:r>
              <a:rPr lang="en-US" dirty="0"/>
              <a:t>SELL SELL SELL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D5239-1913-7725-39F8-1A884E9A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7D661-6930-20F0-3EF9-6DD282742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84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9D7E-61E8-D8C6-F940-4CB749D1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F65C5-F58A-0D39-7C8D-B983C64EA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</a:t>
            </a:r>
            <a:r>
              <a:rPr lang="en-US" baseline="0" dirty="0"/>
              <a:t> user to interact with our flask app to provide stock ticker predictions for the next 7 days as well as the historical data</a:t>
            </a:r>
            <a:endParaRPr lang="en-US" dirty="0"/>
          </a:p>
          <a:p>
            <a:endParaRPr lang="en-US" baseline="0" dirty="0"/>
          </a:p>
          <a:p>
            <a:r>
              <a:rPr lang="en-US" dirty="0"/>
              <a:t>To get there</a:t>
            </a:r>
          </a:p>
          <a:p>
            <a:pPr lvl="1"/>
            <a:r>
              <a:rPr lang="en-US" dirty="0"/>
              <a:t>Reliable</a:t>
            </a:r>
            <a:r>
              <a:rPr lang="en-US" baseline="0" dirty="0"/>
              <a:t> data source</a:t>
            </a:r>
          </a:p>
          <a:p>
            <a:pPr lvl="1"/>
            <a:r>
              <a:rPr lang="en-US" dirty="0"/>
              <a:t>Create csv for </a:t>
            </a:r>
            <a:r>
              <a:rPr lang="en-US" dirty="0" err="1"/>
              <a:t>sqlite</a:t>
            </a:r>
            <a:endParaRPr lang="en-US" dirty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Machine learning model to predict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</a:t>
            </a:r>
            <a:r>
              <a:rPr lang="en-US" sz="20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models</a:t>
            </a:r>
            <a:endParaRPr lang="en-US" sz="2000" dirty="0">
              <a:effectLst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30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1401-C42B-35C7-24D8-2FE52D96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807D-031A-3493-2D19-F6989B25B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</a:t>
            </a:r>
            <a:r>
              <a:rPr lang="en-US" dirty="0" err="1"/>
              <a:t>yfinance</a:t>
            </a:r>
            <a:r>
              <a:rPr lang="en-US" dirty="0"/>
              <a:t> library</a:t>
            </a:r>
            <a:r>
              <a:rPr lang="en-US" baseline="0" dirty="0"/>
              <a:t> in python</a:t>
            </a:r>
          </a:p>
          <a:p>
            <a:r>
              <a:rPr lang="en-US" baseline="0" dirty="0"/>
              <a:t>Nasdaq – stock ticker names</a:t>
            </a:r>
          </a:p>
          <a:p>
            <a:pPr rtl="0" fontAlgn="base"/>
            <a:r>
              <a:rPr lang="en-US" sz="24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period for data = 01/01/2010 to present or date the ticker went public after 1/1/10</a:t>
            </a:r>
          </a:p>
          <a:p>
            <a:pPr lvl="1" rtl="0"/>
            <a:r>
              <a:rPr lang="en-US" sz="2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 Time periods are based on the life of the stock </a:t>
            </a:r>
          </a:p>
          <a:p>
            <a:pPr rtl="0"/>
            <a:r>
              <a:rPr lang="en-US" sz="24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Historical price data per ticker: (Note: Doesn’t include emotional sentiment or newsworthy events impacting prices)</a:t>
            </a:r>
          </a:p>
          <a:p>
            <a:pPr rtl="0"/>
            <a:r>
              <a:rPr lang="en-US" sz="24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prepped prior to</a:t>
            </a:r>
            <a:r>
              <a:rPr lang="en-US" sz="24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storing in </a:t>
            </a:r>
            <a:r>
              <a:rPr lang="en-US" sz="24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dbs</a:t>
            </a:r>
            <a:endParaRPr lang="en-US" sz="24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24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Databases used: SQLite</a:t>
            </a:r>
            <a:r>
              <a:rPr lang="en-US" sz="24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MongoDB</a:t>
            </a:r>
            <a:endParaRPr lang="en-US" sz="24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556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1401-C42B-35C7-24D8-2FE52D96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  <a:r>
              <a:rPr lang="en-US" baseline="0" dirty="0"/>
              <a:t>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807D-031A-3493-2D19-F6989B25B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Linear Regression – main model</a:t>
            </a:r>
          </a:p>
          <a:p>
            <a:pPr lvl="1"/>
            <a:r>
              <a:rPr lang="en-US" sz="1600" dirty="0"/>
              <a:t>Linear Regression is the supervised Machine Learning model in which the model finds the best fit linear line between the independent and dependent variable</a:t>
            </a:r>
          </a:p>
          <a:p>
            <a:pPr lvl="0"/>
            <a:r>
              <a:rPr lang="en-US" dirty="0"/>
              <a:t>80% Training 20% Testing</a:t>
            </a:r>
          </a:p>
          <a:p>
            <a:pPr lvl="0"/>
            <a:r>
              <a:rPr lang="en-US" dirty="0"/>
              <a:t>Screen shot</a:t>
            </a:r>
          </a:p>
        </p:txBody>
      </p:sp>
    </p:spTree>
    <p:extLst>
      <p:ext uri="{BB962C8B-B14F-4D97-AF65-F5344CB8AC3E}">
        <p14:creationId xmlns:p14="http://schemas.microsoft.com/office/powerpoint/2010/main" val="370415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1401-C42B-35C7-24D8-2FE52D96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  <a:r>
              <a:rPr lang="en-US" baseline="0" dirty="0"/>
              <a:t> 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807D-031A-3493-2D19-F6989B25B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LSTM – </a:t>
            </a:r>
          </a:p>
          <a:p>
            <a:pPr lvl="1"/>
            <a:r>
              <a:rPr lang="en-US" dirty="0"/>
              <a:t>Long Short Term Memory is a kind of recurrent neural network.</a:t>
            </a:r>
          </a:p>
          <a:p>
            <a:pPr lvl="1"/>
            <a:r>
              <a:rPr lang="en-US" dirty="0"/>
              <a:t>The LSTM model can be tuned for various parameters such as changing the number of LSTM layers, adding dropout value or increasing the number of epochs.</a:t>
            </a:r>
          </a:p>
          <a:p>
            <a:pPr lvl="1"/>
            <a:r>
              <a:rPr lang="en-US" dirty="0"/>
              <a:t>LSTM can by default retain the information for a long period of time. It is used for processing, predicting, and classifying on the basis of time-series data. </a:t>
            </a:r>
          </a:p>
          <a:p>
            <a:pPr lvl="1"/>
            <a:r>
              <a:rPr lang="en-US" dirty="0"/>
              <a:t>Used 50 neurons, 4 layers, 1 dense layer and drop out layers</a:t>
            </a:r>
          </a:p>
          <a:p>
            <a:pPr lvl="1"/>
            <a:r>
              <a:rPr lang="en-US" dirty="0"/>
              <a:t>Used “</a:t>
            </a:r>
            <a:r>
              <a:rPr lang="en-US" dirty="0" err="1"/>
              <a:t>adam</a:t>
            </a:r>
            <a:r>
              <a:rPr lang="en-US" dirty="0"/>
              <a:t>” optimizer</a:t>
            </a:r>
          </a:p>
          <a:p>
            <a:pPr lvl="1"/>
            <a:r>
              <a:rPr lang="en-US" dirty="0"/>
              <a:t>Long time to process</a:t>
            </a:r>
          </a:p>
        </p:txBody>
      </p:sp>
    </p:spTree>
    <p:extLst>
      <p:ext uri="{BB962C8B-B14F-4D97-AF65-F5344CB8AC3E}">
        <p14:creationId xmlns:p14="http://schemas.microsoft.com/office/powerpoint/2010/main" val="102855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1401-C42B-35C7-24D8-2FE52D96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  <a:r>
              <a:rPr lang="en-US" baseline="0" dirty="0"/>
              <a:t>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807D-031A-3493-2D19-F6989B25B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ARIMA - </a:t>
            </a:r>
            <a:r>
              <a:rPr lang="en-US" sz="2000" dirty="0"/>
              <a:t>Autoregressive Integrated Moving Average</a:t>
            </a:r>
          </a:p>
          <a:p>
            <a:r>
              <a:rPr lang="en-US" sz="2000" dirty="0"/>
              <a:t>used for forecasting time series data</a:t>
            </a:r>
          </a:p>
          <a:p>
            <a:r>
              <a:rPr lang="en-US" sz="2000" dirty="0"/>
              <a:t>ARIMA models are generally denoted as ARIMA (</a:t>
            </a:r>
            <a:r>
              <a:rPr lang="en-US" sz="2000" dirty="0" err="1"/>
              <a:t>p,d,q</a:t>
            </a:r>
            <a:r>
              <a:rPr lang="en-US" sz="2000" dirty="0"/>
              <a:t>)  where p is the order of autoregressive model, d is the degree of differencing, and q is the order of moving-average model.</a:t>
            </a:r>
          </a:p>
          <a:p>
            <a:r>
              <a:rPr lang="en-US" sz="2000" dirty="0"/>
              <a:t>ARIMA models use differencing to convert a non-stationary time series into a stationary one, and then predict future values from historical data. These models use “auto” correlations and moving averages over residual errors in the data to forecast future values.</a:t>
            </a:r>
          </a:p>
          <a:p>
            <a:r>
              <a:rPr lang="en-US" sz="2000" dirty="0"/>
              <a:t>We trained the model with average of high &amp; low stock prices and tested with “Close” stock price.</a:t>
            </a:r>
          </a:p>
          <a:p>
            <a:r>
              <a:rPr lang="en-US" sz="2100" dirty="0"/>
              <a:t>Used ARIMA(1,1,0) - differenced first-order autoregressive model</a:t>
            </a:r>
          </a:p>
          <a:p>
            <a:r>
              <a:rPr lang="en-US" sz="2100" dirty="0"/>
              <a:t>Performed better when train, test split is 80:20 compared to 90:10 split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97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B697-F6A5-18BE-EC36-38347071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of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A6E97-D71E-1E4E-A067-C70C7B152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R2 score for Linear Regression: 0.98</a:t>
            </a:r>
          </a:p>
          <a:p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R2 score for LSTM Model 2: 0.97</a:t>
            </a:r>
          </a:p>
          <a:p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R2 score for ARIMA Model : 0.99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02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1401-C42B-35C7-24D8-2FE52D965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Flask App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807D-031A-3493-2D19-F6989B25B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211977" cy="3599316"/>
          </a:xfrm>
        </p:spPr>
        <p:txBody>
          <a:bodyPr>
            <a:normAutofit/>
          </a:bodyPr>
          <a:lstStyle/>
          <a:p>
            <a:r>
              <a:rPr lang="en-US" sz="2000" dirty="0"/>
              <a:t>User-interaction dashboard</a:t>
            </a:r>
          </a:p>
          <a:p>
            <a:r>
              <a:rPr lang="en-US" sz="2000" dirty="0"/>
              <a:t>Using Python Flask, JavaScript, HTML and MongoDB to create </a:t>
            </a:r>
          </a:p>
          <a:p>
            <a:r>
              <a:rPr lang="en-US" sz="2000" dirty="0"/>
              <a:t>Using ARIMA Model – Classification </a:t>
            </a:r>
          </a:p>
          <a:p>
            <a:pPr marL="0" indent="0">
              <a:buNone/>
            </a:pPr>
            <a:r>
              <a:rPr lang="en-US" sz="2000" dirty="0"/>
              <a:t>   highest Accuracy among the models</a:t>
            </a:r>
          </a:p>
          <a:p>
            <a:r>
              <a:rPr lang="en-US" sz="2000" baseline="0" dirty="0"/>
              <a:t>Show the </a:t>
            </a:r>
            <a:r>
              <a:rPr lang="en-US" sz="2000" dirty="0"/>
              <a:t>stock trend</a:t>
            </a:r>
            <a:r>
              <a:rPr lang="en-US" sz="2000" baseline="0" dirty="0"/>
              <a:t> for each ticker requested</a:t>
            </a:r>
          </a:p>
          <a:p>
            <a:r>
              <a:rPr lang="en-US" sz="2000" dirty="0"/>
              <a:t>Predicts up to 7 calendar days ahead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9BB4B90-2CA3-C247-31BE-8433A8A921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35" r="23712" b="3"/>
          <a:stretch/>
        </p:blipFill>
        <p:spPr>
          <a:xfrm>
            <a:off x="8947728" y="2336871"/>
            <a:ext cx="2692907" cy="359878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9D614538-DBDE-8940-4600-55A05B7FF1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390" r="23043" b="-1"/>
          <a:stretch/>
        </p:blipFill>
        <p:spPr>
          <a:xfrm>
            <a:off x="6096000" y="2336870"/>
            <a:ext cx="2692907" cy="359878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188709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1043</TotalTime>
  <Words>602</Words>
  <Application>Microsoft Office PowerPoint</Application>
  <PresentationFormat>Widescreen</PresentationFormat>
  <Paragraphs>89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Berlin</vt:lpstr>
      <vt:lpstr>Stock Prophets:</vt:lpstr>
      <vt:lpstr>Team</vt:lpstr>
      <vt:lpstr>Overview</vt:lpstr>
      <vt:lpstr>Data</vt:lpstr>
      <vt:lpstr>Machine Learning Model 1</vt:lpstr>
      <vt:lpstr>Machine Learning Model  2</vt:lpstr>
      <vt:lpstr>Machine Learning Model 3</vt:lpstr>
      <vt:lpstr>Accuracy of Models</vt:lpstr>
      <vt:lpstr>Flask App Dashboard</vt:lpstr>
      <vt:lpstr>99 Problems…</vt:lpstr>
      <vt:lpstr>But the demo isn’t one</vt:lpstr>
      <vt:lpstr>Future Project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Prophets:</dc:title>
  <dc:creator>Kelly Brown</dc:creator>
  <cp:lastModifiedBy>Baby Indra Nandagopal</cp:lastModifiedBy>
  <cp:revision>3</cp:revision>
  <dcterms:created xsi:type="dcterms:W3CDTF">2022-11-29T01:03:34Z</dcterms:created>
  <dcterms:modified xsi:type="dcterms:W3CDTF">2022-11-29T19:40:38Z</dcterms:modified>
</cp:coreProperties>
</file>