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2"/>
  </p:notesMasterIdLst>
  <p:sldIdLst>
    <p:sldId id="275" r:id="rId2"/>
    <p:sldId id="258" r:id="rId3"/>
    <p:sldId id="277" r:id="rId4"/>
    <p:sldId id="257" r:id="rId5"/>
    <p:sldId id="259" r:id="rId6"/>
    <p:sldId id="270" r:id="rId7"/>
    <p:sldId id="271"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87" autoAdjust="0"/>
    <p:restoredTop sz="83866"/>
  </p:normalViewPr>
  <p:slideViewPr>
    <p:cSldViewPr snapToGrid="0">
      <p:cViewPr varScale="1">
        <p:scale>
          <a:sx n="89" d="100"/>
          <a:sy n="89" d="100"/>
        </p:scale>
        <p:origin x="5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227C8-761F-5241-A0BE-6F905E69181C}" type="datetimeFigureOut">
              <a:rPr lang="en-US" smtClean="0"/>
              <a:t>10/23/20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918A9-0D96-DE41-B448-4B41FA6DBDAD}" type="slidenum">
              <a:rPr lang="en-US" smtClean="0"/>
              <a:t>‹#›</a:t>
            </a:fld>
            <a:endParaRPr lang="en-US"/>
          </a:p>
        </p:txBody>
      </p:sp>
    </p:spTree>
    <p:extLst>
      <p:ext uri="{BB962C8B-B14F-4D97-AF65-F5344CB8AC3E}">
        <p14:creationId xmlns:p14="http://schemas.microsoft.com/office/powerpoint/2010/main" val="93132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918A9-0D96-DE41-B448-4B41FA6DBDAD}" type="slidenum">
              <a:rPr lang="en-US" smtClean="0"/>
              <a:t>4</a:t>
            </a:fld>
            <a:endParaRPr lang="en-US"/>
          </a:p>
        </p:txBody>
      </p:sp>
    </p:spTree>
    <p:extLst>
      <p:ext uri="{BB962C8B-B14F-4D97-AF65-F5344CB8AC3E}">
        <p14:creationId xmlns:p14="http://schemas.microsoft.com/office/powerpoint/2010/main" val="281937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918A9-0D96-DE41-B448-4B41FA6DBDAD}" type="slidenum">
              <a:rPr lang="en-US" smtClean="0"/>
              <a:t>6</a:t>
            </a:fld>
            <a:endParaRPr lang="en-US"/>
          </a:p>
        </p:txBody>
      </p:sp>
    </p:spTree>
    <p:extLst>
      <p:ext uri="{BB962C8B-B14F-4D97-AF65-F5344CB8AC3E}">
        <p14:creationId xmlns:p14="http://schemas.microsoft.com/office/powerpoint/2010/main" val="567322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Pros of the Data Lake</a:t>
            </a:r>
          </a:p>
          <a:p>
            <a:br>
              <a:rPr lang="en-US" dirty="0"/>
            </a:br>
            <a:r>
              <a:rPr lang="en-US" sz="1200" b="0" i="0" kern="1200" dirty="0">
                <a:solidFill>
                  <a:schemeClr val="tx1"/>
                </a:solidFill>
                <a:effectLst/>
                <a:latin typeface="+mn-lt"/>
                <a:ea typeface="+mn-ea"/>
                <a:cs typeface="+mn-cs"/>
              </a:rPr>
              <a:t> Volume, Variety and Velocity</a:t>
            </a:r>
          </a:p>
          <a:p>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Low Cost Storage (But high cost processing)</a:t>
            </a:r>
          </a:p>
          <a:p>
            <a:r>
              <a:rPr lang="en-US" sz="1200" b="0" i="0" kern="1200" dirty="0">
                <a:solidFill>
                  <a:schemeClr val="tx1"/>
                </a:solidFill>
                <a:effectLst/>
                <a:latin typeface="+mn-lt"/>
                <a:ea typeface="+mn-ea"/>
                <a:cs typeface="+mn-cs"/>
              </a:rPr>
              <a:t>A data lake is also low cost (relatively speaking).</a:t>
            </a:r>
            <a:br>
              <a:rPr lang="en-US" dirty="0"/>
            </a:br>
            <a:r>
              <a:rPr lang="en-US" sz="1200" b="0" i="0" kern="1200" dirty="0">
                <a:solidFill>
                  <a:schemeClr val="tx1"/>
                </a:solidFill>
                <a:effectLst/>
                <a:latin typeface="+mn-lt"/>
                <a:ea typeface="+mn-ea"/>
                <a:cs typeface="+mn-cs"/>
              </a:rPr>
              <a:t> Accessible Data</a:t>
            </a:r>
          </a:p>
          <a:p>
            <a:r>
              <a:rPr lang="en-US" sz="1200" b="0" i="0" kern="1200" dirty="0">
                <a:solidFill>
                  <a:schemeClr val="tx1"/>
                </a:solidFill>
                <a:effectLst/>
                <a:latin typeface="+mn-lt"/>
                <a:ea typeface="+mn-ea"/>
                <a:cs typeface="+mn-cs"/>
              </a:rPr>
              <a:t>Landing the data but requires governance – who can have access.</a:t>
            </a:r>
            <a:br>
              <a:rPr lang="en-US" dirty="0"/>
            </a:br>
            <a:r>
              <a:rPr lang="en-US" sz="1200" b="0" i="0" kern="1200" dirty="0">
                <a:solidFill>
                  <a:schemeClr val="tx1"/>
                </a:solidFill>
                <a:effectLst/>
                <a:latin typeface="+mn-lt"/>
                <a:ea typeface="+mn-ea"/>
                <a:cs typeface="+mn-cs"/>
              </a:rPr>
              <a:t> Cons of the Data Lake</a:t>
            </a:r>
          </a:p>
          <a:p>
            <a:endParaRPr lang="en-US" sz="1200" b="0" i="0" kern="1200" dirty="0">
              <a:solidFill>
                <a:schemeClr val="tx1"/>
              </a:solidFill>
              <a:effectLst/>
              <a:latin typeface="+mn-lt"/>
              <a:ea typeface="+mn-ea"/>
              <a:cs typeface="+mn-cs"/>
            </a:endParaRPr>
          </a:p>
          <a:p>
            <a:r>
              <a:rPr lang="en-US" dirty="0" err="1"/>
              <a:t>Capacidade</a:t>
            </a:r>
            <a:r>
              <a:rPr lang="en-US" dirty="0"/>
              <a:t> de </a:t>
            </a:r>
            <a:r>
              <a:rPr lang="en-US" dirty="0" err="1"/>
              <a:t>gerar</a:t>
            </a:r>
            <a:r>
              <a:rPr lang="en-US" dirty="0"/>
              <a:t> </a:t>
            </a:r>
            <a:r>
              <a:rPr lang="en-US" dirty="0" err="1"/>
              <a:t>informacao</a:t>
            </a:r>
            <a:r>
              <a:rPr lang="en-US" dirty="0"/>
              <a:t> e </a:t>
            </a:r>
            <a:r>
              <a:rPr lang="en-US" dirty="0" err="1"/>
              <a:t>cruzar</a:t>
            </a:r>
            <a:r>
              <a:rPr lang="en-US" dirty="0"/>
              <a:t> </a:t>
            </a:r>
            <a:r>
              <a:rPr lang="en-US" dirty="0" err="1"/>
              <a:t>informacao</a:t>
            </a:r>
            <a:endParaRPr lang="en-US" dirty="0"/>
          </a:p>
          <a:p>
            <a:endParaRPr lang="en-US" dirty="0"/>
          </a:p>
          <a:p>
            <a:endParaRPr lang="en-US" dirty="0"/>
          </a:p>
          <a:p>
            <a:r>
              <a:rPr lang="en-US" dirty="0" err="1"/>
              <a:t>Aceitacao</a:t>
            </a:r>
            <a:r>
              <a:rPr lang="en-US" dirty="0"/>
              <a:t> </a:t>
            </a:r>
            <a:r>
              <a:rPr lang="en-US" dirty="0" err="1"/>
              <a:t>por</a:t>
            </a:r>
            <a:r>
              <a:rPr lang="en-US" dirty="0"/>
              <a:t> </a:t>
            </a:r>
            <a:r>
              <a:rPr lang="en-US" dirty="0" err="1"/>
              <a:t>parte</a:t>
            </a:r>
            <a:r>
              <a:rPr lang="en-US" dirty="0"/>
              <a:t> do </a:t>
            </a:r>
            <a:r>
              <a:rPr lang="en-US" dirty="0" err="1"/>
              <a:t>usuario</a:t>
            </a:r>
            <a:endParaRPr lang="en-US" dirty="0"/>
          </a:p>
          <a:p>
            <a:endParaRPr lang="en-US" dirty="0"/>
          </a:p>
          <a:p>
            <a:r>
              <a:rPr lang="en-US" dirty="0" err="1"/>
              <a:t>Necessidade</a:t>
            </a:r>
            <a:r>
              <a:rPr lang="en-US" dirty="0"/>
              <a:t> de </a:t>
            </a:r>
            <a:r>
              <a:rPr lang="en-US" dirty="0" err="1"/>
              <a:t>modelar</a:t>
            </a:r>
            <a:r>
              <a:rPr lang="en-US" dirty="0"/>
              <a:t> o banco de </a:t>
            </a:r>
            <a:r>
              <a:rPr lang="en-US" dirty="0" err="1"/>
              <a:t>acordo</a:t>
            </a:r>
            <a:r>
              <a:rPr lang="en-US" dirty="0"/>
              <a:t> com as </a:t>
            </a:r>
            <a:r>
              <a:rPr lang="en-US" dirty="0" err="1"/>
              <a:t>necessidades</a:t>
            </a:r>
            <a:r>
              <a:rPr lang="en-US" dirty="0"/>
              <a:t> do </a:t>
            </a:r>
            <a:r>
              <a:rPr lang="en-US" dirty="0" err="1"/>
              <a:t>negócio</a:t>
            </a:r>
            <a:endParaRPr lang="en-US" dirty="0"/>
          </a:p>
          <a:p>
            <a:br>
              <a:rPr lang="en-US" dirty="0"/>
            </a:br>
            <a:r>
              <a:rPr lang="en-US" sz="1200" b="0" i="0" kern="1200" dirty="0">
                <a:solidFill>
                  <a:schemeClr val="tx1"/>
                </a:solidFill>
                <a:effectLst/>
                <a:latin typeface="+mn-lt"/>
                <a:ea typeface="+mn-ea"/>
                <a:cs typeface="+mn-cs"/>
              </a:rPr>
              <a:t> Cloud Bias</a:t>
            </a:r>
          </a:p>
          <a:p>
            <a:r>
              <a:rPr lang="en-US" sz="1200" b="0" i="0" kern="1200" dirty="0">
                <a:solidFill>
                  <a:schemeClr val="tx1"/>
                </a:solidFill>
                <a:effectLst/>
                <a:latin typeface="+mn-lt"/>
                <a:ea typeface="+mn-ea"/>
                <a:cs typeface="+mn-cs"/>
              </a:rPr>
              <a:t>There are on-premises data lake solutions (Hadoop is a very common one). However, installing a data lake solution on-</a:t>
            </a:r>
            <a:r>
              <a:rPr lang="en-US" sz="1200" b="0" i="0" kern="1200" dirty="0" err="1">
                <a:solidFill>
                  <a:schemeClr val="tx1"/>
                </a:solidFill>
                <a:effectLst/>
                <a:latin typeface="+mn-lt"/>
                <a:ea typeface="+mn-ea"/>
                <a:cs typeface="+mn-cs"/>
              </a:rPr>
              <a:t>prem</a:t>
            </a:r>
            <a:r>
              <a:rPr lang="en-US" sz="1200" b="0" i="0" kern="1200" dirty="0">
                <a:solidFill>
                  <a:schemeClr val="tx1"/>
                </a:solidFill>
                <a:effectLst/>
                <a:latin typeface="+mn-lt"/>
                <a:ea typeface="+mn-ea"/>
                <a:cs typeface="+mn-cs"/>
              </a:rPr>
              <a:t> can be much more complex,</a:t>
            </a:r>
          </a:p>
          <a:p>
            <a:br>
              <a:rPr lang="en-US" dirty="0"/>
            </a:br>
            <a:r>
              <a:rPr lang="en-US" sz="1200" b="1" i="0" kern="1200" dirty="0">
                <a:solidFill>
                  <a:schemeClr val="tx1"/>
                </a:solidFill>
                <a:effectLst/>
                <a:latin typeface="+mn-lt"/>
                <a:ea typeface="+mn-ea"/>
                <a:cs typeface="+mn-cs"/>
              </a:rPr>
              <a:t> Skillset Learning Curve</a:t>
            </a:r>
          </a:p>
          <a:p>
            <a:r>
              <a:rPr lang="en-US" sz="1200" b="0" i="0" kern="1200" dirty="0">
                <a:solidFill>
                  <a:schemeClr val="tx1"/>
                </a:solidFill>
                <a:effectLst/>
                <a:latin typeface="+mn-lt"/>
                <a:ea typeface="+mn-ea"/>
                <a:cs typeface="+mn-cs"/>
              </a:rPr>
              <a:t>The data lake often comes with a new set of tools and services that need to be understood (and it’s a bit of a learning curve). That requires some additional investment, either from recruiting to get the right team members or doing internal professional development to understand those new tools.</a:t>
            </a:r>
            <a:br>
              <a:rPr lang="en-US" dirty="0"/>
            </a:br>
            <a:r>
              <a:rPr lang="en-US" sz="1200" b="1" i="0" kern="1200" dirty="0">
                <a:solidFill>
                  <a:schemeClr val="tx1"/>
                </a:solidFill>
                <a:effectLst/>
                <a:latin typeface="+mn-lt"/>
                <a:ea typeface="+mn-ea"/>
                <a:cs typeface="+mn-cs"/>
              </a:rPr>
              <a:t> Transition Period</a:t>
            </a:r>
          </a:p>
          <a:p>
            <a:r>
              <a:rPr lang="en-US" sz="1200" b="0" i="0" kern="1200" dirty="0">
                <a:solidFill>
                  <a:schemeClr val="tx1"/>
                </a:solidFill>
                <a:effectLst/>
                <a:latin typeface="+mn-lt"/>
                <a:ea typeface="+mn-ea"/>
                <a:cs typeface="+mn-cs"/>
              </a:rPr>
              <a:t>When moving from a data warehouse to a data lake (or just adding a data lake to your existing system), there’s going to be a transition period. If you already have an existing data warehouse, how does the data lake fit into that? Do you rework some of that for the new needs and functionality, or not?</a:t>
            </a:r>
            <a:br>
              <a:rPr lang="en-US" dirty="0"/>
            </a:b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Investment in Best Practices and Processes</a:t>
            </a:r>
          </a:p>
          <a:p>
            <a:r>
              <a:rPr lang="en-US" sz="1200" b="0" i="0" kern="1200" dirty="0">
                <a:solidFill>
                  <a:schemeClr val="tx1"/>
                </a:solidFill>
                <a:effectLst/>
                <a:latin typeface="+mn-lt"/>
                <a:ea typeface="+mn-ea"/>
                <a:cs typeface="+mn-cs"/>
              </a:rPr>
              <a:t>A data lake also requires significant investment not just from a skillset perspective, but also in understanding how that impacts your best practices. In addition to being able to do the work, you need to understand what your organizational standards will be around doing that work.</a:t>
            </a:r>
            <a:br>
              <a:rPr lang="en-US" dirty="0"/>
            </a:b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Not Optimized for Query Performance</a:t>
            </a:r>
          </a:p>
          <a:p>
            <a:r>
              <a:rPr lang="en-US" sz="1200" b="0" i="0" kern="1200" dirty="0">
                <a:solidFill>
                  <a:schemeClr val="tx1"/>
                </a:solidFill>
                <a:effectLst/>
                <a:latin typeface="+mn-lt"/>
                <a:ea typeface="+mn-ea"/>
                <a:cs typeface="+mn-cs"/>
              </a:rPr>
              <a:t>Although we can very easily land data in the data lake, in order to query that data back out, the data lake doesn't have the same underlying query engine that a data warehouse does. Those queries may not perform to the level you need.</a:t>
            </a:r>
          </a:p>
          <a:p>
            <a:r>
              <a:rPr lang="en-US" sz="1200" b="0" i="0" kern="1200" dirty="0" err="1">
                <a:solidFill>
                  <a:schemeClr val="tx1"/>
                </a:solidFill>
                <a:effectLst/>
                <a:latin typeface="+mn-lt"/>
                <a:ea typeface="+mn-ea"/>
                <a:cs typeface="+mn-cs"/>
              </a:rPr>
              <a:t>Custo</a:t>
            </a:r>
            <a:r>
              <a:rPr lang="en-US" sz="1200" b="0" i="0" kern="1200" dirty="0">
                <a:solidFill>
                  <a:schemeClr val="tx1"/>
                </a:solidFill>
                <a:effectLst/>
                <a:latin typeface="+mn-lt"/>
                <a:ea typeface="+mn-ea"/>
                <a:cs typeface="+mn-cs"/>
              </a:rPr>
              <a:t> alto para </a:t>
            </a:r>
            <a:r>
              <a:rPr lang="en-US" sz="1200" b="0" i="0" kern="1200" dirty="0" err="1">
                <a:solidFill>
                  <a:schemeClr val="tx1"/>
                </a:solidFill>
                <a:effectLst/>
                <a:latin typeface="+mn-lt"/>
                <a:ea typeface="+mn-ea"/>
                <a:cs typeface="+mn-cs"/>
              </a:rPr>
              <a:t>serviços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especializados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arquitetura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evitar</a:t>
            </a:r>
            <a:r>
              <a:rPr lang="en-US" sz="1200" b="0" i="0" kern="1200" dirty="0">
                <a:solidFill>
                  <a:schemeClr val="tx1"/>
                </a:solidFill>
                <a:effectLst/>
                <a:latin typeface="+mn-lt"/>
                <a:ea typeface="+mn-ea"/>
                <a:cs typeface="+mn-cs"/>
              </a:rPr>
              <a:t> o </a:t>
            </a:r>
            <a:r>
              <a:rPr lang="en-US" sz="1200" b="0" i="0" kern="1200" dirty="0" err="1">
                <a:solidFill>
                  <a:schemeClr val="tx1"/>
                </a:solidFill>
                <a:effectLst/>
                <a:latin typeface="+mn-lt"/>
                <a:ea typeface="+mn-ea"/>
                <a:cs typeface="+mn-cs"/>
              </a:rPr>
              <a:t>reprocessamento</a:t>
            </a:r>
            <a:r>
              <a:rPr lang="en-US" sz="1200" b="0" i="0" kern="1200" dirty="0">
                <a:solidFill>
                  <a:schemeClr val="tx1"/>
                </a:solidFill>
                <a:effectLst/>
                <a:latin typeface="+mn-lt"/>
                <a:ea typeface="+mn-ea"/>
                <a:cs typeface="+mn-cs"/>
              </a:rPr>
              <a:t> de dados</a:t>
            </a: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Seguranca</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informacao</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terceiros</a:t>
            </a:r>
            <a:r>
              <a:rPr lang="en-US" sz="1200" b="0" i="0" kern="1200" dirty="0">
                <a:solidFill>
                  <a:schemeClr val="tx1"/>
                </a:solidFill>
                <a:effectLst/>
                <a:latin typeface="+mn-lt"/>
                <a:ea typeface="+mn-ea"/>
                <a:cs typeface="+mn-cs"/>
              </a:rPr>
              <a:t> e </a:t>
            </a:r>
            <a:r>
              <a:rPr lang="en-US" sz="1200" b="0" i="0" kern="1200" dirty="0" err="1">
                <a:solidFill>
                  <a:schemeClr val="tx1"/>
                </a:solidFill>
                <a:effectLst/>
                <a:latin typeface="+mn-lt"/>
                <a:ea typeface="+mn-ea"/>
                <a:cs typeface="+mn-cs"/>
              </a:rPr>
              <a:t>informacoes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privilegiadas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segregadas</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Valores</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produtos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diferença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cliente</a:t>
            </a:r>
            <a:r>
              <a:rPr lang="en-US" sz="1200" b="0" i="0" kern="1200" dirty="0">
                <a:solidFill>
                  <a:schemeClr val="tx1"/>
                </a:solidFill>
                <a:effectLst/>
                <a:latin typeface="+mn-lt"/>
                <a:ea typeface="+mn-ea"/>
                <a:cs typeface="+mn-cs"/>
              </a:rPr>
              <a:t> &gt;&gt; PPM </a:t>
            </a:r>
            <a:r>
              <a:rPr lang="en-US" sz="1200" b="0" i="0" kern="1200" dirty="0" err="1">
                <a:solidFill>
                  <a:schemeClr val="tx1"/>
                </a:solidFill>
                <a:effectLst/>
                <a:latin typeface="+mn-lt"/>
                <a:ea typeface="+mn-ea"/>
                <a:cs typeface="+mn-cs"/>
              </a:rPr>
              <a:t>tinha</a:t>
            </a:r>
            <a:r>
              <a:rPr lang="en-US" sz="1200" b="0" i="0" kern="1200" dirty="0">
                <a:solidFill>
                  <a:schemeClr val="tx1"/>
                </a:solidFill>
                <a:effectLst/>
                <a:latin typeface="+mn-lt"/>
                <a:ea typeface="+mn-ea"/>
                <a:cs typeface="+mn-cs"/>
              </a:rPr>
              <a:t> dados </a:t>
            </a:r>
            <a:r>
              <a:rPr lang="en-US" sz="1200" b="0" i="0" kern="1200" dirty="0" err="1">
                <a:solidFill>
                  <a:schemeClr val="tx1"/>
                </a:solidFill>
                <a:effectLst/>
                <a:latin typeface="+mn-lt"/>
                <a:ea typeface="+mn-ea"/>
                <a:cs typeface="+mn-cs"/>
              </a:rPr>
              <a:t>relativos</a:t>
            </a:r>
            <a:r>
              <a:rPr lang="en-US" sz="1200" b="0" i="0" kern="1200" dirty="0">
                <a:solidFill>
                  <a:schemeClr val="tx1"/>
                </a:solidFill>
                <a:effectLst/>
                <a:latin typeface="+mn-lt"/>
                <a:ea typeface="+mn-ea"/>
                <a:cs typeface="+mn-cs"/>
              </a:rPr>
              <a:t> a </a:t>
            </a:r>
            <a:r>
              <a:rPr lang="en-US" sz="1200" b="0" i="0" kern="1200" dirty="0" err="1">
                <a:solidFill>
                  <a:schemeClr val="tx1"/>
                </a:solidFill>
                <a:effectLst/>
                <a:latin typeface="+mn-lt"/>
                <a:ea typeface="+mn-ea"/>
                <a:cs typeface="+mn-cs"/>
              </a:rPr>
              <a:t>custo</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producao</a:t>
            </a:r>
            <a:r>
              <a:rPr lang="en-US" sz="1200" b="0" i="0" kern="1200" dirty="0">
                <a:solidFill>
                  <a:schemeClr val="tx1"/>
                </a:solidFill>
                <a:effectLst/>
                <a:latin typeface="+mn-lt"/>
                <a:ea typeface="+mn-ea"/>
                <a:cs typeface="+mn-cs"/>
              </a:rPr>
              <a:t>, dados medicos, dados </a:t>
            </a:r>
            <a:r>
              <a:rPr lang="en-US" sz="1200" b="0" i="0" kern="1200" dirty="0" err="1">
                <a:solidFill>
                  <a:schemeClr val="tx1"/>
                </a:solidFill>
                <a:effectLst/>
                <a:latin typeface="+mn-lt"/>
                <a:ea typeface="+mn-ea"/>
                <a:cs typeface="+mn-cs"/>
              </a:rPr>
              <a:t>ambientais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ficais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 dados de </a:t>
            </a:r>
            <a:r>
              <a:rPr lang="en-US" sz="1200" b="0" i="0" kern="1200" dirty="0" err="1">
                <a:solidFill>
                  <a:schemeClr val="tx1"/>
                </a:solidFill>
                <a:effectLst/>
                <a:latin typeface="+mn-lt"/>
                <a:ea typeface="+mn-ea"/>
                <a:cs typeface="+mn-cs"/>
              </a:rPr>
              <a:t>terceiros</a:t>
            </a:r>
            <a:r>
              <a:rPr lang="en-US" sz="1200" b="0" i="0" kern="1200" dirty="0">
                <a:solidFill>
                  <a:schemeClr val="tx1"/>
                </a:solidFill>
                <a:effectLst/>
                <a:latin typeface="+mn-lt"/>
                <a:ea typeface="+mn-ea"/>
                <a:cs typeface="+mn-cs"/>
              </a:rPr>
              <a:t>, inclusive </a:t>
            </a:r>
            <a:r>
              <a:rPr lang="en-US" sz="1200" b="0" i="0" kern="1200" dirty="0" err="1">
                <a:solidFill>
                  <a:schemeClr val="tx1"/>
                </a:solidFill>
                <a:effectLst/>
                <a:latin typeface="+mn-lt"/>
                <a:ea typeface="+mn-ea"/>
                <a:cs typeface="+mn-cs"/>
              </a:rPr>
              <a:t>cartao</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credito</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br>
              <a:rPr lang="en-US" dirty="0"/>
            </a:b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0A5918A9-0D96-DE41-B448-4B41FA6DBDAD}" type="slidenum">
              <a:rPr lang="en-US" smtClean="0"/>
              <a:t>7</a:t>
            </a:fld>
            <a:endParaRPr lang="en-US"/>
          </a:p>
        </p:txBody>
      </p:sp>
    </p:spTree>
    <p:extLst>
      <p:ext uri="{BB962C8B-B14F-4D97-AF65-F5344CB8AC3E}">
        <p14:creationId xmlns:p14="http://schemas.microsoft.com/office/powerpoint/2010/main" val="340285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Fivetran</a:t>
            </a:r>
            <a:r>
              <a:rPr lang="en-US" dirty="0"/>
              <a:t>, e </a:t>
            </a:r>
            <a:r>
              <a:rPr lang="en-US" dirty="0" err="1"/>
              <a:t>Qlick</a:t>
            </a:r>
            <a:r>
              <a:rPr lang="en-US" dirty="0"/>
              <a:t> (</a:t>
            </a:r>
            <a:r>
              <a:rPr lang="en-US" dirty="0" err="1"/>
              <a:t>tabelas</a:t>
            </a:r>
            <a:r>
              <a:rPr lang="en-US" dirty="0"/>
              <a:t> do Hana - </a:t>
            </a:r>
            <a:r>
              <a:rPr lang="en-US" dirty="0" err="1"/>
              <a:t>custo</a:t>
            </a:r>
            <a:r>
              <a:rPr lang="en-US" dirty="0"/>
              <a:t> </a:t>
            </a:r>
            <a:r>
              <a:rPr lang="en-US" dirty="0" err="1"/>
              <a:t>operacional</a:t>
            </a:r>
            <a:r>
              <a:rPr lang="en-US" dirty="0"/>
              <a:t>)</a:t>
            </a:r>
          </a:p>
        </p:txBody>
      </p:sp>
      <p:sp>
        <p:nvSpPr>
          <p:cNvPr id="4" name="Slide Number Placeholder 3"/>
          <p:cNvSpPr>
            <a:spLocks noGrp="1"/>
          </p:cNvSpPr>
          <p:nvPr>
            <p:ph type="sldNum" sz="quarter" idx="5"/>
          </p:nvPr>
        </p:nvSpPr>
        <p:spPr/>
        <p:txBody>
          <a:bodyPr/>
          <a:lstStyle/>
          <a:p>
            <a:fld id="{0A5918A9-0D96-DE41-B448-4B41FA6DBDAD}" type="slidenum">
              <a:rPr lang="en-US" smtClean="0"/>
              <a:t>8</a:t>
            </a:fld>
            <a:endParaRPr lang="en-US"/>
          </a:p>
        </p:txBody>
      </p:sp>
    </p:spTree>
    <p:extLst>
      <p:ext uri="{BB962C8B-B14F-4D97-AF65-F5344CB8AC3E}">
        <p14:creationId xmlns:p14="http://schemas.microsoft.com/office/powerpoint/2010/main" val="21115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918A9-0D96-DE41-B448-4B41FA6DBDAD}" type="slidenum">
              <a:rPr lang="en-US" smtClean="0"/>
              <a:t>9</a:t>
            </a:fld>
            <a:endParaRPr lang="en-US"/>
          </a:p>
        </p:txBody>
      </p:sp>
    </p:spTree>
    <p:extLst>
      <p:ext uri="{BB962C8B-B14F-4D97-AF65-F5344CB8AC3E}">
        <p14:creationId xmlns:p14="http://schemas.microsoft.com/office/powerpoint/2010/main" val="302766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BFB5-B4B7-BD49-A325-5E58455786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AC96B0-DFAB-4C42-8D77-EA8D8D9FF3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1EA338-3E6B-4640-9EDC-B320D931CBF8}"/>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5" name="Footer Placeholder 4">
            <a:extLst>
              <a:ext uri="{FF2B5EF4-FFF2-40B4-BE49-F238E27FC236}">
                <a16:creationId xmlns:a16="http://schemas.microsoft.com/office/drawing/2014/main" id="{4ECC2191-FCA8-1044-91C1-5C1563305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B4FCC-E0A6-F746-BE98-1B0ECE372326}"/>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393781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7347-6B61-BC4A-9927-1E2401D294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AAD2E-407F-7B4D-951F-CBC3B7AFE2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F0B42-90EC-AE40-89BB-8B5D93CDAEF3}"/>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5" name="Footer Placeholder 4">
            <a:extLst>
              <a:ext uri="{FF2B5EF4-FFF2-40B4-BE49-F238E27FC236}">
                <a16:creationId xmlns:a16="http://schemas.microsoft.com/office/drawing/2014/main" id="{42B06A16-6726-6141-B76A-E2FEBC9A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A5CAB-C37B-5E47-9D4C-83C23809B648}"/>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236767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24CD2F-AB30-0547-A7BD-7159F43C98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21B9F5-FD7C-6B48-8ED0-DFDFC962FF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F944D-C3FF-4A4E-9DE6-DF61A40AF902}"/>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5" name="Footer Placeholder 4">
            <a:extLst>
              <a:ext uri="{FF2B5EF4-FFF2-40B4-BE49-F238E27FC236}">
                <a16:creationId xmlns:a16="http://schemas.microsoft.com/office/drawing/2014/main" id="{DD69DEFC-D2A4-0640-BAEC-CA40469A4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F9CCF-B5D0-DD47-9B69-679B19A120BB}"/>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416467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55A4-7D12-6A45-90DF-91A74C6ED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460A67-D843-C048-8CA4-B351FAD646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2B457-E6E3-1F49-B598-532137D02C60}"/>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5" name="Footer Placeholder 4">
            <a:extLst>
              <a:ext uri="{FF2B5EF4-FFF2-40B4-BE49-F238E27FC236}">
                <a16:creationId xmlns:a16="http://schemas.microsoft.com/office/drawing/2014/main" id="{27AC2854-BB38-D440-803B-B7655B3BB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3DB9B-1BC4-3244-9EC6-D6F7D846E635}"/>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188323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3369-2946-3446-9F36-74B07322C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9A8B30-388D-8C4D-8FA1-488038B97C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655FC1-1C9D-FA44-946D-F28D4AD1C268}"/>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5" name="Footer Placeholder 4">
            <a:extLst>
              <a:ext uri="{FF2B5EF4-FFF2-40B4-BE49-F238E27FC236}">
                <a16:creationId xmlns:a16="http://schemas.microsoft.com/office/drawing/2014/main" id="{740709B8-3C13-8E49-A2EB-0D317C68D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D76B4-B5CC-9A47-9D5A-F3F8C7500F70}"/>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15987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E9A0-086F-3C46-9268-EA51D5BF8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7B34B-C4FB-3346-8920-334FD8F279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402BBA-F7DA-1D47-876D-EE493E2AEE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FE1FC-86E1-A54D-80FF-A4D0ADA20E2E}"/>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6" name="Footer Placeholder 5">
            <a:extLst>
              <a:ext uri="{FF2B5EF4-FFF2-40B4-BE49-F238E27FC236}">
                <a16:creationId xmlns:a16="http://schemas.microsoft.com/office/drawing/2014/main" id="{5664A614-A8C0-DD4F-8EE6-8F299AC6F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56011-BF93-6C46-AC86-2618331DDCC6}"/>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277397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9F7A-249A-8042-AB1D-867FB5B206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BD309D-40D2-1949-90DB-BA56247D85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BC5B67-85AA-5E40-ACEB-BE2882B175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1D00A7-6490-A349-8303-1256AFBFF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D4E021-B6F2-D84C-92D2-0FC8B1AD9C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CC3D6F-23DD-CA4F-BE23-64B9BCEC0609}"/>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8" name="Footer Placeholder 7">
            <a:extLst>
              <a:ext uri="{FF2B5EF4-FFF2-40B4-BE49-F238E27FC236}">
                <a16:creationId xmlns:a16="http://schemas.microsoft.com/office/drawing/2014/main" id="{6B5510D0-3CE6-6943-8139-2970FAB2B5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670D8D-53CB-304A-A3E5-F4E601EE0B84}"/>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27807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974E-9840-8749-99B9-594A2DE07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5F7184-EE7C-2741-A4DE-4295D0793CA0}"/>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4" name="Footer Placeholder 3">
            <a:extLst>
              <a:ext uri="{FF2B5EF4-FFF2-40B4-BE49-F238E27FC236}">
                <a16:creationId xmlns:a16="http://schemas.microsoft.com/office/drawing/2014/main" id="{AF241DBD-66CA-3B4C-96D3-F32CE504C7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96B198-B456-DE45-906F-5E2728FEA7DA}"/>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68156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08A14B-9D76-EE4E-A473-76F1664048BE}"/>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3" name="Footer Placeholder 2">
            <a:extLst>
              <a:ext uri="{FF2B5EF4-FFF2-40B4-BE49-F238E27FC236}">
                <a16:creationId xmlns:a16="http://schemas.microsoft.com/office/drawing/2014/main" id="{8714B893-A725-1744-944F-E80FDEAFF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C75BBD-6453-B34C-AF0C-DBFDE6BC504B}"/>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142558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90B7-242D-E045-81F5-C0C41B281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B80AB0-E7C1-C448-8184-642954AF7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CC5B5-9A30-D34D-8575-80730E1E1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FFC023-0A2A-5946-B7B6-C4FC1BCF4D05}"/>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6" name="Footer Placeholder 5">
            <a:extLst>
              <a:ext uri="{FF2B5EF4-FFF2-40B4-BE49-F238E27FC236}">
                <a16:creationId xmlns:a16="http://schemas.microsoft.com/office/drawing/2014/main" id="{6DC36E93-5941-234C-86EC-0F2F493C8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6ADE3-E43D-A844-90FD-72906F3E0117}"/>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182782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9294-9591-6E47-A460-6D3FC72EA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7C825D-7C34-5745-BE4F-DE86292B1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223842-2E76-1544-916E-242A667B4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1A1D-AE09-2F40-BC98-9D1DBF78809D}"/>
              </a:ext>
            </a:extLst>
          </p:cNvPr>
          <p:cNvSpPr>
            <a:spLocks noGrp="1"/>
          </p:cNvSpPr>
          <p:nvPr>
            <p:ph type="dt" sz="half" idx="10"/>
          </p:nvPr>
        </p:nvSpPr>
        <p:spPr/>
        <p:txBody>
          <a:bodyPr/>
          <a:lstStyle/>
          <a:p>
            <a:fld id="{98CAD675-21F7-47A6-AEE1-44B98B4850FE}" type="datetimeFigureOut">
              <a:rPr lang="en-US" smtClean="0"/>
              <a:t>10/23/20</a:t>
            </a:fld>
            <a:endParaRPr lang="en-US"/>
          </a:p>
        </p:txBody>
      </p:sp>
      <p:sp>
        <p:nvSpPr>
          <p:cNvPr id="6" name="Footer Placeholder 5">
            <a:extLst>
              <a:ext uri="{FF2B5EF4-FFF2-40B4-BE49-F238E27FC236}">
                <a16:creationId xmlns:a16="http://schemas.microsoft.com/office/drawing/2014/main" id="{F8736FDB-7829-7D49-B5A5-F6B247288C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0FBD62-FED8-8744-BFBD-FA90599DE87E}"/>
              </a:ext>
            </a:extLst>
          </p:cNvPr>
          <p:cNvSpPr>
            <a:spLocks noGrp="1"/>
          </p:cNvSpPr>
          <p:nvPr>
            <p:ph type="sldNum" sz="quarter" idx="12"/>
          </p:nvPr>
        </p:nvSpPr>
        <p:spPr/>
        <p:txBody>
          <a:bodyPr/>
          <a:lstStyle/>
          <a:p>
            <a:fld id="{AD1F6391-2055-431E-AA31-5AA99A7B4E0E}" type="slidenum">
              <a:rPr lang="en-US" smtClean="0"/>
              <a:t>‹#›</a:t>
            </a:fld>
            <a:endParaRPr lang="en-US"/>
          </a:p>
        </p:txBody>
      </p:sp>
    </p:spTree>
    <p:extLst>
      <p:ext uri="{BB962C8B-B14F-4D97-AF65-F5344CB8AC3E}">
        <p14:creationId xmlns:p14="http://schemas.microsoft.com/office/powerpoint/2010/main" val="250295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E789E6-0B43-CE48-AF1B-14B40F4D8C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0CC5FF-3D66-D04A-B52C-A20C278A3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95C1E-7FC2-0D45-804E-C9E7B086C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AD675-21F7-47A6-AEE1-44B98B4850FE}" type="datetimeFigureOut">
              <a:rPr lang="en-US" smtClean="0"/>
              <a:t>10/23/20</a:t>
            </a:fld>
            <a:endParaRPr lang="en-US"/>
          </a:p>
        </p:txBody>
      </p:sp>
      <p:sp>
        <p:nvSpPr>
          <p:cNvPr id="5" name="Footer Placeholder 4">
            <a:extLst>
              <a:ext uri="{FF2B5EF4-FFF2-40B4-BE49-F238E27FC236}">
                <a16:creationId xmlns:a16="http://schemas.microsoft.com/office/drawing/2014/main" id="{A4741095-F2E9-F045-8BBD-9A609E979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B23A9-2916-BD40-8C94-7AB928DC8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F6391-2055-431E-AA31-5AA99A7B4E0E}" type="slidenum">
              <a:rPr lang="en-US" smtClean="0"/>
              <a:t>‹#›</a:t>
            </a:fld>
            <a:endParaRPr lang="en-US"/>
          </a:p>
        </p:txBody>
      </p:sp>
    </p:spTree>
    <p:extLst>
      <p:ext uri="{BB962C8B-B14F-4D97-AF65-F5344CB8AC3E}">
        <p14:creationId xmlns:p14="http://schemas.microsoft.com/office/powerpoint/2010/main" val="419981111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hellenruthes-ti/" TargetMode="External"/><Relationship Id="rId2" Type="http://schemas.openxmlformats.org/officeDocument/2006/relationships/hyperlink" Target="mailto:hellenruthes@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safioboticario.kanbantool.com/b/654054-desafio-boticar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EF16A-DFE6-CF43-A426-D1A9E2DA67A2}"/>
              </a:ext>
            </a:extLst>
          </p:cNvPr>
          <p:cNvSpPr>
            <a:spLocks noGrp="1"/>
          </p:cNvSpPr>
          <p:nvPr>
            <p:ph idx="1"/>
          </p:nvPr>
        </p:nvSpPr>
        <p:spPr>
          <a:xfrm>
            <a:off x="515921" y="911139"/>
            <a:ext cx="7796540" cy="3997828"/>
          </a:xfrm>
        </p:spPr>
        <p:txBody>
          <a:bodyPr/>
          <a:lstStyle/>
          <a:p>
            <a:pPr marL="0" indent="0">
              <a:buNone/>
            </a:pPr>
            <a:endParaRPr lang="en-US" sz="3000" dirty="0">
              <a:solidFill>
                <a:schemeClr val="tx2"/>
              </a:solidFill>
            </a:endParaRPr>
          </a:p>
          <a:p>
            <a:pPr marL="0" indent="0">
              <a:buNone/>
            </a:pPr>
            <a:r>
              <a:rPr lang="en-US" sz="3000" dirty="0">
                <a:solidFill>
                  <a:schemeClr val="tx2"/>
                </a:solidFill>
              </a:rPr>
              <a:t>Hellen </a:t>
            </a:r>
            <a:r>
              <a:rPr lang="en-US" sz="3000" dirty="0" err="1">
                <a:solidFill>
                  <a:schemeClr val="tx2"/>
                </a:solidFill>
              </a:rPr>
              <a:t>Ruthes</a:t>
            </a:r>
            <a:endParaRPr lang="en-US" sz="3000" dirty="0">
              <a:solidFill>
                <a:schemeClr val="tx2"/>
              </a:solidFill>
            </a:endParaRPr>
          </a:p>
          <a:p>
            <a:pPr marL="0" indent="0">
              <a:buNone/>
            </a:pPr>
            <a:endParaRPr lang="en-US" sz="3000" dirty="0">
              <a:solidFill>
                <a:schemeClr val="tx2"/>
              </a:solidFill>
            </a:endParaRPr>
          </a:p>
          <a:p>
            <a:pPr marL="0" indent="0">
              <a:buNone/>
            </a:pPr>
            <a:r>
              <a:rPr lang="en-US" sz="1500" dirty="0">
                <a:solidFill>
                  <a:schemeClr val="tx2"/>
                </a:solidFill>
              </a:rPr>
              <a:t>Eng. de Dados</a:t>
            </a:r>
          </a:p>
          <a:p>
            <a:pPr marL="0" indent="0">
              <a:buNone/>
            </a:pPr>
            <a:r>
              <a:rPr lang="en-US" sz="1500" dirty="0">
                <a:solidFill>
                  <a:schemeClr val="tx2"/>
                </a:solidFill>
              </a:rPr>
              <a:t>41 – 99554 2513</a:t>
            </a:r>
          </a:p>
          <a:p>
            <a:pPr marL="0" indent="0">
              <a:buNone/>
            </a:pPr>
            <a:r>
              <a:rPr lang="en-US" sz="1500" dirty="0">
                <a:solidFill>
                  <a:schemeClr val="tx2"/>
                </a:solidFill>
                <a:hlinkClick r:id="rId2">
                  <a:extLst>
                    <a:ext uri="{A12FA001-AC4F-418D-AE19-62706E023703}">
                      <ahyp:hlinkClr xmlns:ahyp="http://schemas.microsoft.com/office/drawing/2018/hyperlinkcolor" val="tx"/>
                    </a:ext>
                  </a:extLst>
                </a:hlinkClick>
              </a:rPr>
              <a:t>hellenruthes@gmail.com</a:t>
            </a:r>
            <a:endParaRPr lang="en-US" sz="1500" dirty="0">
              <a:solidFill>
                <a:schemeClr val="tx2"/>
              </a:solidFill>
            </a:endParaRPr>
          </a:p>
          <a:p>
            <a:pPr marL="0" indent="0">
              <a:buNone/>
            </a:pPr>
            <a:r>
              <a:rPr lang="en-US" sz="1500" dirty="0">
                <a:solidFill>
                  <a:schemeClr val="tx2"/>
                </a:solidFill>
                <a:hlinkClick r:id="rId3">
                  <a:extLst>
                    <a:ext uri="{A12FA001-AC4F-418D-AE19-62706E023703}">
                      <ahyp:hlinkClr xmlns:ahyp="http://schemas.microsoft.com/office/drawing/2018/hyperlinkcolor" val="tx"/>
                    </a:ext>
                  </a:extLst>
                </a:hlinkClick>
              </a:rPr>
              <a:t>https://www.linkedin.com/in/hellenruthes-ti/</a:t>
            </a:r>
            <a:endParaRPr lang="en-US" sz="1500" dirty="0">
              <a:solidFill>
                <a:schemeClr val="tx2"/>
              </a:solidFill>
            </a:endParaRPr>
          </a:p>
          <a:p>
            <a:pPr marL="0" indent="0">
              <a:buNone/>
            </a:pPr>
            <a:endParaRPr lang="en-US" dirty="0">
              <a:solidFill>
                <a:schemeClr val="tx2"/>
              </a:solidFill>
            </a:endParaRPr>
          </a:p>
        </p:txBody>
      </p:sp>
    </p:spTree>
    <p:extLst>
      <p:ext uri="{BB962C8B-B14F-4D97-AF65-F5344CB8AC3E}">
        <p14:creationId xmlns:p14="http://schemas.microsoft.com/office/powerpoint/2010/main" val="341571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DAA9-B8FD-C14D-9529-65A226C07550}"/>
              </a:ext>
            </a:extLst>
          </p:cNvPr>
          <p:cNvSpPr>
            <a:spLocks noGrp="1"/>
          </p:cNvSpPr>
          <p:nvPr>
            <p:ph type="title"/>
          </p:nvPr>
        </p:nvSpPr>
        <p:spPr/>
        <p:txBody>
          <a:bodyPr/>
          <a:lstStyle/>
          <a:p>
            <a:r>
              <a:rPr lang="en-US" dirty="0" err="1">
                <a:solidFill>
                  <a:schemeClr val="tx2"/>
                </a:solidFill>
              </a:rPr>
              <a:t>Perguntas</a:t>
            </a:r>
            <a:endParaRPr lang="en-US" dirty="0">
              <a:solidFill>
                <a:schemeClr val="tx2"/>
              </a:solidFill>
            </a:endParaRPr>
          </a:p>
        </p:txBody>
      </p:sp>
      <p:pic>
        <p:nvPicPr>
          <p:cNvPr id="4" name="Content Placeholder 3">
            <a:extLst>
              <a:ext uri="{FF2B5EF4-FFF2-40B4-BE49-F238E27FC236}">
                <a16:creationId xmlns:a16="http://schemas.microsoft.com/office/drawing/2014/main" id="{6F151685-C9B7-0540-8823-8DDE9B67CE43}"/>
              </a:ext>
            </a:extLst>
          </p:cNvPr>
          <p:cNvPicPr>
            <a:picLocks noGrp="1" noChangeAspect="1"/>
          </p:cNvPicPr>
          <p:nvPr>
            <p:ph idx="1"/>
          </p:nvPr>
        </p:nvPicPr>
        <p:blipFill>
          <a:blip r:embed="rId2"/>
          <a:stretch>
            <a:fillRect/>
          </a:stretch>
        </p:blipFill>
        <p:spPr>
          <a:xfrm>
            <a:off x="2696770" y="1690688"/>
            <a:ext cx="6798459" cy="4351338"/>
          </a:xfrm>
          <a:prstGeom prst="rect">
            <a:avLst/>
          </a:prstGeom>
        </p:spPr>
      </p:pic>
    </p:spTree>
    <p:extLst>
      <p:ext uri="{BB962C8B-B14F-4D97-AF65-F5344CB8AC3E}">
        <p14:creationId xmlns:p14="http://schemas.microsoft.com/office/powerpoint/2010/main" val="349055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pt-BR" dirty="0">
                <a:solidFill>
                  <a:schemeClr val="tx2"/>
                </a:solidFill>
              </a:rPr>
              <a:t>Agenda</a:t>
            </a:r>
            <a:endParaRPr lang="en-US" dirty="0">
              <a:solidFill>
                <a:schemeClr val="tx2"/>
              </a:solidFill>
            </a:endParaRPr>
          </a:p>
        </p:txBody>
      </p:sp>
      <p:sp>
        <p:nvSpPr>
          <p:cNvPr id="3" name="Content Placeholder 2"/>
          <p:cNvSpPr>
            <a:spLocks noGrp="1"/>
          </p:cNvSpPr>
          <p:nvPr>
            <p:ph idx="1"/>
          </p:nvPr>
        </p:nvSpPr>
        <p:spPr>
          <a:xfrm>
            <a:off x="838200" y="1759363"/>
            <a:ext cx="7796540" cy="3997828"/>
          </a:xfrm>
        </p:spPr>
        <p:txBody>
          <a:bodyPr>
            <a:normAutofit fontScale="92500" lnSpcReduction="10000"/>
          </a:bodyPr>
          <a:lstStyle/>
          <a:p>
            <a:pPr marL="0" indent="0">
              <a:buNone/>
            </a:pPr>
            <a:r>
              <a:rPr lang="pt-BR" dirty="0">
                <a:solidFill>
                  <a:schemeClr val="tx2"/>
                </a:solidFill>
              </a:rPr>
              <a:t>Caso 1 – Implementação</a:t>
            </a:r>
          </a:p>
          <a:p>
            <a:endParaRPr lang="pt-BR" dirty="0">
              <a:solidFill>
                <a:schemeClr val="tx2"/>
              </a:solidFill>
            </a:endParaRPr>
          </a:p>
          <a:p>
            <a:pPr marL="0" indent="0">
              <a:buNone/>
            </a:pPr>
            <a:r>
              <a:rPr lang="pt-BR" dirty="0">
                <a:solidFill>
                  <a:schemeClr val="tx2"/>
                </a:solidFill>
              </a:rPr>
              <a:t>Caso 2 – Arquitetura</a:t>
            </a:r>
          </a:p>
          <a:p>
            <a:pPr lvl="1"/>
            <a:r>
              <a:rPr lang="pt-BR" dirty="0">
                <a:solidFill>
                  <a:schemeClr val="tx2"/>
                </a:solidFill>
              </a:rPr>
              <a:t>Qual o desafio?</a:t>
            </a:r>
          </a:p>
          <a:p>
            <a:pPr lvl="1"/>
            <a:r>
              <a:rPr lang="pt-BR" dirty="0">
                <a:solidFill>
                  <a:schemeClr val="tx2"/>
                </a:solidFill>
              </a:rPr>
              <a:t>O que devemos considerar?</a:t>
            </a:r>
          </a:p>
          <a:p>
            <a:pPr lvl="1"/>
            <a:r>
              <a:rPr lang="pt-BR" dirty="0">
                <a:solidFill>
                  <a:schemeClr val="tx2"/>
                </a:solidFill>
              </a:rPr>
              <a:t>Proposta de arquitetura</a:t>
            </a:r>
          </a:p>
          <a:p>
            <a:pPr lvl="1"/>
            <a:r>
              <a:rPr lang="pt-BR" i="1" dirty="0" err="1">
                <a:solidFill>
                  <a:schemeClr val="tx2"/>
                </a:solidFill>
              </a:rPr>
              <a:t>On</a:t>
            </a:r>
            <a:r>
              <a:rPr lang="pt-BR" i="1" dirty="0">
                <a:solidFill>
                  <a:schemeClr val="tx2"/>
                </a:solidFill>
              </a:rPr>
              <a:t> </a:t>
            </a:r>
            <a:r>
              <a:rPr lang="pt-BR" i="1" dirty="0" err="1">
                <a:solidFill>
                  <a:schemeClr val="tx2"/>
                </a:solidFill>
              </a:rPr>
              <a:t>premises</a:t>
            </a:r>
            <a:r>
              <a:rPr lang="pt-BR" i="1" dirty="0">
                <a:solidFill>
                  <a:schemeClr val="tx2"/>
                </a:solidFill>
              </a:rPr>
              <a:t> versus </a:t>
            </a:r>
            <a:r>
              <a:rPr lang="pt-BR" i="1" dirty="0" err="1">
                <a:solidFill>
                  <a:schemeClr val="tx2"/>
                </a:solidFill>
              </a:rPr>
              <a:t>cloud</a:t>
            </a:r>
            <a:endParaRPr lang="pt-BR" i="1" dirty="0">
              <a:solidFill>
                <a:schemeClr val="tx2"/>
              </a:solidFill>
            </a:endParaRPr>
          </a:p>
          <a:p>
            <a:pPr lvl="1"/>
            <a:r>
              <a:rPr lang="pt-BR" i="1" dirty="0">
                <a:solidFill>
                  <a:schemeClr val="tx2"/>
                </a:solidFill>
              </a:rPr>
              <a:t>Tempo</a:t>
            </a:r>
            <a:r>
              <a:rPr lang="en-US" i="1" dirty="0">
                <a:solidFill>
                  <a:schemeClr val="tx2"/>
                </a:solidFill>
              </a:rPr>
              <a:t> real/Streaming</a:t>
            </a:r>
          </a:p>
          <a:p>
            <a:pPr marL="0" indent="0">
              <a:buNone/>
            </a:pPr>
            <a:endParaRPr lang="pt-BR" dirty="0">
              <a:solidFill>
                <a:schemeClr val="tx2"/>
              </a:solidFill>
            </a:endParaRPr>
          </a:p>
          <a:p>
            <a:pPr marL="0" indent="0">
              <a:buNone/>
            </a:pPr>
            <a:r>
              <a:rPr lang="pt-BR" dirty="0">
                <a:solidFill>
                  <a:schemeClr val="tx2"/>
                </a:solidFill>
              </a:rPr>
              <a:t>Perguntas</a:t>
            </a:r>
          </a:p>
          <a:p>
            <a:pPr lvl="1"/>
            <a:endParaRPr lang="pt-BR" i="1" dirty="0">
              <a:solidFill>
                <a:schemeClr val="tx2"/>
              </a:solidFill>
            </a:endParaRPr>
          </a:p>
        </p:txBody>
      </p:sp>
    </p:spTree>
    <p:extLst>
      <p:ext uri="{BB962C8B-B14F-4D97-AF65-F5344CB8AC3E}">
        <p14:creationId xmlns:p14="http://schemas.microsoft.com/office/powerpoint/2010/main" val="389061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3494-47E6-4544-8C05-1AEC20017F03}"/>
              </a:ext>
            </a:extLst>
          </p:cNvPr>
          <p:cNvSpPr>
            <a:spLocks noGrp="1"/>
          </p:cNvSpPr>
          <p:nvPr>
            <p:ph type="title"/>
          </p:nvPr>
        </p:nvSpPr>
        <p:spPr>
          <a:xfrm>
            <a:off x="838200" y="413433"/>
            <a:ext cx="10515600" cy="1325563"/>
          </a:xfrm>
        </p:spPr>
        <p:txBody>
          <a:bodyPr/>
          <a:lstStyle/>
          <a:p>
            <a:r>
              <a:rPr lang="en-US" dirty="0" err="1">
                <a:solidFill>
                  <a:schemeClr val="tx2"/>
                </a:solidFill>
              </a:rPr>
              <a:t>Caso</a:t>
            </a:r>
            <a:r>
              <a:rPr lang="en-US" dirty="0">
                <a:solidFill>
                  <a:schemeClr val="tx2"/>
                </a:solidFill>
              </a:rPr>
              <a:t> 1</a:t>
            </a:r>
          </a:p>
        </p:txBody>
      </p:sp>
      <p:sp>
        <p:nvSpPr>
          <p:cNvPr id="7" name="Rectangle 6">
            <a:extLst>
              <a:ext uri="{FF2B5EF4-FFF2-40B4-BE49-F238E27FC236}">
                <a16:creationId xmlns:a16="http://schemas.microsoft.com/office/drawing/2014/main" id="{F217E5FE-16F2-1948-913C-CB140CDBB60D}"/>
              </a:ext>
            </a:extLst>
          </p:cNvPr>
          <p:cNvSpPr/>
          <p:nvPr/>
        </p:nvSpPr>
        <p:spPr>
          <a:xfrm>
            <a:off x="1047750" y="3043232"/>
            <a:ext cx="2109788"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to Raw</a:t>
            </a:r>
          </a:p>
          <a:p>
            <a:pPr algn="ctr"/>
            <a:endParaRPr lang="en-US" dirty="0"/>
          </a:p>
        </p:txBody>
      </p:sp>
      <p:sp>
        <p:nvSpPr>
          <p:cNvPr id="9" name="Rectangle 8">
            <a:extLst>
              <a:ext uri="{FF2B5EF4-FFF2-40B4-BE49-F238E27FC236}">
                <a16:creationId xmlns:a16="http://schemas.microsoft.com/office/drawing/2014/main" id="{DCE7A103-99D7-5C45-9FBE-F9425D20CCFA}"/>
              </a:ext>
            </a:extLst>
          </p:cNvPr>
          <p:cNvSpPr/>
          <p:nvPr/>
        </p:nvSpPr>
        <p:spPr>
          <a:xfrm>
            <a:off x="4514848" y="3043232"/>
            <a:ext cx="1890713"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to Curated</a:t>
            </a:r>
          </a:p>
        </p:txBody>
      </p:sp>
      <p:sp>
        <p:nvSpPr>
          <p:cNvPr id="10" name="Rectangle 9">
            <a:extLst>
              <a:ext uri="{FF2B5EF4-FFF2-40B4-BE49-F238E27FC236}">
                <a16:creationId xmlns:a16="http://schemas.microsoft.com/office/drawing/2014/main" id="{98C944BE-A3AF-1243-98B4-15C6DE7E0740}"/>
              </a:ext>
            </a:extLst>
          </p:cNvPr>
          <p:cNvSpPr/>
          <p:nvPr/>
        </p:nvSpPr>
        <p:spPr>
          <a:xfrm>
            <a:off x="838200" y="1871721"/>
            <a:ext cx="6096000" cy="646331"/>
          </a:xfrm>
          <a:prstGeom prst="rect">
            <a:avLst/>
          </a:prstGeom>
        </p:spPr>
        <p:txBody>
          <a:bodyPr>
            <a:spAutoFit/>
          </a:bodyPr>
          <a:lstStyle/>
          <a:p>
            <a:r>
              <a:rPr lang="en-US" dirty="0">
                <a:hlinkClick r:id="rId2"/>
              </a:rPr>
              <a:t>Kanban - DesafioBoticario</a:t>
            </a:r>
            <a:endParaRPr lang="en-US" dirty="0"/>
          </a:p>
          <a:p>
            <a:endParaRPr lang="en-US" dirty="0"/>
          </a:p>
        </p:txBody>
      </p:sp>
      <p:sp>
        <p:nvSpPr>
          <p:cNvPr id="13" name="Rectangle 12">
            <a:extLst>
              <a:ext uri="{FF2B5EF4-FFF2-40B4-BE49-F238E27FC236}">
                <a16:creationId xmlns:a16="http://schemas.microsoft.com/office/drawing/2014/main" id="{953361DF-C4EF-234F-ACDF-390A8390ADA3}"/>
              </a:ext>
            </a:extLst>
          </p:cNvPr>
          <p:cNvSpPr/>
          <p:nvPr/>
        </p:nvSpPr>
        <p:spPr>
          <a:xfrm>
            <a:off x="490461" y="4508832"/>
            <a:ext cx="3167063"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Mantém</a:t>
            </a:r>
            <a:r>
              <a:rPr lang="en-US" dirty="0"/>
              <a:t> dados </a:t>
            </a:r>
          </a:p>
          <a:p>
            <a:pPr algn="ctr"/>
            <a:r>
              <a:rPr lang="en-US" dirty="0" err="1"/>
              <a:t>Processo</a:t>
            </a:r>
            <a:r>
              <a:rPr lang="en-US" dirty="0"/>
              <a:t> de merge</a:t>
            </a:r>
          </a:p>
          <a:p>
            <a:pPr algn="ctr"/>
            <a:r>
              <a:rPr lang="en-US" dirty="0"/>
              <a:t>- Se </a:t>
            </a:r>
            <a:r>
              <a:rPr lang="en-US" dirty="0" err="1"/>
              <a:t>existe</a:t>
            </a:r>
            <a:r>
              <a:rPr lang="en-US" dirty="0"/>
              <a:t>, update, se </a:t>
            </a:r>
            <a:r>
              <a:rPr lang="en-US" dirty="0" err="1"/>
              <a:t>não</a:t>
            </a:r>
            <a:r>
              <a:rPr lang="en-US" dirty="0"/>
              <a:t> </a:t>
            </a:r>
            <a:r>
              <a:rPr lang="en-US" dirty="0" err="1"/>
              <a:t>existe</a:t>
            </a:r>
            <a:r>
              <a:rPr lang="en-US" dirty="0"/>
              <a:t> insert  </a:t>
            </a:r>
          </a:p>
        </p:txBody>
      </p:sp>
      <p:cxnSp>
        <p:nvCxnSpPr>
          <p:cNvPr id="15" name="Straight Arrow Connector 14">
            <a:extLst>
              <a:ext uri="{FF2B5EF4-FFF2-40B4-BE49-F238E27FC236}">
                <a16:creationId xmlns:a16="http://schemas.microsoft.com/office/drawing/2014/main" id="{B1845A37-AD8D-E54B-AE1F-85106A59942A}"/>
              </a:ext>
            </a:extLst>
          </p:cNvPr>
          <p:cNvCxnSpPr/>
          <p:nvPr/>
        </p:nvCxnSpPr>
        <p:spPr>
          <a:xfrm>
            <a:off x="3429002" y="3614732"/>
            <a:ext cx="695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D953B27-B502-0B40-92FF-6AD5A09B75A0}"/>
              </a:ext>
            </a:extLst>
          </p:cNvPr>
          <p:cNvSpPr/>
          <p:nvPr/>
        </p:nvSpPr>
        <p:spPr>
          <a:xfrm>
            <a:off x="4005262" y="4508831"/>
            <a:ext cx="3167063" cy="14573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Mantém</a:t>
            </a:r>
            <a:r>
              <a:rPr lang="en-US" dirty="0">
                <a:solidFill>
                  <a:schemeClr val="tx1"/>
                </a:solidFill>
              </a:rPr>
              <a:t> dados </a:t>
            </a:r>
          </a:p>
          <a:p>
            <a:pPr algn="ctr"/>
            <a:r>
              <a:rPr lang="en-US" dirty="0" err="1">
                <a:solidFill>
                  <a:schemeClr val="tx1"/>
                </a:solidFill>
              </a:rPr>
              <a:t>Processo</a:t>
            </a:r>
            <a:r>
              <a:rPr lang="en-US" dirty="0">
                <a:solidFill>
                  <a:schemeClr val="tx1"/>
                </a:solidFill>
              </a:rPr>
              <a:t> de merge</a:t>
            </a:r>
          </a:p>
          <a:p>
            <a:pPr algn="ctr"/>
            <a:r>
              <a:rPr lang="en-US" dirty="0">
                <a:solidFill>
                  <a:schemeClr val="tx1"/>
                </a:solidFill>
              </a:rPr>
              <a:t>- Se </a:t>
            </a:r>
            <a:r>
              <a:rPr lang="en-US" dirty="0" err="1">
                <a:solidFill>
                  <a:schemeClr val="tx1"/>
                </a:solidFill>
              </a:rPr>
              <a:t>existe</a:t>
            </a:r>
            <a:r>
              <a:rPr lang="en-US" dirty="0">
                <a:solidFill>
                  <a:schemeClr val="tx1"/>
                </a:solidFill>
              </a:rPr>
              <a:t>, update, se </a:t>
            </a:r>
            <a:r>
              <a:rPr lang="en-US" dirty="0" err="1">
                <a:solidFill>
                  <a:schemeClr val="tx1"/>
                </a:solidFill>
              </a:rPr>
              <a:t>não</a:t>
            </a:r>
            <a:r>
              <a:rPr lang="en-US" dirty="0">
                <a:solidFill>
                  <a:schemeClr val="tx1"/>
                </a:solidFill>
              </a:rPr>
              <a:t> </a:t>
            </a:r>
            <a:r>
              <a:rPr lang="en-US" dirty="0" err="1">
                <a:solidFill>
                  <a:schemeClr val="tx1"/>
                </a:solidFill>
              </a:rPr>
              <a:t>existe</a:t>
            </a:r>
            <a:r>
              <a:rPr lang="en-US" dirty="0">
                <a:solidFill>
                  <a:schemeClr val="tx1"/>
                </a:solidFill>
              </a:rPr>
              <a:t> insert  </a:t>
            </a:r>
          </a:p>
        </p:txBody>
      </p:sp>
      <p:cxnSp>
        <p:nvCxnSpPr>
          <p:cNvPr id="18" name="Straight Arrow Connector 17">
            <a:extLst>
              <a:ext uri="{FF2B5EF4-FFF2-40B4-BE49-F238E27FC236}">
                <a16:creationId xmlns:a16="http://schemas.microsoft.com/office/drawing/2014/main" id="{E7C3137C-4359-DF4C-8C70-8E469CD57DDC}"/>
              </a:ext>
            </a:extLst>
          </p:cNvPr>
          <p:cNvCxnSpPr/>
          <p:nvPr/>
        </p:nvCxnSpPr>
        <p:spPr>
          <a:xfrm>
            <a:off x="7058025" y="3614732"/>
            <a:ext cx="1343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4B93379-1CB3-744D-83C8-A53DAE081907}"/>
              </a:ext>
            </a:extLst>
          </p:cNvPr>
          <p:cNvSpPr/>
          <p:nvPr/>
        </p:nvSpPr>
        <p:spPr>
          <a:xfrm>
            <a:off x="9043987" y="3043232"/>
            <a:ext cx="2109788"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Views</a:t>
            </a:r>
          </a:p>
          <a:p>
            <a:pPr algn="ctr"/>
            <a:endParaRPr lang="en-US" dirty="0"/>
          </a:p>
        </p:txBody>
      </p:sp>
    </p:spTree>
    <p:extLst>
      <p:ext uri="{BB962C8B-B14F-4D97-AF65-F5344CB8AC3E}">
        <p14:creationId xmlns:p14="http://schemas.microsoft.com/office/powerpoint/2010/main" val="272230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201" y="153357"/>
            <a:ext cx="10515600" cy="1325563"/>
          </a:xfrm>
        </p:spPr>
        <p:txBody>
          <a:bodyPr/>
          <a:lstStyle/>
          <a:p>
            <a:r>
              <a:rPr lang="pt-BR" dirty="0">
                <a:solidFill>
                  <a:schemeClr val="tx2"/>
                </a:solidFill>
              </a:rPr>
              <a:t>Qual o desafio?</a:t>
            </a:r>
            <a:endParaRPr lang="en-US" dirty="0">
              <a:solidFill>
                <a:schemeClr val="tx2"/>
              </a:solidFill>
            </a:endParaRPr>
          </a:p>
        </p:txBody>
      </p:sp>
      <p:pic>
        <p:nvPicPr>
          <p:cNvPr id="16" name="Content Placeholder 1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41243" y="3352109"/>
            <a:ext cx="666751" cy="218778"/>
          </a:xfrm>
        </p:spPr>
      </p:pic>
      <p:sp>
        <p:nvSpPr>
          <p:cNvPr id="4" name="Explosion 1 3"/>
          <p:cNvSpPr/>
          <p:nvPr/>
        </p:nvSpPr>
        <p:spPr>
          <a:xfrm>
            <a:off x="561201" y="1321594"/>
            <a:ext cx="6368237" cy="5193505"/>
          </a:xfrm>
          <a:prstGeom prst="irregularSeal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3757178" y="3191096"/>
            <a:ext cx="776286" cy="454818"/>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1573863" y="3268160"/>
            <a:ext cx="571499" cy="533798"/>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4096" y="3441034"/>
            <a:ext cx="319100" cy="327802"/>
          </a:xfrm>
          <a:prstGeom prst="rect">
            <a:avLst/>
          </a:prstGeom>
        </p:spPr>
      </p:pic>
      <p:sp>
        <p:nvSpPr>
          <p:cNvPr id="17" name="Can 16"/>
          <p:cNvSpPr/>
          <p:nvPr/>
        </p:nvSpPr>
        <p:spPr>
          <a:xfrm>
            <a:off x="2518975" y="3147048"/>
            <a:ext cx="795337" cy="661742"/>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62491" y="3377799"/>
            <a:ext cx="495533" cy="323852"/>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11366" y="4188770"/>
            <a:ext cx="1091432" cy="370209"/>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25285" y="3418505"/>
            <a:ext cx="871537" cy="549030"/>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75459" y="3918346"/>
            <a:ext cx="1049826" cy="657168"/>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01313" y="2433851"/>
            <a:ext cx="2952415" cy="2188085"/>
          </a:xfrm>
          <a:prstGeom prst="rect">
            <a:avLst/>
          </a:prstGeom>
        </p:spPr>
      </p:pic>
      <p:sp>
        <p:nvSpPr>
          <p:cNvPr id="23" name="Right Arrow 22"/>
          <p:cNvSpPr/>
          <p:nvPr/>
        </p:nvSpPr>
        <p:spPr>
          <a:xfrm>
            <a:off x="6868617" y="3568724"/>
            <a:ext cx="2193518" cy="26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95821" y="2789258"/>
            <a:ext cx="590554" cy="267329"/>
          </a:xfrm>
          <a:prstGeom prst="rect">
            <a:avLst/>
          </a:prstGeom>
        </p:spPr>
      </p:pic>
    </p:spTree>
    <p:extLst>
      <p:ext uri="{BB962C8B-B14F-4D97-AF65-F5344CB8AC3E}">
        <p14:creationId xmlns:p14="http://schemas.microsoft.com/office/powerpoint/2010/main" val="84040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solidFill>
                  <a:schemeClr val="tx2"/>
                </a:solidFill>
              </a:rPr>
              <a:t>O que devemos considerar?</a:t>
            </a:r>
            <a:endParaRPr lang="en-US" dirty="0">
              <a:solidFill>
                <a:schemeClr val="tx2"/>
              </a:solidFill>
            </a:endParaRPr>
          </a:p>
        </p:txBody>
      </p:sp>
      <p:sp>
        <p:nvSpPr>
          <p:cNvPr id="3" name="Content Placeholder 2"/>
          <p:cNvSpPr>
            <a:spLocks noGrp="1"/>
          </p:cNvSpPr>
          <p:nvPr>
            <p:ph idx="1"/>
          </p:nvPr>
        </p:nvSpPr>
        <p:spPr/>
        <p:txBody>
          <a:bodyPr>
            <a:normAutofit fontScale="92500" lnSpcReduction="20000"/>
          </a:bodyPr>
          <a:lstStyle/>
          <a:p>
            <a:r>
              <a:rPr lang="pt-BR" dirty="0">
                <a:solidFill>
                  <a:schemeClr val="tx2"/>
                </a:solidFill>
              </a:rPr>
              <a:t>Fornecimento de  dados para </a:t>
            </a:r>
            <a:r>
              <a:rPr lang="pt-BR" i="1" dirty="0" err="1">
                <a:solidFill>
                  <a:schemeClr val="tx2"/>
                </a:solidFill>
              </a:rPr>
              <a:t>Analytics</a:t>
            </a:r>
            <a:r>
              <a:rPr lang="pt-BR" dirty="0">
                <a:solidFill>
                  <a:schemeClr val="tx2"/>
                </a:solidFill>
              </a:rPr>
              <a:t>, </a:t>
            </a:r>
            <a:r>
              <a:rPr lang="pt-BR" i="1" dirty="0">
                <a:solidFill>
                  <a:schemeClr val="tx2"/>
                </a:solidFill>
              </a:rPr>
              <a:t>Data Science</a:t>
            </a:r>
            <a:r>
              <a:rPr lang="pt-BR" dirty="0">
                <a:solidFill>
                  <a:schemeClr val="tx2"/>
                </a:solidFill>
              </a:rPr>
              <a:t>, </a:t>
            </a:r>
            <a:r>
              <a:rPr lang="pt-BR" dirty="0" err="1">
                <a:solidFill>
                  <a:schemeClr val="tx2"/>
                </a:solidFill>
              </a:rPr>
              <a:t>API’s</a:t>
            </a:r>
            <a:r>
              <a:rPr lang="pt-BR" dirty="0">
                <a:solidFill>
                  <a:schemeClr val="tx2"/>
                </a:solidFill>
              </a:rPr>
              <a:t> e serviços para integrações com aplicações</a:t>
            </a:r>
          </a:p>
          <a:p>
            <a:endParaRPr lang="pt-BR" dirty="0">
              <a:solidFill>
                <a:schemeClr val="tx2"/>
              </a:solidFill>
            </a:endParaRPr>
          </a:p>
          <a:p>
            <a:r>
              <a:rPr lang="pt-BR" dirty="0">
                <a:solidFill>
                  <a:schemeClr val="tx2"/>
                </a:solidFill>
              </a:rPr>
              <a:t>Camadas de ingestão, processamento, armazenamento, consumo, análise, segurança e governança</a:t>
            </a:r>
          </a:p>
          <a:p>
            <a:pPr marL="0" indent="0">
              <a:buNone/>
            </a:pPr>
            <a:endParaRPr lang="pt-BR" dirty="0">
              <a:solidFill>
                <a:schemeClr val="tx2"/>
              </a:solidFill>
            </a:endParaRPr>
          </a:p>
          <a:p>
            <a:r>
              <a:rPr lang="pt-BR" dirty="0">
                <a:solidFill>
                  <a:schemeClr val="tx2"/>
                </a:solidFill>
              </a:rPr>
              <a:t>Substituição gradativa do cenário </a:t>
            </a:r>
            <a:r>
              <a:rPr lang="pt-BR" i="1" dirty="0" err="1">
                <a:solidFill>
                  <a:schemeClr val="tx2"/>
                </a:solidFill>
              </a:rPr>
              <a:t>on-premises</a:t>
            </a:r>
            <a:r>
              <a:rPr lang="pt-BR" dirty="0">
                <a:solidFill>
                  <a:schemeClr val="tx2"/>
                </a:solidFill>
              </a:rPr>
              <a:t> atual</a:t>
            </a:r>
          </a:p>
          <a:p>
            <a:pPr marL="0" indent="0">
              <a:buNone/>
            </a:pPr>
            <a:endParaRPr lang="pt-BR" dirty="0">
              <a:solidFill>
                <a:schemeClr val="tx2"/>
              </a:solidFill>
            </a:endParaRPr>
          </a:p>
          <a:p>
            <a:r>
              <a:rPr lang="pt-BR" dirty="0">
                <a:solidFill>
                  <a:schemeClr val="tx2"/>
                </a:solidFill>
              </a:rPr>
              <a:t>Manutenção da comunicação </a:t>
            </a:r>
            <a:r>
              <a:rPr lang="pt-BR" i="1" dirty="0" err="1">
                <a:solidFill>
                  <a:schemeClr val="tx2"/>
                </a:solidFill>
              </a:rPr>
              <a:t>on-premises</a:t>
            </a:r>
            <a:r>
              <a:rPr lang="pt-BR" dirty="0">
                <a:solidFill>
                  <a:schemeClr val="tx2"/>
                </a:solidFill>
              </a:rPr>
              <a:t> </a:t>
            </a:r>
            <a:r>
              <a:rPr lang="pt-BR" dirty="0" err="1">
                <a:solidFill>
                  <a:schemeClr val="tx2"/>
                </a:solidFill>
              </a:rPr>
              <a:t>x</a:t>
            </a:r>
            <a:r>
              <a:rPr lang="pt-BR" dirty="0">
                <a:solidFill>
                  <a:schemeClr val="tx2"/>
                </a:solidFill>
              </a:rPr>
              <a:t> </a:t>
            </a:r>
            <a:r>
              <a:rPr lang="pt-BR" i="1" dirty="0" err="1">
                <a:solidFill>
                  <a:schemeClr val="tx2"/>
                </a:solidFill>
              </a:rPr>
              <a:t>cloud</a:t>
            </a:r>
            <a:endParaRPr lang="pt-BR" dirty="0">
              <a:solidFill>
                <a:schemeClr val="tx2"/>
              </a:solidFill>
            </a:endParaRPr>
          </a:p>
          <a:p>
            <a:endParaRPr lang="pt-BR" dirty="0">
              <a:solidFill>
                <a:schemeClr val="tx2"/>
              </a:solidFill>
            </a:endParaRPr>
          </a:p>
          <a:p>
            <a:r>
              <a:rPr lang="pt-BR" dirty="0">
                <a:solidFill>
                  <a:schemeClr val="tx2"/>
                </a:solidFill>
              </a:rPr>
              <a:t>Análise de dados em tempo real</a:t>
            </a:r>
          </a:p>
          <a:p>
            <a:endParaRPr lang="pt-BR" dirty="0">
              <a:solidFill>
                <a:schemeClr val="tx2"/>
              </a:solidFill>
            </a:endParaRPr>
          </a:p>
          <a:p>
            <a:endParaRPr lang="pt-BR" dirty="0">
              <a:solidFill>
                <a:schemeClr val="tx2"/>
              </a:solidFill>
            </a:endParaRPr>
          </a:p>
        </p:txBody>
      </p:sp>
    </p:spTree>
    <p:extLst>
      <p:ext uri="{BB962C8B-B14F-4D97-AF65-F5344CB8AC3E}">
        <p14:creationId xmlns:p14="http://schemas.microsoft.com/office/powerpoint/2010/main" val="357437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759"/>
            <a:ext cx="10515600" cy="1219769"/>
          </a:xfrm>
        </p:spPr>
        <p:txBody>
          <a:bodyPr/>
          <a:lstStyle/>
          <a:p>
            <a:r>
              <a:rPr lang="pt-BR" dirty="0">
                <a:solidFill>
                  <a:schemeClr val="tx2"/>
                </a:solidFill>
              </a:rPr>
              <a:t>Proposta de arquitetura</a:t>
            </a:r>
            <a:endParaRPr lang="en-US" dirty="0">
              <a:solidFill>
                <a:schemeClr val="tx2"/>
              </a:solidFill>
            </a:endParaRPr>
          </a:p>
        </p:txBody>
      </p:sp>
      <p:pic>
        <p:nvPicPr>
          <p:cNvPr id="10" name="Content Placeholder 9">
            <a:extLst>
              <a:ext uri="{FF2B5EF4-FFF2-40B4-BE49-F238E27FC236}">
                <a16:creationId xmlns:a16="http://schemas.microsoft.com/office/drawing/2014/main" id="{159621E3-6083-334C-ACDF-31E7295696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7654" y="1464528"/>
            <a:ext cx="9137256" cy="5214221"/>
          </a:xfrm>
        </p:spPr>
      </p:pic>
    </p:spTree>
    <p:extLst>
      <p:ext uri="{BB962C8B-B14F-4D97-AF65-F5344CB8AC3E}">
        <p14:creationId xmlns:p14="http://schemas.microsoft.com/office/powerpoint/2010/main" val="199373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DA11-1DD3-4543-BE5A-361D1478A372}"/>
              </a:ext>
            </a:extLst>
          </p:cNvPr>
          <p:cNvSpPr>
            <a:spLocks noGrp="1"/>
          </p:cNvSpPr>
          <p:nvPr>
            <p:ph type="title"/>
          </p:nvPr>
        </p:nvSpPr>
        <p:spPr/>
        <p:txBody>
          <a:bodyPr/>
          <a:lstStyle/>
          <a:p>
            <a:r>
              <a:rPr lang="en-US" dirty="0" err="1">
                <a:solidFill>
                  <a:schemeClr val="tx2"/>
                </a:solidFill>
              </a:rPr>
              <a:t>Arquitetura</a:t>
            </a:r>
            <a:r>
              <a:rPr lang="en-US" dirty="0">
                <a:solidFill>
                  <a:schemeClr val="tx2"/>
                </a:solidFill>
              </a:rPr>
              <a:t> – Banco de Dados</a:t>
            </a:r>
            <a:endParaRPr lang="en-US" i="1" dirty="0">
              <a:solidFill>
                <a:schemeClr val="tx2"/>
              </a:solidFill>
            </a:endParaRPr>
          </a:p>
        </p:txBody>
      </p:sp>
      <p:pic>
        <p:nvPicPr>
          <p:cNvPr id="9" name="Content Placeholder 8">
            <a:extLst>
              <a:ext uri="{FF2B5EF4-FFF2-40B4-BE49-F238E27FC236}">
                <a16:creationId xmlns:a16="http://schemas.microsoft.com/office/drawing/2014/main" id="{2E9E75A9-1F7A-B64A-93D9-FA1873FFD9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512" y="1909173"/>
            <a:ext cx="8523954" cy="4224591"/>
          </a:xfrm>
        </p:spPr>
      </p:pic>
    </p:spTree>
    <p:extLst>
      <p:ext uri="{BB962C8B-B14F-4D97-AF65-F5344CB8AC3E}">
        <p14:creationId xmlns:p14="http://schemas.microsoft.com/office/powerpoint/2010/main" val="319072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E36A-1AE9-CB40-A0D8-9D5EF4D3E61C}"/>
              </a:ext>
            </a:extLst>
          </p:cNvPr>
          <p:cNvSpPr>
            <a:spLocks noGrp="1"/>
          </p:cNvSpPr>
          <p:nvPr>
            <p:ph type="title"/>
          </p:nvPr>
        </p:nvSpPr>
        <p:spPr/>
        <p:txBody>
          <a:bodyPr/>
          <a:lstStyle/>
          <a:p>
            <a:r>
              <a:rPr lang="en-US" i="1" dirty="0">
                <a:solidFill>
                  <a:schemeClr val="tx2"/>
                </a:solidFill>
              </a:rPr>
              <a:t>On Premises </a:t>
            </a:r>
            <a:r>
              <a:rPr lang="en-US" dirty="0">
                <a:solidFill>
                  <a:schemeClr val="tx2"/>
                </a:solidFill>
              </a:rPr>
              <a:t>X </a:t>
            </a:r>
            <a:r>
              <a:rPr lang="en-US" i="1" dirty="0">
                <a:solidFill>
                  <a:schemeClr val="tx2"/>
                </a:solidFill>
              </a:rPr>
              <a:t>Cloud</a:t>
            </a:r>
          </a:p>
        </p:txBody>
      </p:sp>
      <p:sp>
        <p:nvSpPr>
          <p:cNvPr id="3" name="Content Placeholder 2">
            <a:extLst>
              <a:ext uri="{FF2B5EF4-FFF2-40B4-BE49-F238E27FC236}">
                <a16:creationId xmlns:a16="http://schemas.microsoft.com/office/drawing/2014/main" id="{4E86AF8D-AC39-D04D-8AAB-841FCB19F17F}"/>
              </a:ext>
            </a:extLst>
          </p:cNvPr>
          <p:cNvSpPr>
            <a:spLocks noGrp="1"/>
          </p:cNvSpPr>
          <p:nvPr>
            <p:ph idx="1"/>
          </p:nvPr>
        </p:nvSpPr>
        <p:spPr/>
        <p:txBody>
          <a:bodyPr/>
          <a:lstStyle/>
          <a:p>
            <a:pPr marL="0" indent="0">
              <a:buNone/>
            </a:pPr>
            <a:r>
              <a:rPr lang="en-US" i="1" dirty="0">
                <a:solidFill>
                  <a:schemeClr val="tx2"/>
                </a:solidFill>
              </a:rPr>
              <a:t>Roadmap</a:t>
            </a:r>
            <a:r>
              <a:rPr lang="en-US" dirty="0">
                <a:solidFill>
                  <a:schemeClr val="tx2"/>
                </a:solidFill>
              </a:rPr>
              <a:t> de </a:t>
            </a:r>
            <a:r>
              <a:rPr lang="en-US" dirty="0" err="1">
                <a:solidFill>
                  <a:schemeClr val="tx2"/>
                </a:solidFill>
              </a:rPr>
              <a:t>processos</a:t>
            </a:r>
            <a:r>
              <a:rPr lang="en-US" dirty="0">
                <a:solidFill>
                  <a:schemeClr val="tx2"/>
                </a:solidFill>
              </a:rPr>
              <a:t>/dados que </a:t>
            </a:r>
            <a:r>
              <a:rPr lang="en-US" dirty="0" err="1">
                <a:solidFill>
                  <a:schemeClr val="tx2"/>
                </a:solidFill>
              </a:rPr>
              <a:t>existem</a:t>
            </a:r>
            <a:r>
              <a:rPr lang="en-US" dirty="0">
                <a:solidFill>
                  <a:schemeClr val="tx2"/>
                </a:solidFill>
              </a:rPr>
              <a:t> </a:t>
            </a:r>
            <a:r>
              <a:rPr lang="en-US" dirty="0" err="1">
                <a:solidFill>
                  <a:schemeClr val="tx2"/>
                </a:solidFill>
              </a:rPr>
              <a:t>hoje</a:t>
            </a:r>
            <a:r>
              <a:rPr lang="en-US" dirty="0">
                <a:solidFill>
                  <a:schemeClr val="tx2"/>
                </a:solidFill>
              </a:rPr>
              <a:t> para </a:t>
            </a:r>
            <a:r>
              <a:rPr lang="en-US" dirty="0" err="1">
                <a:solidFill>
                  <a:schemeClr val="tx2"/>
                </a:solidFill>
              </a:rPr>
              <a:t>identificar</a:t>
            </a:r>
            <a:r>
              <a:rPr lang="en-US" dirty="0">
                <a:solidFill>
                  <a:schemeClr val="tx2"/>
                </a:solidFill>
              </a:rPr>
              <a:t> </a:t>
            </a:r>
            <a:r>
              <a:rPr lang="en-US" dirty="0" err="1">
                <a:solidFill>
                  <a:schemeClr val="tx2"/>
                </a:solidFill>
              </a:rPr>
              <a:t>os</a:t>
            </a:r>
            <a:r>
              <a:rPr lang="en-US" dirty="0">
                <a:solidFill>
                  <a:schemeClr val="tx2"/>
                </a:solidFill>
              </a:rPr>
              <a:t> </a:t>
            </a:r>
            <a:r>
              <a:rPr lang="en-US" dirty="0" err="1">
                <a:solidFill>
                  <a:schemeClr val="tx2"/>
                </a:solidFill>
              </a:rPr>
              <a:t>comuns</a:t>
            </a:r>
            <a:r>
              <a:rPr lang="en-US" dirty="0">
                <a:solidFill>
                  <a:schemeClr val="tx2"/>
                </a:solidFill>
              </a:rPr>
              <a:t>, </a:t>
            </a:r>
            <a:r>
              <a:rPr lang="en-US" dirty="0" err="1">
                <a:solidFill>
                  <a:schemeClr val="tx2"/>
                </a:solidFill>
              </a:rPr>
              <a:t>os</a:t>
            </a:r>
            <a:r>
              <a:rPr lang="en-US" dirty="0">
                <a:solidFill>
                  <a:schemeClr val="tx2"/>
                </a:solidFill>
              </a:rPr>
              <a:t> </a:t>
            </a:r>
            <a:r>
              <a:rPr lang="en-US" dirty="0" err="1">
                <a:solidFill>
                  <a:schemeClr val="tx2"/>
                </a:solidFill>
              </a:rPr>
              <a:t>obsoletos</a:t>
            </a:r>
            <a:r>
              <a:rPr lang="en-US" dirty="0">
                <a:solidFill>
                  <a:schemeClr val="tx2"/>
                </a:solidFill>
              </a:rPr>
              <a:t> e </a:t>
            </a:r>
            <a:r>
              <a:rPr lang="en-US" dirty="0" err="1">
                <a:solidFill>
                  <a:schemeClr val="tx2"/>
                </a:solidFill>
              </a:rPr>
              <a:t>os</a:t>
            </a:r>
            <a:r>
              <a:rPr lang="en-US" dirty="0">
                <a:solidFill>
                  <a:schemeClr val="tx2"/>
                </a:solidFill>
              </a:rPr>
              <a:t> que </a:t>
            </a:r>
            <a:r>
              <a:rPr lang="en-US" dirty="0" err="1">
                <a:solidFill>
                  <a:schemeClr val="tx2"/>
                </a:solidFill>
              </a:rPr>
              <a:t>podem</a:t>
            </a:r>
            <a:r>
              <a:rPr lang="en-US" dirty="0">
                <a:solidFill>
                  <a:schemeClr val="tx2"/>
                </a:solidFill>
              </a:rPr>
              <a:t> </a:t>
            </a:r>
            <a:r>
              <a:rPr lang="en-US" dirty="0" err="1">
                <a:solidFill>
                  <a:schemeClr val="tx2"/>
                </a:solidFill>
              </a:rPr>
              <a:t>ser</a:t>
            </a:r>
            <a:r>
              <a:rPr lang="en-US" dirty="0">
                <a:solidFill>
                  <a:schemeClr val="tx2"/>
                </a:solidFill>
              </a:rPr>
              <a:t> </a:t>
            </a:r>
            <a:r>
              <a:rPr lang="en-US" dirty="0" err="1">
                <a:solidFill>
                  <a:schemeClr val="tx2"/>
                </a:solidFill>
              </a:rPr>
              <a:t>aposentados</a:t>
            </a:r>
            <a:endParaRPr lang="en-US" dirty="0">
              <a:solidFill>
                <a:schemeClr val="tx2"/>
              </a:solidFill>
            </a:endParaRPr>
          </a:p>
          <a:p>
            <a:pPr marL="0" indent="0">
              <a:buNone/>
            </a:pPr>
            <a:r>
              <a:rPr lang="en-US" dirty="0">
                <a:solidFill>
                  <a:schemeClr val="tx2"/>
                </a:solidFill>
              </a:rPr>
              <a:t> </a:t>
            </a:r>
          </a:p>
          <a:p>
            <a:pPr marL="0" indent="0">
              <a:buNone/>
            </a:pPr>
            <a:r>
              <a:rPr lang="en-US" dirty="0" err="1">
                <a:solidFill>
                  <a:schemeClr val="tx2"/>
                </a:solidFill>
              </a:rPr>
              <a:t>Alguns</a:t>
            </a:r>
            <a:r>
              <a:rPr lang="en-US" dirty="0">
                <a:solidFill>
                  <a:schemeClr val="tx2"/>
                </a:solidFill>
              </a:rPr>
              <a:t> </a:t>
            </a:r>
            <a:r>
              <a:rPr lang="en-US" dirty="0" err="1">
                <a:solidFill>
                  <a:schemeClr val="tx2"/>
                </a:solidFill>
              </a:rPr>
              <a:t>sistemas</a:t>
            </a:r>
            <a:r>
              <a:rPr lang="en-US" dirty="0">
                <a:solidFill>
                  <a:schemeClr val="tx2"/>
                </a:solidFill>
              </a:rPr>
              <a:t> </a:t>
            </a:r>
            <a:r>
              <a:rPr lang="en-US" i="1" dirty="0">
                <a:solidFill>
                  <a:schemeClr val="tx2"/>
                </a:solidFill>
              </a:rPr>
              <a:t>on </a:t>
            </a:r>
            <a:r>
              <a:rPr lang="en-US" i="1" dirty="0" err="1">
                <a:solidFill>
                  <a:schemeClr val="tx2"/>
                </a:solidFill>
              </a:rPr>
              <a:t>prem</a:t>
            </a:r>
            <a:r>
              <a:rPr lang="en-US" i="1" dirty="0">
                <a:solidFill>
                  <a:schemeClr val="tx2"/>
                </a:solidFill>
              </a:rPr>
              <a:t> </a:t>
            </a:r>
            <a:r>
              <a:rPr lang="en-US" dirty="0" err="1">
                <a:solidFill>
                  <a:schemeClr val="tx2"/>
                </a:solidFill>
              </a:rPr>
              <a:t>ainda</a:t>
            </a:r>
            <a:r>
              <a:rPr lang="en-US" dirty="0">
                <a:solidFill>
                  <a:schemeClr val="tx2"/>
                </a:solidFill>
              </a:rPr>
              <a:t> </a:t>
            </a:r>
            <a:r>
              <a:rPr lang="en-US" dirty="0" err="1">
                <a:solidFill>
                  <a:schemeClr val="tx2"/>
                </a:solidFill>
              </a:rPr>
              <a:t>tem</a:t>
            </a:r>
            <a:r>
              <a:rPr lang="en-US" dirty="0">
                <a:solidFill>
                  <a:schemeClr val="tx2"/>
                </a:solidFill>
              </a:rPr>
              <a:t> </a:t>
            </a:r>
            <a:r>
              <a:rPr lang="en-US" dirty="0" err="1">
                <a:solidFill>
                  <a:schemeClr val="tx2"/>
                </a:solidFill>
              </a:rPr>
              <a:t>vida</a:t>
            </a:r>
            <a:r>
              <a:rPr lang="en-US" dirty="0">
                <a:solidFill>
                  <a:schemeClr val="tx2"/>
                </a:solidFill>
              </a:rPr>
              <a:t> longa, </a:t>
            </a:r>
            <a:r>
              <a:rPr lang="en-US" dirty="0" err="1">
                <a:solidFill>
                  <a:schemeClr val="tx2"/>
                </a:solidFill>
              </a:rPr>
              <a:t>porém</a:t>
            </a:r>
            <a:r>
              <a:rPr lang="en-US" dirty="0">
                <a:solidFill>
                  <a:schemeClr val="tx2"/>
                </a:solidFill>
              </a:rPr>
              <a:t> </a:t>
            </a:r>
            <a:r>
              <a:rPr lang="en-US" dirty="0" err="1">
                <a:solidFill>
                  <a:schemeClr val="tx2"/>
                </a:solidFill>
              </a:rPr>
              <a:t>existem</a:t>
            </a:r>
            <a:r>
              <a:rPr lang="en-US" dirty="0">
                <a:solidFill>
                  <a:schemeClr val="tx2"/>
                </a:solidFill>
              </a:rPr>
              <a:t> </a:t>
            </a:r>
            <a:r>
              <a:rPr lang="en-US" dirty="0" err="1">
                <a:solidFill>
                  <a:schemeClr val="tx2"/>
                </a:solidFill>
              </a:rPr>
              <a:t>soluções</a:t>
            </a:r>
            <a:r>
              <a:rPr lang="en-US" dirty="0">
                <a:solidFill>
                  <a:schemeClr val="tx2"/>
                </a:solidFill>
              </a:rPr>
              <a:t> no </a:t>
            </a:r>
            <a:r>
              <a:rPr lang="en-US" dirty="0" err="1">
                <a:solidFill>
                  <a:schemeClr val="tx2"/>
                </a:solidFill>
              </a:rPr>
              <a:t>mercado</a:t>
            </a:r>
            <a:r>
              <a:rPr lang="en-US" dirty="0">
                <a:solidFill>
                  <a:schemeClr val="tx2"/>
                </a:solidFill>
              </a:rPr>
              <a:t> para </a:t>
            </a:r>
            <a:r>
              <a:rPr lang="en-US" dirty="0" err="1">
                <a:solidFill>
                  <a:schemeClr val="tx2"/>
                </a:solidFill>
              </a:rPr>
              <a:t>automatizar</a:t>
            </a:r>
            <a:r>
              <a:rPr lang="en-US" dirty="0">
                <a:solidFill>
                  <a:schemeClr val="tx2"/>
                </a:solidFill>
              </a:rPr>
              <a:t> o</a:t>
            </a:r>
            <a:r>
              <a:rPr lang="en-US" i="1" dirty="0">
                <a:solidFill>
                  <a:schemeClr val="tx2"/>
                </a:solidFill>
              </a:rPr>
              <a:t> load </a:t>
            </a:r>
            <a:r>
              <a:rPr lang="en-US" dirty="0">
                <a:solidFill>
                  <a:schemeClr val="tx2"/>
                </a:solidFill>
              </a:rPr>
              <a:t>de dados </a:t>
            </a:r>
            <a:r>
              <a:rPr lang="en-US" dirty="0" err="1">
                <a:solidFill>
                  <a:schemeClr val="tx2"/>
                </a:solidFill>
              </a:rPr>
              <a:t>históricos</a:t>
            </a:r>
            <a:r>
              <a:rPr lang="en-US" dirty="0">
                <a:solidFill>
                  <a:schemeClr val="tx2"/>
                </a:solidFill>
              </a:rPr>
              <a:t> e a </a:t>
            </a:r>
            <a:r>
              <a:rPr lang="en-US" dirty="0" err="1">
                <a:solidFill>
                  <a:schemeClr val="tx2"/>
                </a:solidFill>
              </a:rPr>
              <a:t>ingestão</a:t>
            </a:r>
            <a:r>
              <a:rPr lang="en-US" dirty="0">
                <a:solidFill>
                  <a:schemeClr val="tx2"/>
                </a:solidFill>
              </a:rPr>
              <a:t> </a:t>
            </a:r>
            <a:r>
              <a:rPr lang="en-US" dirty="0" err="1">
                <a:solidFill>
                  <a:schemeClr val="tx2"/>
                </a:solidFill>
              </a:rPr>
              <a:t>diária</a:t>
            </a:r>
            <a:endParaRPr lang="en-US" dirty="0">
              <a:solidFill>
                <a:schemeClr val="tx2"/>
              </a:solidFill>
            </a:endParaRPr>
          </a:p>
        </p:txBody>
      </p:sp>
    </p:spTree>
    <p:extLst>
      <p:ext uri="{BB962C8B-B14F-4D97-AF65-F5344CB8AC3E}">
        <p14:creationId xmlns:p14="http://schemas.microsoft.com/office/powerpoint/2010/main" val="297349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3917-CDFF-C441-813A-FDF39CD5B36A}"/>
              </a:ext>
            </a:extLst>
          </p:cNvPr>
          <p:cNvSpPr>
            <a:spLocks noGrp="1"/>
          </p:cNvSpPr>
          <p:nvPr>
            <p:ph type="title"/>
          </p:nvPr>
        </p:nvSpPr>
        <p:spPr/>
        <p:txBody>
          <a:bodyPr/>
          <a:lstStyle/>
          <a:p>
            <a:r>
              <a:rPr lang="en-US" dirty="0">
                <a:solidFill>
                  <a:schemeClr val="tx2"/>
                </a:solidFill>
              </a:rPr>
              <a:t>Tempo Real/</a:t>
            </a:r>
            <a:r>
              <a:rPr lang="en-US" i="1" dirty="0">
                <a:solidFill>
                  <a:schemeClr val="tx2"/>
                </a:solidFill>
              </a:rPr>
              <a:t>Streaming</a:t>
            </a:r>
          </a:p>
        </p:txBody>
      </p:sp>
      <p:sp>
        <p:nvSpPr>
          <p:cNvPr id="3" name="Content Placeholder 2">
            <a:extLst>
              <a:ext uri="{FF2B5EF4-FFF2-40B4-BE49-F238E27FC236}">
                <a16:creationId xmlns:a16="http://schemas.microsoft.com/office/drawing/2014/main" id="{DF225FBC-B1FB-B545-8370-21CA219B27CD}"/>
              </a:ext>
            </a:extLst>
          </p:cNvPr>
          <p:cNvSpPr>
            <a:spLocks noGrp="1"/>
          </p:cNvSpPr>
          <p:nvPr>
            <p:ph idx="1"/>
          </p:nvPr>
        </p:nvSpPr>
        <p:spPr/>
        <p:txBody>
          <a:bodyPr/>
          <a:lstStyle/>
          <a:p>
            <a:pPr marL="0" indent="0">
              <a:buNone/>
            </a:pPr>
            <a:r>
              <a:rPr lang="en-US" dirty="0" err="1">
                <a:solidFill>
                  <a:schemeClr val="tx2"/>
                </a:solidFill>
              </a:rPr>
              <a:t>Necessidade</a:t>
            </a:r>
            <a:r>
              <a:rPr lang="en-US" dirty="0">
                <a:solidFill>
                  <a:schemeClr val="tx2"/>
                </a:solidFill>
              </a:rPr>
              <a:t> do </a:t>
            </a:r>
            <a:r>
              <a:rPr lang="en-US" dirty="0" err="1">
                <a:solidFill>
                  <a:schemeClr val="tx2"/>
                </a:solidFill>
              </a:rPr>
              <a:t>varejo</a:t>
            </a:r>
            <a:r>
              <a:rPr lang="en-US" dirty="0">
                <a:solidFill>
                  <a:schemeClr val="tx2"/>
                </a:solidFill>
              </a:rPr>
              <a:t> </a:t>
            </a:r>
            <a:r>
              <a:rPr lang="en-US" dirty="0" err="1">
                <a:solidFill>
                  <a:schemeClr val="tx2"/>
                </a:solidFill>
              </a:rPr>
              <a:t>entender</a:t>
            </a:r>
            <a:r>
              <a:rPr lang="en-US" dirty="0">
                <a:solidFill>
                  <a:schemeClr val="tx2"/>
                </a:solidFill>
              </a:rPr>
              <a:t> e </a:t>
            </a:r>
            <a:r>
              <a:rPr lang="en-US" dirty="0" err="1">
                <a:solidFill>
                  <a:schemeClr val="tx2"/>
                </a:solidFill>
              </a:rPr>
              <a:t>encontrar</a:t>
            </a:r>
            <a:r>
              <a:rPr lang="en-US" dirty="0">
                <a:solidFill>
                  <a:schemeClr val="tx2"/>
                </a:solidFill>
              </a:rPr>
              <a:t> </a:t>
            </a:r>
            <a:r>
              <a:rPr lang="en-US" dirty="0" err="1">
                <a:solidFill>
                  <a:schemeClr val="tx2"/>
                </a:solidFill>
              </a:rPr>
              <a:t>os</a:t>
            </a:r>
            <a:r>
              <a:rPr lang="en-US" dirty="0">
                <a:solidFill>
                  <a:schemeClr val="tx2"/>
                </a:solidFill>
              </a:rPr>
              <a:t> </a:t>
            </a:r>
            <a:r>
              <a:rPr lang="en-US" dirty="0" err="1">
                <a:solidFill>
                  <a:schemeClr val="tx2"/>
                </a:solidFill>
              </a:rPr>
              <a:t>seus</a:t>
            </a:r>
            <a:r>
              <a:rPr lang="en-US" dirty="0">
                <a:solidFill>
                  <a:schemeClr val="tx2"/>
                </a:solidFill>
              </a:rPr>
              <a:t> </a:t>
            </a:r>
            <a:r>
              <a:rPr lang="en-US" dirty="0" err="1">
                <a:solidFill>
                  <a:schemeClr val="tx2"/>
                </a:solidFill>
              </a:rPr>
              <a:t>consumidores</a:t>
            </a:r>
            <a:r>
              <a:rPr lang="en-US" dirty="0">
                <a:solidFill>
                  <a:schemeClr val="tx2"/>
                </a:solidFill>
              </a:rPr>
              <a:t> </a:t>
            </a:r>
            <a:r>
              <a:rPr lang="en-US" i="1" dirty="0">
                <a:solidFill>
                  <a:schemeClr val="tx2"/>
                </a:solidFill>
              </a:rPr>
              <a:t>versus</a:t>
            </a:r>
            <a:r>
              <a:rPr lang="en-US" dirty="0">
                <a:solidFill>
                  <a:schemeClr val="tx2"/>
                </a:solidFill>
              </a:rPr>
              <a:t> o </a:t>
            </a:r>
            <a:r>
              <a:rPr lang="en-US" dirty="0" err="1">
                <a:solidFill>
                  <a:schemeClr val="tx2"/>
                </a:solidFill>
              </a:rPr>
              <a:t>custo</a:t>
            </a:r>
            <a:r>
              <a:rPr lang="en-US" dirty="0">
                <a:solidFill>
                  <a:schemeClr val="tx2"/>
                </a:solidFill>
              </a:rPr>
              <a:t> </a:t>
            </a:r>
            <a:r>
              <a:rPr lang="en-US" dirty="0" err="1">
                <a:solidFill>
                  <a:schemeClr val="tx2"/>
                </a:solidFill>
              </a:rPr>
              <a:t>ainda</a:t>
            </a:r>
            <a:r>
              <a:rPr lang="en-US" dirty="0">
                <a:solidFill>
                  <a:schemeClr val="tx2"/>
                </a:solidFill>
              </a:rPr>
              <a:t> alto</a:t>
            </a:r>
          </a:p>
        </p:txBody>
      </p:sp>
    </p:spTree>
    <p:extLst>
      <p:ext uri="{BB962C8B-B14F-4D97-AF65-F5344CB8AC3E}">
        <p14:creationId xmlns:p14="http://schemas.microsoft.com/office/powerpoint/2010/main" val="310001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3027</TotalTime>
  <Words>666</Words>
  <Application>Microsoft Macintosh PowerPoint</Application>
  <PresentationFormat>Widescreen</PresentationFormat>
  <Paragraphs>83</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Agenda</vt:lpstr>
      <vt:lpstr>Caso 1</vt:lpstr>
      <vt:lpstr>Qual o desafio?</vt:lpstr>
      <vt:lpstr>O que devemos considerar?</vt:lpstr>
      <vt:lpstr>Proposta de arquitetura</vt:lpstr>
      <vt:lpstr>Arquitetura – Banco de Dados</vt:lpstr>
      <vt:lpstr>On Premises X Cloud</vt:lpstr>
      <vt:lpstr>Tempo Real/Streaming</vt:lpstr>
      <vt:lpstr>Perguntas</vt:lpstr>
    </vt:vector>
  </TitlesOfParts>
  <Company>ExxonMobil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Ruthes, Hellen</dc:creator>
  <cp:lastModifiedBy>Microsoft Office User</cp:lastModifiedBy>
  <cp:revision>41</cp:revision>
  <dcterms:created xsi:type="dcterms:W3CDTF">2020-10-19T17:26:08Z</dcterms:created>
  <dcterms:modified xsi:type="dcterms:W3CDTF">2020-10-23T15:46:13Z</dcterms:modified>
</cp:coreProperties>
</file>