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256" r:id="rId2"/>
    <p:sldId id="257" r:id="rId3"/>
    <p:sldId id="261" r:id="rId4"/>
    <p:sldId id="259" r:id="rId5"/>
    <p:sldId id="264" r:id="rId6"/>
    <p:sldId id="260" r:id="rId7"/>
    <p:sldId id="265" r:id="rId8"/>
    <p:sldId id="275" r:id="rId9"/>
    <p:sldId id="276" r:id="rId10"/>
    <p:sldId id="278" r:id="rId11"/>
    <p:sldId id="277" r:id="rId12"/>
    <p:sldId id="279" r:id="rId13"/>
    <p:sldId id="281" r:id="rId14"/>
    <p:sldId id="280" r:id="rId15"/>
    <p:sldId id="266" r:id="rId16"/>
    <p:sldId id="267" r:id="rId17"/>
    <p:sldId id="268" r:id="rId18"/>
    <p:sldId id="269" r:id="rId19"/>
    <p:sldId id="270" r:id="rId20"/>
    <p:sldId id="271" r:id="rId21"/>
    <p:sldId id="274" r:id="rId22"/>
    <p:sldId id="272" r:id="rId23"/>
    <p:sldId id="273" r:id="rId24"/>
    <p:sldId id="282" r:id="rId25"/>
    <p:sldId id="289" r:id="rId26"/>
    <p:sldId id="283" r:id="rId27"/>
    <p:sldId id="290" r:id="rId28"/>
    <p:sldId id="284" r:id="rId29"/>
    <p:sldId id="291" r:id="rId30"/>
    <p:sldId id="285" r:id="rId31"/>
    <p:sldId id="292" r:id="rId32"/>
    <p:sldId id="286" r:id="rId33"/>
    <p:sldId id="293" r:id="rId34"/>
    <p:sldId id="287" r:id="rId35"/>
    <p:sldId id="294" r:id="rId36"/>
    <p:sldId id="288" r:id="rId37"/>
    <p:sldId id="295" r:id="rId38"/>
    <p:sldId id="302" r:id="rId39"/>
    <p:sldId id="296" r:id="rId40"/>
    <p:sldId id="297" r:id="rId41"/>
    <p:sldId id="298" r:id="rId42"/>
    <p:sldId id="299" r:id="rId43"/>
    <p:sldId id="300" r:id="rId44"/>
    <p:sldId id="301" r:id="rId45"/>
    <p:sldId id="303" r:id="rId46"/>
    <p:sldId id="304" r:id="rId47"/>
    <p:sldId id="305" r:id="rId48"/>
    <p:sldId id="306" r:id="rId49"/>
    <p:sldId id="307" r:id="rId50"/>
    <p:sldId id="2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110" d="100"/>
          <a:sy n="110"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2D9B42-B998-41BB-8B3A-3D9BF276D67B}" type="datetimeFigureOut">
              <a:rPr lang="en-US" smtClean="0"/>
              <a:pPr/>
              <a:t>2/10/2016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B5AB2C-7836-4B02-A192-798295E2B0E5}" type="slidenum">
              <a:rPr lang="en-US" smtClean="0"/>
              <a:pPr/>
              <a:t>‹#›</a:t>
            </a:fld>
            <a:endParaRPr lang="en-US"/>
          </a:p>
        </p:txBody>
      </p:sp>
    </p:spTree>
    <p:extLst>
      <p:ext uri="{BB962C8B-B14F-4D97-AF65-F5344CB8AC3E}">
        <p14:creationId xmlns:p14="http://schemas.microsoft.com/office/powerpoint/2010/main" val="3412137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0F571-FA63-4EE3-97E0-13188F7EFEC1}" type="datetimeFigureOut">
              <a:rPr lang="en-US" smtClean="0"/>
              <a:pPr/>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EA7DCB-6B0F-4B18-8162-198757A7EF97}" type="slidenum">
              <a:rPr lang="en-US" smtClean="0"/>
              <a:pPr/>
              <a:t>‹#›</a:t>
            </a:fld>
            <a:endParaRPr lang="en-US"/>
          </a:p>
        </p:txBody>
      </p:sp>
    </p:spTree>
    <p:extLst>
      <p:ext uri="{BB962C8B-B14F-4D97-AF65-F5344CB8AC3E}">
        <p14:creationId xmlns:p14="http://schemas.microsoft.com/office/powerpoint/2010/main" val="33199704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502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Mentor - Vinay Sagar</a:t>
            </a:r>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DCCC1-5D1B-4998-96A1-3CB69DD660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2DCCC1-5D1B-4998-96A1-3CB69DD660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2DCCC1-5D1B-4998-96A1-3CB69DD6601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DCCC1-5D1B-4998-96A1-3CB69DD6601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Mentor - Vinay Sagar</a:t>
            </a:r>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2DCCC1-5D1B-4998-96A1-3CB69DD6601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Mentor - Vinay Sagar</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2DCCC1-5D1B-4998-96A1-3CB69DD660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Mentor - Vinay Sagar</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2DCCC1-5D1B-4998-96A1-3CB69DD660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2DCCC1-5D1B-4998-96A1-3CB69DD6601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Mentor - Vinay Sagar</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2DCCC1-5D1B-4998-96A1-3CB69DD6601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2743200"/>
            <a:ext cx="7010400" cy="1752600"/>
          </a:xfrm>
        </p:spPr>
        <p:txBody>
          <a:bodyPr anchor="t">
            <a:noAutofit/>
          </a:bodyPr>
          <a:lstStyle/>
          <a:p>
            <a:endParaRPr lang="en-US" sz="1100" dirty="0" smtClean="0">
              <a:solidFill>
                <a:schemeClr val="tx1"/>
              </a:solidFill>
              <a:latin typeface="Times New Roman" pitchFamily="18" charset="0"/>
              <a:cs typeface="Times New Roman" pitchFamily="18" charset="0"/>
            </a:endParaRPr>
          </a:p>
          <a:p>
            <a:r>
              <a:rPr lang="en-US" sz="1800" b="0" dirty="0" smtClean="0">
                <a:solidFill>
                  <a:schemeClr val="tx1"/>
                </a:solidFill>
                <a:latin typeface="Times New Roman" pitchFamily="18" charset="0"/>
                <a:cs typeface="Times New Roman" pitchFamily="18" charset="0"/>
              </a:rPr>
              <a:t>M.Naga Sai Bharadwaj 	-	</a:t>
            </a:r>
            <a:r>
              <a:rPr lang="en-US" sz="1800" b="0" dirty="0" smtClean="0">
                <a:solidFill>
                  <a:schemeClr val="tx1"/>
                </a:solidFill>
                <a:latin typeface="Times New Roman" pitchFamily="18" charset="0"/>
                <a:cs typeface="Times New Roman" pitchFamily="18" charset="0"/>
              </a:rPr>
              <a:t>10831A0530</a:t>
            </a:r>
            <a:endParaRPr lang="en-US" sz="1800" b="0" dirty="0" smtClean="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09600" y="228600"/>
            <a:ext cx="7772400" cy="838200"/>
          </a:xfrm>
        </p:spPr>
        <p:txBody>
          <a:bodyPr anchor="t">
            <a:normAutofit/>
          </a:bodyPr>
          <a:lstStyle/>
          <a:p>
            <a:r>
              <a:rPr lang="en-US" b="1" dirty="0" smtClean="0">
                <a:latin typeface="Times New Roman" pitchFamily="18" charset="0"/>
                <a:cs typeface="Times New Roman" pitchFamily="18" charset="0"/>
              </a:rPr>
              <a:t>Cyber Learning Environment</a:t>
            </a:r>
            <a:endParaRPr lang="en-US" b="1" dirty="0">
              <a:latin typeface="Times New Roman" pitchFamily="18" charset="0"/>
              <a:cs typeface="Times New Roman" pitchFamily="18" charset="0"/>
            </a:endParaRPr>
          </a:p>
        </p:txBody>
      </p:sp>
      <p:sp>
        <p:nvSpPr>
          <p:cNvPr id="6" name="Date Placeholder 5"/>
          <p:cNvSpPr>
            <a:spLocks noGrp="1"/>
          </p:cNvSpPr>
          <p:nvPr>
            <p:ph type="dt" sz="half" idx="10"/>
          </p:nvPr>
        </p:nvSpPr>
        <p:spPr>
          <a:xfrm>
            <a:off x="5870448" y="5029200"/>
            <a:ext cx="3121152" cy="1371600"/>
          </a:xfrm>
        </p:spPr>
        <p:txBody>
          <a:bodyPr anchor="b"/>
          <a:lstStyle/>
          <a:p>
            <a:pPr algn="l"/>
            <a:r>
              <a:rPr lang="en-US" sz="2800" b="1" dirty="0" smtClean="0">
                <a:solidFill>
                  <a:schemeClr val="tx1"/>
                </a:solidFill>
                <a:latin typeface="Times New Roman" pitchFamily="18" charset="0"/>
                <a:cs typeface="Times New Roman" pitchFamily="18" charset="0"/>
              </a:rPr>
              <a:t>Internal Guide</a:t>
            </a:r>
          </a:p>
          <a:p>
            <a:pPr algn="l"/>
            <a:r>
              <a:rPr lang="en-US" sz="2400" dirty="0" smtClean="0">
                <a:solidFill>
                  <a:schemeClr val="tx1"/>
                </a:solidFill>
                <a:latin typeface="Times New Roman" pitchFamily="18" charset="0"/>
                <a:cs typeface="Times New Roman" pitchFamily="18" charset="0"/>
              </a:rPr>
              <a:t>VinaySagar Anchuri</a:t>
            </a:r>
          </a:p>
          <a:p>
            <a:pPr algn="l"/>
            <a:r>
              <a:rPr lang="en-US" sz="2400" dirty="0" smtClean="0">
                <a:solidFill>
                  <a:schemeClr val="tx1"/>
                </a:solidFill>
                <a:latin typeface="Times New Roman" pitchFamily="18" charset="0"/>
                <a:cs typeface="Times New Roman" pitchFamily="18" charset="0"/>
              </a:rPr>
              <a:t>Asst. Prof.</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An Overview of Cooperative Learning</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Roger T. and David W. Johnson </a:t>
            </a:r>
            <a:endParaRPr lang="en-US" sz="2000" b="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1994</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How students perceive each other and interact with one another is a neglected aspect of instruction. Much training time is devoted to helping teachers arrange appropriate interactions between students and materials (i.e., textbooks, curriculum programs) and some time is spent on how teachers should interact with students, but how students should interact with one another is relatively ignored. It should not be. How teachers structure student-student interaction patterns has a lot to say about how well students learn, how they feel about school and the teacher, how they feel about each other, and how much self-esteem they have.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Tips and Secrets for Online Teaching and Learning: An Inside View</a:t>
            </a:r>
          </a:p>
          <a:p>
            <a:pPr algn="just">
              <a:buNone/>
            </a:pPr>
            <a:r>
              <a:rPr lang="en-US" sz="2000" b="1" u="sng"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Robert. M. </a:t>
            </a:r>
            <a:r>
              <a:rPr lang="en-US" sz="2200" i="1" dirty="0" err="1" smtClean="0">
                <a:latin typeface="Times New Roman" pitchFamily="18" charset="0"/>
                <a:cs typeface="Times New Roman" pitchFamily="18" charset="0"/>
              </a:rPr>
              <a:t>Corderoy</a:t>
            </a:r>
            <a:endParaRPr lang="en-US" sz="2000" b="1" i="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1997</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Web based computer conferencing combines the various aspects of telecommunications, computers, and the world wide web providing the participants with an asynchronous forum in which the free exchange of ideas can take place. In many instances, potential participants are unable to attend 'live' conferences for geographic and economic reasons and must rely on publications and the like to be informed of current trends and practice. The use of the web for such conferences is gaining in popularity and acceptance amongst academics as a legitimate alternative to the more traditional conference. </a:t>
            </a:r>
            <a:r>
              <a:rPr lang="en-US" sz="2200" dirty="0" err="1" smtClean="0">
                <a:latin typeface="Times New Roman" pitchFamily="18" charset="0"/>
                <a:cs typeface="Times New Roman" pitchFamily="18" charset="0"/>
              </a:rPr>
              <a:t>Lefoe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Corderoy</a:t>
            </a:r>
            <a:r>
              <a:rPr lang="en-US" sz="2200" dirty="0" smtClean="0">
                <a:latin typeface="Times New Roman" pitchFamily="18" charset="0"/>
                <a:cs typeface="Times New Roman" pitchFamily="18" charset="0"/>
              </a:rPr>
              <a:t> and Wills (1996) identified some of the issues confronting organizers and attendees of such conferences in the evaluation of </a:t>
            </a:r>
            <a:r>
              <a:rPr lang="en-US" sz="2200" dirty="0" err="1" smtClean="0">
                <a:latin typeface="Times New Roman" pitchFamily="18" charset="0"/>
                <a:cs typeface="Times New Roman" pitchFamily="18" charset="0"/>
              </a:rPr>
              <a:t>Teleteaching</a:t>
            </a:r>
            <a:r>
              <a:rPr lang="en-US" sz="2200" dirty="0" smtClean="0">
                <a:latin typeface="Times New Roman" pitchFamily="18" charset="0"/>
                <a:cs typeface="Times New Roman" pitchFamily="18" charset="0"/>
              </a:rPr>
              <a:t> '96, a conference which included both on site and off-site participants.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Learning in the new millennium: Building New Education Strategies for Schools</a:t>
            </a:r>
            <a:endParaRPr lang="en-US" sz="2000"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 </a:t>
            </a:r>
            <a:r>
              <a:rPr lang="en-US" sz="2000" i="1" dirty="0" err="1" smtClean="0">
                <a:latin typeface="Times New Roman" pitchFamily="18" charset="0"/>
                <a:cs typeface="Times New Roman" pitchFamily="18" charset="0"/>
              </a:rPr>
              <a:t>Dillenbourg</a:t>
            </a:r>
            <a:r>
              <a:rPr lang="en-US" sz="2000" i="1" dirty="0" smtClean="0">
                <a:latin typeface="Times New Roman" pitchFamily="18" charset="0"/>
                <a:cs typeface="Times New Roman" pitchFamily="18" charset="0"/>
              </a:rPr>
              <a:t> </a:t>
            </a: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2000</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In Web-based environments, learning activities range from multiple choice questionnaires to problem solving. Simulations are indeed virtual learning environments as well. While originally restricted to physical models, they cover now a broad spectrum of domains. However, what is more specific to virtual learning environments is the set of activities in which the students construct and share objects. Most often these objects are Web pages. Writing are very popular in schools. Students are not restricted to consuming Web information, they become information producers, they enter in the game. There is quite a difference between writing a critique of a novel which will be read only by the teacher or which can be read by potentially anybody.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Staying on track: Reviewing our use of technology</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JISC magazine</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2002</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JISC looks to the output of a new group – the Distributed and Electronic Learning Group(DELG). The DELG was recently established by the Learning and Skills Council of England (LSC) to advise on the ways in which distributed  and electronic learning can contribute to the Council’s mission. It is chaired by Professor </a:t>
            </a:r>
            <a:r>
              <a:rPr lang="en-US" sz="2200" dirty="0" err="1" smtClean="0">
                <a:latin typeface="Times New Roman" pitchFamily="18" charset="0"/>
                <a:cs typeface="Times New Roman" pitchFamily="18" charset="0"/>
              </a:rPr>
              <a:t>BobFryer</a:t>
            </a:r>
            <a:r>
              <a:rPr lang="en-US" sz="2200" dirty="0" smtClean="0">
                <a:latin typeface="Times New Roman" pitchFamily="18" charset="0"/>
                <a:cs typeface="Times New Roman" pitchFamily="18" charset="0"/>
              </a:rPr>
              <a:t> (Assistant Vice Chancellor, University of Southampton) and has a membership drawn from the Council itself and from other key figures from the worlds of business, education, technology and the media. Malcolm Read (JISC Executive Secretary) sits on the DELG as the JISC representative. The Group’s first major task is to provide advice to the Council on a coordinated strategy for securing delivery of new forms of learning, specifically the innovative use of information technology, locally, regionally and nationally.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lnSpcReduction="100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Learning Environments in Higher Education</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Walker, Scott L.</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2003</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Globally, as distance education has become firmly embedded as a part of the higher education landscape, governments and institutions are calling for meaningful research on distance education. This study involved designing, developing and validating a learning environment survey instrument for use in distance education-delivered courses in post-secondary education. Specifically it involved merging two distinctive areas of study: psychosocial learning environments research and distance education research. The unique social structure of asynchronous distance education learning environments requires a unique and economical instrument for measuring the perceptions of distance education course participants. The research followed a three-stage instrument-development process of identifying salient scales, developing survey items, and field testing and analyzing data using item analysis and validation procedures.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UML Diagrams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The following UML diagrams are shown for the Cyber Learning Environment.</a:t>
            </a:r>
          </a:p>
          <a:p>
            <a:pPr algn="just">
              <a:buFont typeface="Wingdings" pitchFamily="2" charset="2"/>
              <a:buChar char="Ø"/>
            </a:pPr>
            <a:endParaRPr lang="en-US" sz="2000" dirty="0" smtClean="0">
              <a:latin typeface="Times New Roman" pitchFamily="18" charset="0"/>
              <a:cs typeface="Times New Roman" pitchFamily="18" charset="0"/>
            </a:endParaRPr>
          </a:p>
          <a:p>
            <a:pPr marL="514350" indent="-514350" algn="just">
              <a:buFont typeface="+mj-lt"/>
              <a:buAutoNum type="romanLcPeriod"/>
            </a:pPr>
            <a:r>
              <a:rPr lang="en-US" sz="2000" dirty="0" smtClean="0">
                <a:latin typeface="Times New Roman" pitchFamily="18" charset="0"/>
                <a:cs typeface="Times New Roman" pitchFamily="18" charset="0"/>
              </a:rPr>
              <a:t>Class Diagram.</a:t>
            </a:r>
          </a:p>
          <a:p>
            <a:pPr marL="514350" indent="-514350" algn="just">
              <a:buFont typeface="+mj-lt"/>
              <a:buAutoNum type="romanLcPeriod"/>
            </a:pPr>
            <a:r>
              <a:rPr lang="en-US" sz="2000" dirty="0" smtClean="0">
                <a:latin typeface="Times New Roman" pitchFamily="18" charset="0"/>
                <a:cs typeface="Times New Roman" pitchFamily="18" charset="0"/>
              </a:rPr>
              <a:t>Use case Diagram.</a:t>
            </a:r>
          </a:p>
          <a:p>
            <a:pPr marL="514350" indent="-514350" algn="just">
              <a:buFont typeface="+mj-lt"/>
              <a:buAutoNum type="romanLcPeriod"/>
            </a:pPr>
            <a:r>
              <a:rPr lang="en-US" sz="2000" dirty="0" smtClean="0">
                <a:latin typeface="Times New Roman" pitchFamily="18" charset="0"/>
                <a:cs typeface="Times New Roman" pitchFamily="18" charset="0"/>
              </a:rPr>
              <a:t>Activity Diagram for</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News Feed.</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Personal Message System.</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User console.</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Upload files.</a:t>
            </a:r>
          </a:p>
          <a:p>
            <a:pPr marL="514350" indent="-514350" algn="just">
              <a:buFont typeface="+mj-lt"/>
              <a:buAutoNum type="romanLcPeriod"/>
            </a:pPr>
            <a:r>
              <a:rPr lang="en-US" sz="2000" dirty="0" smtClean="0">
                <a:latin typeface="Times New Roman" pitchFamily="18" charset="0"/>
                <a:cs typeface="Times New Roman" pitchFamily="18" charset="0"/>
              </a:rPr>
              <a:t>Deployment Diagram.</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Class Diagram</a:t>
            </a:r>
            <a:endParaRPr lang="en-US" sz="4200" b="1" dirty="0">
              <a:solidFill>
                <a:schemeClr val="accent1"/>
              </a:solidFill>
              <a:latin typeface="Times New Roman" pitchFamily="18" charset="0"/>
              <a:cs typeface="Times New Roman" pitchFamily="18" charset="0"/>
            </a:endParaRPr>
          </a:p>
        </p:txBody>
      </p:sp>
      <p:pic>
        <p:nvPicPr>
          <p:cNvPr id="6" name="Content Placeholder 5" descr="class.png"/>
          <p:cNvPicPr>
            <a:picLocks noGrp="1" noChangeAspect="1"/>
          </p:cNvPicPr>
          <p:nvPr>
            <p:ph sz="quarter" idx="1"/>
          </p:nvPr>
        </p:nvPicPr>
        <p:blipFill>
          <a:blip r:embed="rId2" cstate="print"/>
          <a:stretch>
            <a:fillRect/>
          </a:stretch>
        </p:blipFill>
        <p:spPr>
          <a:xfrm>
            <a:off x="301625" y="1524000"/>
            <a:ext cx="8504238"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 case Diagram</a:t>
            </a:r>
            <a:endParaRPr lang="en-US" sz="4200" b="1" dirty="0">
              <a:solidFill>
                <a:schemeClr val="accent1"/>
              </a:solidFill>
              <a:latin typeface="Times New Roman" pitchFamily="18" charset="0"/>
              <a:cs typeface="Times New Roman" pitchFamily="18" charset="0"/>
            </a:endParaRPr>
          </a:p>
        </p:txBody>
      </p:sp>
      <p:pic>
        <p:nvPicPr>
          <p:cNvPr id="8" name="Content Placeholder 7" descr="usecase.jpg"/>
          <p:cNvPicPr>
            <a:picLocks noGrp="1" noChangeAspect="1"/>
          </p:cNvPicPr>
          <p:nvPr>
            <p:ph sz="quarter" idx="1"/>
          </p:nvPr>
        </p:nvPicPr>
        <p:blipFill>
          <a:blip r:embed="rId2" cstate="print"/>
          <a:stretch>
            <a:fillRect/>
          </a:stretch>
        </p:blipFill>
        <p:spPr>
          <a:xfrm>
            <a:off x="1219200" y="1527175"/>
            <a:ext cx="6705600" cy="4572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News Feed</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for news feed.jpg"/>
          <p:cNvPicPr>
            <a:picLocks noGrp="1" noChangeAspect="1"/>
          </p:cNvPicPr>
          <p:nvPr>
            <p:ph sz="quarter" idx="1"/>
          </p:nvPr>
        </p:nvPicPr>
        <p:blipFill>
          <a:blip r:embed="rId2" cstate="print"/>
          <a:stretch>
            <a:fillRect/>
          </a:stretch>
        </p:blipFill>
        <p:spPr>
          <a:xfrm>
            <a:off x="914401" y="1527175"/>
            <a:ext cx="7315200" cy="4572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PM</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pm.jpg"/>
          <p:cNvPicPr>
            <a:picLocks noGrp="1" noChangeAspect="1"/>
          </p:cNvPicPr>
          <p:nvPr>
            <p:ph sz="quarter" idx="1"/>
          </p:nvPr>
        </p:nvPicPr>
        <p:blipFill>
          <a:blip r:embed="rId2" cstate="print"/>
          <a:stretch>
            <a:fillRect/>
          </a:stretch>
        </p:blipFill>
        <p:spPr>
          <a:xfrm>
            <a:off x="457200" y="1527174"/>
            <a:ext cx="8229600" cy="47974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Abstract</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r>
              <a:rPr lang="en-US" sz="2000" b="1" u="sng"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Cyber Learning Environment</a:t>
            </a:r>
            <a:r>
              <a:rPr lang="en-US" sz="2000" dirty="0" smtClean="0">
                <a:latin typeface="Times New Roman" pitchFamily="18" charset="0"/>
                <a:cs typeface="Times New Roman" pitchFamily="18" charset="0"/>
              </a:rPr>
              <a:t> is implemented in PHP platform with mysql and javascript.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 is often perceived as a group effort, where content authors, instructional designers, multimedia technicians, teachers, trainers, database administrators, and people from various other areas of expertise come together in order to serve a community of learners.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In this project we suggest to combine the areas of Cyber learning and Web services, by providing electronic learning offerings as (individual or collections of) Web services as well.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User Console</a:t>
            </a:r>
            <a:endParaRPr lang="en-US" sz="4200" b="1" dirty="0">
              <a:solidFill>
                <a:schemeClr val="accent1"/>
              </a:solidFill>
              <a:latin typeface="Times New Roman" pitchFamily="18" charset="0"/>
              <a:cs typeface="Times New Roman" pitchFamily="18" charset="0"/>
            </a:endParaRPr>
          </a:p>
        </p:txBody>
      </p:sp>
      <p:pic>
        <p:nvPicPr>
          <p:cNvPr id="6" name="Content Placeholder 5" descr="Activity user console.jpg"/>
          <p:cNvPicPr>
            <a:picLocks noGrp="1" noChangeAspect="1"/>
          </p:cNvPicPr>
          <p:nvPr>
            <p:ph sz="quarter" idx="1"/>
          </p:nvPr>
        </p:nvPicPr>
        <p:blipFill>
          <a:blip r:embed="rId2" cstate="print"/>
          <a:stretch>
            <a:fillRect/>
          </a:stretch>
        </p:blipFill>
        <p:spPr>
          <a:xfrm>
            <a:off x="381000" y="1527174"/>
            <a:ext cx="8382000" cy="47974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Upload Files</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Upload files.jpg"/>
          <p:cNvPicPr>
            <a:picLocks noGrp="1" noChangeAspect="1"/>
          </p:cNvPicPr>
          <p:nvPr>
            <p:ph sz="quarter" idx="1"/>
          </p:nvPr>
        </p:nvPicPr>
        <p:blipFill>
          <a:blip r:embed="rId2" cstate="print"/>
          <a:stretch>
            <a:fillRect/>
          </a:stretch>
        </p:blipFill>
        <p:spPr>
          <a:xfrm>
            <a:off x="838200" y="1527175"/>
            <a:ext cx="7543800" cy="4572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Deployment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deployment.jpg"/>
          <p:cNvPicPr>
            <a:picLocks noGrp="1" noChangeAspect="1"/>
          </p:cNvPicPr>
          <p:nvPr>
            <p:ph sz="quarter" idx="1"/>
          </p:nvPr>
        </p:nvPicPr>
        <p:blipFill>
          <a:blip r:embed="rId2" cstate="print"/>
          <a:stretch>
            <a:fillRect/>
          </a:stretch>
        </p:blipFill>
        <p:spPr>
          <a:xfrm>
            <a:off x="301625" y="1831605"/>
            <a:ext cx="8504238" cy="396314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E-R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ER.jpg"/>
          <p:cNvPicPr>
            <a:picLocks noGrp="1" noChangeAspect="1"/>
          </p:cNvPicPr>
          <p:nvPr>
            <p:ph sz="quarter" idx="1"/>
          </p:nvPr>
        </p:nvPicPr>
        <p:blipFill>
          <a:blip r:embed="rId2" cstate="print"/>
          <a:stretch>
            <a:fillRect/>
          </a:stretch>
        </p:blipFill>
        <p:spPr>
          <a:xfrm>
            <a:off x="294251" y="1527174"/>
            <a:ext cx="8544949" cy="479742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T01</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account creation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User account  should be created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Create.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registration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account creation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T02</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Open Home Page after successful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Login.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Redirects user to home page.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r>
              <a:rPr lang="en-US" dirty="0" smtClean="0"/>
              <a:t>Before Sign-in</a:t>
            </a:r>
            <a:endParaRPr lang="en-US" dirty="0"/>
          </a:p>
        </p:txBody>
      </p:sp>
      <p:sp>
        <p:nvSpPr>
          <p:cNvPr id="8" name="Text Placeholder 7"/>
          <p:cNvSpPr>
            <a:spLocks noGrp="1"/>
          </p:cNvSpPr>
          <p:nvPr>
            <p:ph type="body" sz="half" idx="3"/>
          </p:nvPr>
        </p:nvSpPr>
        <p:spPr/>
        <p:txBody>
          <a:bodyPr/>
          <a:lstStyle/>
          <a:p>
            <a:pPr algn="ctr"/>
            <a:r>
              <a:rPr lang="en-US" dirty="0" smtClean="0"/>
              <a:t>After Sign-in</a:t>
            </a:r>
            <a:endParaRPr lang="en-US" dirty="0"/>
          </a:p>
        </p:txBody>
      </p:sp>
      <p:pic>
        <p:nvPicPr>
          <p:cNvPr id="2050" name="Picture 2"/>
          <p:cNvPicPr>
            <a:picLocks noGrp="1" noChangeAspect="1" noChangeArrowheads="1"/>
          </p:cNvPicPr>
          <p:nvPr>
            <p:ph sz="quarter" idx="2"/>
          </p:nvPr>
        </p:nvPicPr>
        <p:blipFill>
          <a:blip r:embed="rId2" cstate="print"/>
          <a:stretch>
            <a:fillRect/>
          </a:stretch>
        </p:blipFill>
        <p:spPr bwMode="auto">
          <a:xfrm>
            <a:off x="304800" y="2438400"/>
            <a:ext cx="4041775" cy="278013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Login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4"/>
          </p:nvPr>
        </p:nvPicPr>
        <p:blipFill>
          <a:blip r:embed="rId3" cstate="print"/>
          <a:srcRect/>
          <a:stretch>
            <a:fillRect/>
          </a:stretch>
        </p:blipFill>
        <p:spPr bwMode="auto">
          <a:xfrm>
            <a:off x="4724400" y="2438400"/>
            <a:ext cx="4038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T03</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Adding Faculty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Faculty account  should be added.</a:t>
            </a:r>
          </a:p>
          <a:p>
            <a:pPr marL="0" indent="0">
              <a:buNone/>
            </a:pP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Admin Panel </a:t>
            </a:r>
          </a:p>
          <a:p>
            <a:pPr marL="0" indent="0">
              <a:buNone/>
            </a:pPr>
            <a:r>
              <a:rPr lang="en-US" sz="2000" dirty="0" smtClean="0">
                <a:latin typeface="Times New Roman" pitchFamily="18" charset="0"/>
                <a:cs typeface="Times New Roman" pitchFamily="18" charset="0"/>
              </a:rPr>
              <a:t>4.Add Faculty details with Unique 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Register.</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Faculty Unique ID added to database.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 Registering</a:t>
            </a:r>
            <a:endParaRPr lang="en-US" dirty="0"/>
          </a:p>
        </p:txBody>
      </p:sp>
      <p:sp>
        <p:nvSpPr>
          <p:cNvPr id="7" name="Text Placeholder 6"/>
          <p:cNvSpPr>
            <a:spLocks noGrp="1"/>
          </p:cNvSpPr>
          <p:nvPr>
            <p:ph type="body" sz="half" idx="3"/>
          </p:nvPr>
        </p:nvSpPr>
        <p:spPr/>
        <p:txBody>
          <a:bodyPr/>
          <a:lstStyle/>
          <a:p>
            <a:pPr algn="ctr"/>
            <a:r>
              <a:rPr lang="en-US" dirty="0" smtClean="0"/>
              <a:t>After Registering</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Adding Faculty</a:t>
            </a:r>
            <a:endParaRPr lang="en-US" sz="4200" b="1" dirty="0">
              <a:solidFill>
                <a:schemeClr val="accent1"/>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2"/>
          </p:nvPr>
        </p:nvPicPr>
        <p:blipFill>
          <a:blip r:embed="rId2" cstate="print"/>
          <a:srcRect/>
          <a:stretch>
            <a:fillRect/>
          </a:stretch>
        </p:blipFill>
        <p:spPr bwMode="auto">
          <a:xfrm>
            <a:off x="304800" y="4495800"/>
            <a:ext cx="4041775" cy="187312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799" y="2362200"/>
            <a:ext cx="4038601" cy="1981200"/>
          </a:xfrm>
          <a:prstGeom prst="rect">
            <a:avLst/>
          </a:prstGeom>
          <a:noFill/>
          <a:ln w="9525">
            <a:noFill/>
            <a:miter lim="800000"/>
            <a:headEnd/>
            <a:tailEnd/>
          </a:ln>
        </p:spPr>
      </p:pic>
      <p:pic>
        <p:nvPicPr>
          <p:cNvPr id="2052" name="Picture 4"/>
          <p:cNvPicPr>
            <a:picLocks noGrp="1" noChangeAspect="1" noChangeArrowheads="1"/>
          </p:cNvPicPr>
          <p:nvPr>
            <p:ph sz="quarter" idx="4"/>
          </p:nvPr>
        </p:nvPicPr>
        <p:blipFill>
          <a:blip r:embed="rId4" cstate="print"/>
          <a:srcRect/>
          <a:stretch>
            <a:fillRect/>
          </a:stretch>
        </p:blipFill>
        <p:spPr bwMode="auto">
          <a:xfrm>
            <a:off x="4800600" y="3048000"/>
            <a:ext cx="4038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Existing System</a:t>
            </a:r>
            <a:endParaRPr lang="en-US" sz="4200" dirty="0"/>
          </a:p>
        </p:txBody>
      </p:sp>
      <p:sp>
        <p:nvSpPr>
          <p:cNvPr id="4" name="Content Placeholder 3"/>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existing system is classroom teaching where a faculty teaches to a group of  students. It has the following drawbacks.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Educational focus is Teacher-Centered.</a:t>
            </a:r>
          </a:p>
          <a:p>
            <a:pPr algn="just"/>
            <a:r>
              <a:rPr lang="en-US" sz="2000" dirty="0" smtClean="0">
                <a:latin typeface="Times New Roman" pitchFamily="18" charset="0"/>
                <a:cs typeface="Times New Roman" pitchFamily="18" charset="0"/>
              </a:rPr>
              <a:t>Faculty-Student communication is limited in the existing system which proves to be a major drawback.</a:t>
            </a:r>
          </a:p>
          <a:p>
            <a:pPr algn="just"/>
            <a:r>
              <a:rPr lang="en-US" sz="2000" dirty="0" smtClean="0">
                <a:latin typeface="Times New Roman" pitchFamily="18" charset="0"/>
                <a:cs typeface="Times New Roman" pitchFamily="18" charset="0"/>
              </a:rPr>
              <a:t>The learning process is passive learning.</a:t>
            </a:r>
          </a:p>
          <a:p>
            <a:pPr algn="just"/>
            <a:r>
              <a:rPr lang="en-US" sz="2000" dirty="0" smtClean="0">
                <a:latin typeface="Times New Roman" pitchFamily="18" charset="0"/>
                <a:cs typeface="Times New Roman" pitchFamily="18" charset="0"/>
              </a:rPr>
              <a:t>Mostly theoretical in nature.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T04</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Upload Files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Files must be uploaded to server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either Faculty or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a:t>
            </a:r>
          </a:p>
          <a:p>
            <a:pPr marL="0" indent="0">
              <a:buNone/>
            </a:pPr>
            <a:r>
              <a:rPr lang="en-US" sz="2000" dirty="0" smtClean="0">
                <a:latin typeface="Times New Roman" pitchFamily="18" charset="0"/>
                <a:cs typeface="Times New Roman" pitchFamily="18" charset="0"/>
              </a:rPr>
              <a:t>4.Fill the details of file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upload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Upload Files</a:t>
            </a:r>
            <a:endParaRPr lang="en-US" sz="4200" b="1" dirty="0">
              <a:solidFill>
                <a:schemeClr val="accent1"/>
              </a:solidFill>
              <a:latin typeface="Times New Roman" pitchFamily="18" charset="0"/>
              <a:cs typeface="Times New Roman" pitchFamily="18" charset="0"/>
            </a:endParaRPr>
          </a:p>
        </p:txBody>
      </p:sp>
      <p:pic>
        <p:nvPicPr>
          <p:cNvPr id="3076" name="Picture 4"/>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Sending Messages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Correct user must receive the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with user-id.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Send Messages page.</a:t>
            </a:r>
          </a:p>
          <a:p>
            <a:pPr marL="0" indent="0">
              <a:buNone/>
            </a:pPr>
            <a:r>
              <a:rPr lang="en-US" sz="2000" dirty="0" smtClean="0">
                <a:latin typeface="Times New Roman" pitchFamily="18" charset="0"/>
                <a:cs typeface="Times New Roman" pitchFamily="18" charset="0"/>
              </a:rPr>
              <a:t>4.Create  your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Send.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Opens the sent message in conversational threaded style.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4098" name="Picture 2"/>
          <p:cNvPicPr>
            <a:picLocks noGrp="1" noChangeAspect="1" noChangeArrowheads="1"/>
          </p:cNvPicPr>
          <p:nvPr>
            <p:ph sz="quarter" idx="2"/>
          </p:nvPr>
        </p:nvPicPr>
        <p:blipFill>
          <a:blip r:embed="rId2" cstate="print"/>
          <a:srcRect/>
          <a:stretch>
            <a:fillRect/>
          </a:stretch>
        </p:blipFill>
        <p:spPr bwMode="auto">
          <a:xfrm>
            <a:off x="304800" y="2514600"/>
            <a:ext cx="4041775" cy="3733800"/>
          </a:xfrm>
          <a:prstGeom prst="rect">
            <a:avLst/>
          </a:prstGeom>
          <a:noFill/>
          <a:ln w="9525">
            <a:noFill/>
            <a:miter lim="800000"/>
            <a:headEnd/>
            <a:tailEnd/>
          </a:ln>
        </p:spPr>
      </p:pic>
      <p:pic>
        <p:nvPicPr>
          <p:cNvPr id="4100" name="Picture 4"/>
          <p:cNvPicPr>
            <a:picLocks noGrp="1" noChangeAspect="1" noChangeArrowheads="1"/>
          </p:cNvPicPr>
          <p:nvPr>
            <p:ph sz="quarter" idx="4"/>
          </p:nvPr>
        </p:nvPicPr>
        <p:blipFill>
          <a:blip r:embed="rId3" cstate="print"/>
          <a:srcRect/>
          <a:stretch>
            <a:fillRect/>
          </a:stretch>
        </p:blipFill>
        <p:spPr bwMode="auto">
          <a:xfrm>
            <a:off x="4800600" y="2497809"/>
            <a:ext cx="4038600" cy="3768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T06</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Report users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Specific user must be reported.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student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users reporting page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Check the specific user</a:t>
            </a:r>
          </a:p>
          <a:p>
            <a:pPr marL="0" indent="0">
              <a:buNone/>
            </a:pPr>
            <a:r>
              <a:rPr lang="en-US" sz="2000" dirty="0" smtClean="0">
                <a:latin typeface="Times New Roman" pitchFamily="18" charset="0"/>
                <a:cs typeface="Times New Roman" pitchFamily="18" charset="0"/>
              </a:rPr>
              <a:t>5.Click  </a:t>
            </a:r>
            <a:r>
              <a:rPr lang="en-US" sz="2000" b="1" dirty="0" smtClean="0">
                <a:latin typeface="Times New Roman" pitchFamily="18" charset="0"/>
                <a:cs typeface="Times New Roman" pitchFamily="18" charset="0"/>
              </a:rPr>
              <a:t>Report.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Lists the selected user under reported users list.</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Reporting Users</a:t>
            </a:r>
            <a:endParaRPr lang="en-US" sz="4200" b="1" dirty="0">
              <a:solidFill>
                <a:schemeClr val="accent1"/>
              </a:solidFill>
              <a:latin typeface="Times New Roman" pitchFamily="18" charset="0"/>
              <a:cs typeface="Times New Roman" pitchFamily="18" charset="0"/>
            </a:endParaRPr>
          </a:p>
        </p:txBody>
      </p:sp>
      <p:pic>
        <p:nvPicPr>
          <p:cNvPr id="5122" name="Picture 2"/>
          <p:cNvPicPr>
            <a:picLocks noGrp="1" noChangeAspect="1" noChangeArrowheads="1"/>
          </p:cNvPicPr>
          <p:nvPr>
            <p:ph sz="quarter" idx="2"/>
          </p:nvPr>
        </p:nvPicPr>
        <p:blipFill>
          <a:blip r:embed="rId2" cstate="print"/>
          <a:srcRect/>
          <a:stretch>
            <a:fillRect/>
          </a:stretch>
        </p:blipFill>
        <p:spPr bwMode="auto">
          <a:xfrm>
            <a:off x="301625" y="2971800"/>
            <a:ext cx="4041775" cy="2438400"/>
          </a:xfrm>
          <a:prstGeom prst="rect">
            <a:avLst/>
          </a:prstGeom>
          <a:noFill/>
          <a:ln w="9525">
            <a:noFill/>
            <a:miter lim="800000"/>
            <a:headEnd/>
            <a:tailEnd/>
          </a:ln>
        </p:spPr>
      </p:pic>
      <p:pic>
        <p:nvPicPr>
          <p:cNvPr id="5123" name="Picture 3"/>
          <p:cNvPicPr>
            <a:picLocks noGrp="1" noChangeAspect="1" noChangeArrowheads="1"/>
          </p:cNvPicPr>
          <p:nvPr>
            <p:ph sz="quarter" idx="4"/>
          </p:nvPr>
        </p:nvPicPr>
        <p:blipFill>
          <a:blip r:embed="rId3" cstate="print"/>
          <a:srcRect/>
          <a:stretch>
            <a:fillRect/>
          </a:stretch>
        </p:blipFill>
        <p:spPr bwMode="auto">
          <a:xfrm>
            <a:off x="4800600" y="2971800"/>
            <a:ext cx="40386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File upload limit test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Size and type of files to be accepted for upload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 </a:t>
            </a:r>
          </a:p>
          <a:p>
            <a:pPr marL="0" indent="0">
              <a:buNone/>
            </a:pPr>
            <a:r>
              <a:rPr lang="en-US" sz="2000" dirty="0" smtClean="0">
                <a:latin typeface="Times New Roman" pitchFamily="18" charset="0"/>
                <a:cs typeface="Times New Roman" pitchFamily="18" charset="0"/>
              </a:rPr>
              <a:t>4.Select a file larger than upload limit or of different type.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notification with the reason for upload failure.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File Upload Limits</a:t>
            </a:r>
            <a:endParaRPr lang="en-US" sz="4200" b="1" dirty="0">
              <a:solidFill>
                <a:schemeClr val="accent1"/>
              </a:solidFill>
              <a:latin typeface="Times New Roman" pitchFamily="18" charset="0"/>
              <a:cs typeface="Times New Roman" pitchFamily="18" charset="0"/>
            </a:endParaRPr>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487759" y="1527175"/>
            <a:ext cx="8131969" cy="27400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57200" y="4419600"/>
            <a:ext cx="8229600" cy="1928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Working Screenshots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Home Page</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Proposed System</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proposed system has different kinds of users like </a:t>
            </a:r>
            <a:r>
              <a:rPr lang="en-US" sz="2000" smtClean="0">
                <a:latin typeface="Times New Roman" pitchFamily="18" charset="0"/>
                <a:cs typeface="Times New Roman" pitchFamily="18" charset="0"/>
              </a:rPr>
              <a:t>Administrators, </a:t>
            </a:r>
            <a:r>
              <a:rPr lang="en-US" sz="2000" dirty="0" smtClean="0">
                <a:latin typeface="Times New Roman" pitchFamily="18" charset="0"/>
                <a:cs typeface="Times New Roman" pitchFamily="18" charset="0"/>
              </a:rPr>
              <a:t>Normal Users (Students) and Faculty.</a:t>
            </a:r>
          </a:p>
          <a:p>
            <a:pPr algn="just">
              <a:buNone/>
            </a:pPr>
            <a:endParaRPr lang="en-US" sz="2000" dirty="0" smtClean="0">
              <a:latin typeface="Times New Roman" pitchFamily="18" charset="0"/>
              <a:cs typeface="Times New Roman" pitchFamily="18" charset="0"/>
            </a:endParaRPr>
          </a:p>
          <a:p>
            <a:pPr lvl="0" algn="just">
              <a:buFont typeface="Wingdings" pitchFamily="2" charset="2"/>
              <a:buChar char="Ø"/>
            </a:pPr>
            <a:r>
              <a:rPr lang="en-US" sz="2000" dirty="0" smtClean="0">
                <a:latin typeface="Times New Roman" pitchFamily="18" charset="0"/>
                <a:cs typeface="Times New Roman" pitchFamily="18" charset="0"/>
              </a:rPr>
              <a:t>The proposed system removes the limitations of the existing system by providing the following</a:t>
            </a:r>
          </a:p>
          <a:p>
            <a:pPr marL="342900" marR="0" lvl="0" indent="-342900" algn="just">
              <a:lnSpc>
                <a:spcPct val="150000"/>
              </a:lnSpc>
              <a:buFont typeface="Symbol"/>
              <a:buChar char=""/>
            </a:pPr>
            <a:r>
              <a:rPr lang="en-US" sz="2000" dirty="0" smtClean="0">
                <a:latin typeface="Times New Roman"/>
                <a:ea typeface="Times New Roman"/>
              </a:rPr>
              <a:t>Web based application for online course design, course calendar publishing, and student’s registrations for self-paced learning (Student-Centered).</a:t>
            </a:r>
          </a:p>
          <a:p>
            <a:pPr marL="342900" marR="0" lvl="0" indent="-342900" algn="just">
              <a:lnSpc>
                <a:spcPct val="150000"/>
              </a:lnSpc>
              <a:buFont typeface="Symbol"/>
              <a:buChar char=""/>
            </a:pPr>
            <a:r>
              <a:rPr lang="en-US" sz="2000" dirty="0" smtClean="0">
                <a:latin typeface="Times New Roman"/>
                <a:ea typeface="Times New Roman"/>
              </a:rPr>
              <a:t>Content administration, assignments, and assessments.</a:t>
            </a:r>
          </a:p>
          <a:p>
            <a:pPr marL="342900" marR="0" lvl="0" indent="-342900" algn="just">
              <a:lnSpc>
                <a:spcPct val="150000"/>
              </a:lnSpc>
              <a:buFont typeface="Symbol"/>
              <a:buChar char=""/>
            </a:pPr>
            <a:r>
              <a:rPr lang="en-US" sz="2000" dirty="0" smtClean="0">
                <a:latin typeface="Times New Roman"/>
                <a:ea typeface="Times New Roman"/>
              </a:rPr>
              <a:t>Cyber classrooms (for distance learning).</a:t>
            </a:r>
          </a:p>
          <a:p>
            <a:pPr marL="342900" marR="0" lvl="0" indent="-342900" algn="just">
              <a:lnSpc>
                <a:spcPct val="150000"/>
              </a:lnSpc>
              <a:buFont typeface="Symbol"/>
              <a:buChar char=""/>
            </a:pPr>
            <a:r>
              <a:rPr lang="en-US" sz="2000" dirty="0" smtClean="0">
                <a:latin typeface="Times New Roman"/>
                <a:ea typeface="Times New Roman"/>
              </a:rPr>
              <a:t>Separate forum for interaction among students and faculty.</a:t>
            </a:r>
          </a:p>
          <a:p>
            <a:pPr lvl="0" algn="just">
              <a:buFont typeface="Arial" pitchFamily="34" charset="0"/>
              <a:buChar char="•"/>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Sign-in Page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Subject Materials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Video Lectures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Pdf Viewer</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Themes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Promote Users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 Users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Reported Users Home Page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Forum</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System Architecture</a:t>
            </a:r>
            <a:endParaRPr lang="en-US" sz="4200" b="1" dirty="0">
              <a:solidFill>
                <a:schemeClr val="accent1"/>
              </a:solidFill>
              <a:latin typeface="Times New Roman" pitchFamily="18" charset="0"/>
              <a:cs typeface="Times New Roman" pitchFamily="18" charset="0"/>
            </a:endParaRPr>
          </a:p>
        </p:txBody>
      </p:sp>
      <p:pic>
        <p:nvPicPr>
          <p:cNvPr id="6" name="Content Placeholder 5" descr="Untitled.png"/>
          <p:cNvPicPr>
            <a:picLocks noGrp="1" noChangeAspect="1"/>
          </p:cNvPicPr>
          <p:nvPr>
            <p:ph sz="quarter" idx="1"/>
          </p:nvPr>
        </p:nvPicPr>
        <p:blipFill>
          <a:blip r:embed="rId2" cstate="print"/>
          <a:stretch>
            <a:fillRect/>
          </a:stretch>
        </p:blipFill>
        <p:spPr>
          <a:xfrm>
            <a:off x="1219200" y="1752600"/>
            <a:ext cx="6778798" cy="426427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ctr">
            <a:normAutofit/>
          </a:bodyPr>
          <a:lstStyle/>
          <a:p>
            <a:r>
              <a:rPr lang="en-US" sz="2000" dirty="0" smtClean="0">
                <a:solidFill>
                  <a:schemeClr val="tx1"/>
                </a:solidFill>
                <a:latin typeface="Times New Roman" pitchFamily="18" charset="0"/>
                <a:cs typeface="Times New Roman" pitchFamily="18" charset="0"/>
              </a:rPr>
              <a:t>Thank You</a:t>
            </a:r>
            <a:endParaRPr lang="en-US" sz="20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Any Queries??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mtClean="0"/>
              <a:t>Software Requirements</a:t>
            </a:r>
            <a:endParaRPr lang="en-US" dirty="0"/>
          </a:p>
        </p:txBody>
      </p:sp>
      <p:sp>
        <p:nvSpPr>
          <p:cNvPr id="3" name="Text Placeholder 2"/>
          <p:cNvSpPr>
            <a:spLocks noGrp="1"/>
          </p:cNvSpPr>
          <p:nvPr>
            <p:ph type="body" sz="half" idx="3"/>
          </p:nvPr>
        </p:nvSpPr>
        <p:spPr/>
        <p:txBody>
          <a:bodyPr/>
          <a:lstStyle/>
          <a:p>
            <a:r>
              <a:rPr lang="en-US" dirty="0" smtClean="0"/>
              <a:t>Hardware Requirements</a:t>
            </a:r>
            <a:endParaRPr lang="en-US" dirty="0"/>
          </a:p>
        </p:txBody>
      </p:sp>
      <p:sp>
        <p:nvSpPr>
          <p:cNvPr id="5" name="Content Placeholder 4"/>
          <p:cNvSpPr>
            <a:spLocks noGrp="1"/>
          </p:cNvSpPr>
          <p:nvPr>
            <p:ph sz="quarter" idx="2"/>
          </p:nvPr>
        </p:nvSpPr>
        <p:spPr/>
        <p:txBody>
          <a:bodyPr/>
          <a:lstStyle/>
          <a:p>
            <a:pPr lvl="0"/>
            <a:r>
              <a:rPr lang="en-US" sz="2000" dirty="0" smtClean="0">
                <a:latin typeface="Times New Roman" pitchFamily="18" charset="0"/>
                <a:cs typeface="Times New Roman" pitchFamily="18" charset="0"/>
              </a:rPr>
              <a:t>Operating System: Windows XP and later.</a:t>
            </a:r>
          </a:p>
          <a:p>
            <a:r>
              <a:rPr lang="en-US" sz="2000" dirty="0" smtClean="0">
                <a:latin typeface="Times New Roman" pitchFamily="18" charset="0"/>
                <a:cs typeface="Times New Roman" pitchFamily="18" charset="0"/>
              </a:rPr>
              <a:t>Apache Web Server.</a:t>
            </a:r>
          </a:p>
          <a:p>
            <a:pPr lvl="0"/>
            <a:r>
              <a:rPr lang="en-US" sz="2000" dirty="0" smtClean="0">
                <a:latin typeface="Times New Roman" pitchFamily="18" charset="0"/>
                <a:cs typeface="Times New Roman" pitchFamily="18" charset="0"/>
              </a:rPr>
              <a:t>Mysql Database Server.</a:t>
            </a:r>
          </a:p>
          <a:p>
            <a:pPr lvl="0"/>
            <a:r>
              <a:rPr lang="en-US" sz="2000" dirty="0" smtClean="0">
                <a:latin typeface="Times New Roman" pitchFamily="18" charset="0"/>
                <a:cs typeface="Times New Roman" pitchFamily="18" charset="0"/>
              </a:rPr>
              <a:t>MySql workbench 5.2</a:t>
            </a:r>
          </a:p>
          <a:p>
            <a:pPr lvl="0"/>
            <a:r>
              <a:rPr lang="en-US" sz="2000" dirty="0" smtClean="0">
                <a:latin typeface="Times New Roman" pitchFamily="18" charset="0"/>
                <a:cs typeface="Times New Roman" pitchFamily="18" charset="0"/>
              </a:rPr>
              <a:t>Web browser (Preferred Google </a:t>
            </a:r>
            <a:r>
              <a:rPr lang="en-US" sz="2000" smtClean="0">
                <a:latin typeface="Times New Roman" pitchFamily="18" charset="0"/>
                <a:cs typeface="Times New Roman" pitchFamily="18" charset="0"/>
              </a:rPr>
              <a:t>Chrome  or </a:t>
            </a:r>
            <a:r>
              <a:rPr lang="en-US" sz="2000" dirty="0" smtClean="0">
                <a:latin typeface="Times New Roman" pitchFamily="18" charset="0"/>
                <a:cs typeface="Times New Roman" pitchFamily="18" charset="0"/>
              </a:rPr>
              <a:t>Mozilla Firefox).</a:t>
            </a:r>
          </a:p>
          <a:p>
            <a:endParaRPr lang="en-US" dirty="0"/>
          </a:p>
        </p:txBody>
      </p:sp>
      <p:sp>
        <p:nvSpPr>
          <p:cNvPr id="6" name="Content Placeholder 5"/>
          <p:cNvSpPr>
            <a:spLocks noGrp="1"/>
          </p:cNvSpPr>
          <p:nvPr>
            <p:ph sz="quarter" idx="4"/>
          </p:nvPr>
        </p:nvSpPr>
        <p:spPr/>
        <p:txBody>
          <a:bodyPr>
            <a:normAutofit/>
          </a:bodyPr>
          <a:lstStyle/>
          <a:p>
            <a:pPr lvl="0"/>
            <a:r>
              <a:rPr lang="en-US" sz="2000" dirty="0" smtClean="0">
                <a:latin typeface="Times New Roman" pitchFamily="18" charset="0"/>
                <a:cs typeface="Times New Roman" pitchFamily="18" charset="0"/>
              </a:rPr>
              <a:t>RAM - 512 MB.</a:t>
            </a:r>
          </a:p>
          <a:p>
            <a:pPr lvl="0"/>
            <a:r>
              <a:rPr lang="en-US" sz="2000" dirty="0" smtClean="0">
                <a:latin typeface="Times New Roman" pitchFamily="18" charset="0"/>
                <a:cs typeface="Times New Roman" pitchFamily="18" charset="0"/>
              </a:rPr>
              <a:t>Hard Disk - 80 GB.</a:t>
            </a:r>
          </a:p>
          <a:p>
            <a:pPr lvl="0"/>
            <a:r>
              <a:rPr lang="en-US" sz="2000" dirty="0" smtClean="0">
                <a:latin typeface="Times New Roman" pitchFamily="18" charset="0"/>
                <a:cs typeface="Times New Roman" pitchFamily="18" charset="0"/>
              </a:rPr>
              <a:t>CPU –Intel Pentium IV or later.</a:t>
            </a:r>
          </a:p>
          <a:p>
            <a:r>
              <a:rPr lang="en-US" sz="2000" dirty="0" smtClean="0">
                <a:latin typeface="Times New Roman" pitchFamily="18" charset="0"/>
                <a:cs typeface="Times New Roman" pitchFamily="18" charset="0"/>
              </a:rPr>
              <a:t>Internet  Connection.</a:t>
            </a:r>
          </a:p>
          <a:p>
            <a:r>
              <a:rPr lang="en-US" sz="2000" dirty="0" smtClean="0">
                <a:latin typeface="Times New Roman" pitchFamily="18" charset="0"/>
                <a:cs typeface="Times New Roman" pitchFamily="18" charset="0"/>
              </a:rPr>
              <a:t>Standard Windows Keyboard.</a:t>
            </a:r>
          </a:p>
          <a:p>
            <a:r>
              <a:rPr lang="en-US" sz="2000" dirty="0" smtClean="0">
                <a:latin typeface="Times New Roman" pitchFamily="18" charset="0"/>
                <a:cs typeface="Times New Roman" pitchFamily="18" charset="0"/>
              </a:rPr>
              <a:t>Two/Three Button mouse.</a:t>
            </a:r>
            <a:endParaRPr lang="en-US" sz="2000" dirty="0">
              <a:latin typeface="Times New Roman" pitchFamily="18" charset="0"/>
              <a:cs typeface="Times New Roman" pitchFamily="18" charset="0"/>
            </a:endParaRPr>
          </a:p>
        </p:txBody>
      </p:sp>
      <p:sp>
        <p:nvSpPr>
          <p:cNvPr id="7" name="Title 6"/>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System Requirements</a:t>
            </a:r>
            <a:endParaRPr lang="en-US" sz="4200" b="1"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The development and usage of  CLE requires different software such as</a:t>
            </a:r>
          </a:p>
          <a:p>
            <a:pPr marL="920750" indent="-457200">
              <a:buFont typeface="+mj-lt"/>
              <a:buAutoNum type="alphaLcPeriod"/>
            </a:pPr>
            <a:r>
              <a:rPr lang="en-US" sz="2000" dirty="0" smtClean="0">
                <a:latin typeface="Times New Roman" pitchFamily="18" charset="0"/>
                <a:cs typeface="Times New Roman" pitchFamily="18" charset="0"/>
              </a:rPr>
              <a:t>Xampp,</a:t>
            </a:r>
          </a:p>
          <a:p>
            <a:pPr marL="908050" indent="-457200">
              <a:buFont typeface="+mj-lt"/>
              <a:buAutoNum type="alphaLcPeriod"/>
            </a:pPr>
            <a:r>
              <a:rPr lang="en-US" sz="2000" dirty="0" smtClean="0">
                <a:latin typeface="Times New Roman" pitchFamily="18" charset="0"/>
                <a:cs typeface="Times New Roman" pitchFamily="18" charset="0"/>
              </a:rPr>
              <a:t>MySql workbench,</a:t>
            </a:r>
          </a:p>
          <a:p>
            <a:pPr marL="908050" indent="-457200">
              <a:buFont typeface="+mj-lt"/>
              <a:buAutoNum type="alphaLcPeriod"/>
            </a:pPr>
            <a:r>
              <a:rPr lang="en-US" sz="2000" dirty="0" smtClean="0">
                <a:latin typeface="Times New Roman" pitchFamily="18" charset="0"/>
                <a:cs typeface="Times New Roman" pitchFamily="18" charset="0"/>
              </a:rPr>
              <a:t>Notepad (or) any editor,</a:t>
            </a:r>
          </a:p>
          <a:p>
            <a:pPr marL="908050" indent="-457200">
              <a:buFont typeface="+mj-lt"/>
              <a:buAutoNum type="alphaLcPeriod"/>
            </a:pPr>
            <a:r>
              <a:rPr lang="en-US" sz="2000" dirty="0" smtClean="0">
                <a:latin typeface="Times New Roman" pitchFamily="18" charset="0"/>
                <a:cs typeface="Times New Roman" pitchFamily="18" charset="0"/>
              </a:rPr>
              <a:t>Web browsers.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software requirements are divided into two groups.</a:t>
            </a:r>
          </a:p>
          <a:p>
            <a:pPr marL="914400" indent="-463550">
              <a:buFont typeface="+mj-lt"/>
              <a:buAutoNum type="arabicPeriod"/>
            </a:pPr>
            <a:r>
              <a:rPr lang="en-US" sz="2000" dirty="0" smtClean="0">
                <a:latin typeface="Times New Roman" pitchFamily="18" charset="0"/>
                <a:cs typeface="Times New Roman" pitchFamily="18" charset="0"/>
              </a:rPr>
              <a:t>Developer side.</a:t>
            </a:r>
          </a:p>
          <a:p>
            <a:pPr marL="914400" indent="-463550">
              <a:buFont typeface="+mj-lt"/>
              <a:buAutoNum type="arabicPeriod"/>
            </a:pPr>
            <a:r>
              <a:rPr lang="en-US" sz="2000" dirty="0" smtClean="0">
                <a:latin typeface="Times New Roman" pitchFamily="18" charset="0"/>
                <a:cs typeface="Times New Roman" pitchFamily="18" charset="0"/>
              </a:rPr>
              <a:t>User side.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Developer side: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XAMPP:</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Xampp is used to provide the developer with a server using which the php pages can be identified by the browser. Xampp also has SQL server.</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MySql workbench:</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MySql workbench is used to create and store the databases. All the databases related to the CLE are created using MySql workbench.</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Zend Eclipse: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This is the special editor designed for writing PHP programs which has different color codes for simplifying the code writability and readability.</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User side:</a:t>
            </a:r>
          </a:p>
          <a:p>
            <a:pPr marL="514350" indent="-514350"/>
            <a:endParaRPr lang="en-US" sz="2000" dirty="0" smtClean="0">
              <a:latin typeface="Times New Roman" pitchFamily="18" charset="0"/>
              <a:cs typeface="Times New Roman" pitchFamily="18" charset="0"/>
            </a:endParaRPr>
          </a:p>
          <a:p>
            <a:pPr marL="514350" indent="-514350"/>
            <a:r>
              <a:rPr lang="en-US" sz="2000" dirty="0" smtClean="0">
                <a:latin typeface="Times New Roman" pitchFamily="18" charset="0"/>
                <a:cs typeface="Times New Roman" pitchFamily="18" charset="0"/>
              </a:rPr>
              <a:t>The Prerequisites for using CLE by an user are very less.</a:t>
            </a:r>
          </a:p>
          <a:p>
            <a:pPr marL="514350" indent="-514350"/>
            <a:r>
              <a:rPr lang="en-US" sz="2000" dirty="0" smtClean="0">
                <a:latin typeface="Times New Roman" pitchFamily="18" charset="0"/>
                <a:cs typeface="Times New Roman" pitchFamily="18" charset="0"/>
              </a:rPr>
              <a:t>The two important things that a user must have are: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Internet Connection:</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Since the CLE is completely web-based, the internet connection is a must have for any user.</a:t>
            </a:r>
          </a:p>
          <a:p>
            <a:pPr marL="514350" indent="-514350">
              <a:buFont typeface="+mj-lt"/>
              <a:buAutoNum type="romanUcPeriod"/>
            </a:pPr>
            <a:r>
              <a:rPr lang="en-US" sz="2000" u="sng" dirty="0" smtClean="0">
                <a:latin typeface="Times New Roman" pitchFamily="18" charset="0"/>
                <a:cs typeface="Times New Roman" pitchFamily="18" charset="0"/>
              </a:rPr>
              <a:t>Web Browser:</a:t>
            </a:r>
            <a:r>
              <a:rPr lang="en-US" sz="2000" dirty="0" smtClean="0">
                <a:latin typeface="Times New Roman" pitchFamily="18" charset="0"/>
                <a:cs typeface="Times New Roman" pitchFamily="18" charset="0"/>
              </a:rPr>
              <a:t> User can access the CLE from any browser but preferred browsers are Mozilla Firefox and </a:t>
            </a:r>
            <a:r>
              <a:rPr lang="en-US" sz="2000" smtClean="0">
                <a:latin typeface="Times New Roman" pitchFamily="18" charset="0"/>
                <a:cs typeface="Times New Roman" pitchFamily="18" charset="0"/>
              </a:rPr>
              <a:t>Google Chrome.</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1499</TotalTime>
  <Words>1133</Words>
  <Application>Microsoft Office PowerPoint</Application>
  <PresentationFormat>On-screen Show (4:3)</PresentationFormat>
  <Paragraphs>177</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Georgia</vt:lpstr>
      <vt:lpstr>Symbol</vt:lpstr>
      <vt:lpstr>Times New Roman</vt:lpstr>
      <vt:lpstr>Wingdings</vt:lpstr>
      <vt:lpstr>Wingdings 2</vt:lpstr>
      <vt:lpstr>Civic</vt:lpstr>
      <vt:lpstr>Cyber Learning Environment</vt:lpstr>
      <vt:lpstr>Abstract</vt:lpstr>
      <vt:lpstr>Existing System</vt:lpstr>
      <vt:lpstr>Proposed System</vt:lpstr>
      <vt:lpstr>System Architecture</vt:lpstr>
      <vt:lpstr>System Requirements</vt:lpstr>
      <vt:lpstr>Software Requirement Specification</vt:lpstr>
      <vt:lpstr>Software Requirement Specification</vt:lpstr>
      <vt:lpstr>Software Requirement Specification</vt:lpstr>
      <vt:lpstr>Literature Review</vt:lpstr>
      <vt:lpstr>Literature Review</vt:lpstr>
      <vt:lpstr>Literature Review</vt:lpstr>
      <vt:lpstr>Literature Review</vt:lpstr>
      <vt:lpstr>Literature Review</vt:lpstr>
      <vt:lpstr>UML Diagrams</vt:lpstr>
      <vt:lpstr>Class Diagram</vt:lpstr>
      <vt:lpstr>Use case Diagram</vt:lpstr>
      <vt:lpstr>Activity Diagram for News Feed</vt:lpstr>
      <vt:lpstr>Activity Diagram for PM</vt:lpstr>
      <vt:lpstr>Activity Diagram for User Console</vt:lpstr>
      <vt:lpstr>Activity Diagram for Upload Files</vt:lpstr>
      <vt:lpstr>Deployment Diagram</vt:lpstr>
      <vt:lpstr>E-R Diagram</vt:lpstr>
      <vt:lpstr>Test Cases</vt:lpstr>
      <vt:lpstr>User account creation</vt:lpstr>
      <vt:lpstr>Test Cases</vt:lpstr>
      <vt:lpstr>User Login</vt:lpstr>
      <vt:lpstr>Test Cases</vt:lpstr>
      <vt:lpstr>Adding Faculty</vt:lpstr>
      <vt:lpstr>Test Cases</vt:lpstr>
      <vt:lpstr>Upload Files</vt:lpstr>
      <vt:lpstr>Test Cases</vt:lpstr>
      <vt:lpstr>Sending Messages</vt:lpstr>
      <vt:lpstr>Test Cases</vt:lpstr>
      <vt:lpstr>Reporting Users</vt:lpstr>
      <vt:lpstr>Test Cases</vt:lpstr>
      <vt:lpstr>File Upload Limits</vt:lpstr>
      <vt:lpstr>Working Screenshots</vt:lpstr>
      <vt:lpstr>Home Page</vt:lpstr>
      <vt:lpstr>Sign-in Page</vt:lpstr>
      <vt:lpstr>Subject Materials</vt:lpstr>
      <vt:lpstr>Video Lectures</vt:lpstr>
      <vt:lpstr>Pdf Viewer</vt:lpstr>
      <vt:lpstr>Themes</vt:lpstr>
      <vt:lpstr>Sending Messages</vt:lpstr>
      <vt:lpstr>Promote Users</vt:lpstr>
      <vt:lpstr>Report Users</vt:lpstr>
      <vt:lpstr>Reported Users Home Page</vt:lpstr>
      <vt:lpstr>Forum</vt:lpstr>
      <vt:lpstr>Any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Forum</dc:title>
  <dc:creator>Prashanth</dc:creator>
  <cp:lastModifiedBy>Naga Sai Bharadwaj Marpaka</cp:lastModifiedBy>
  <cp:revision>704</cp:revision>
  <dcterms:created xsi:type="dcterms:W3CDTF">2013-07-20T03:42:13Z</dcterms:created>
  <dcterms:modified xsi:type="dcterms:W3CDTF">2016-02-10T23:11:59Z</dcterms:modified>
</cp:coreProperties>
</file>