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5" r:id="rId9"/>
    <p:sldId id="272" r:id="rId10"/>
    <p:sldId id="273" r:id="rId11"/>
    <p:sldId id="274" r:id="rId12"/>
    <p:sldId id="261" r:id="rId13"/>
    <p:sldId id="262" r:id="rId14"/>
    <p:sldId id="263" r:id="rId15"/>
    <p:sldId id="264" r:id="rId16"/>
    <p:sldId id="265" r:id="rId17"/>
    <p:sldId id="281" r:id="rId18"/>
    <p:sldId id="282" r:id="rId19"/>
    <p:sldId id="283" r:id="rId20"/>
    <p:sldId id="284" r:id="rId21"/>
    <p:sldId id="289" r:id="rId22"/>
    <p:sldId id="285" r:id="rId23"/>
    <p:sldId id="286" r:id="rId24"/>
    <p:sldId id="266" r:id="rId25"/>
    <p:sldId id="267" r:id="rId26"/>
    <p:sldId id="268" r:id="rId27"/>
    <p:sldId id="269" r:id="rId28"/>
    <p:sldId id="288" r:id="rId29"/>
    <p:sldId id="276" r:id="rId30"/>
    <p:sldId id="287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6FB"/>
    <a:srgbClr val="8ADAEA"/>
    <a:srgbClr val="DAA600"/>
    <a:srgbClr val="FDB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252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534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161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19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33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02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29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72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436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60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5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4954-B719-4745-80B8-6C8C499C2D3B}" type="datetimeFigureOut">
              <a:rPr lang="fr-CH" smtClean="0"/>
              <a:t>12.01.2016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CD84-AE09-4BCA-80DF-E652B92A6C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679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CityResto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Vincent Meier</a:t>
            </a:r>
          </a:p>
          <a:p>
            <a:r>
              <a:rPr lang="fr-CH" dirty="0" smtClean="0"/>
              <a:t>Mohammed Ismail Ben Salah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825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6" name="Rectangle 5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21" name="Connecteur droit avec flèche 20"/>
          <p:cNvCxnSpPr>
            <a:stCxn id="5" idx="3"/>
            <a:endCxn id="6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3"/>
            <a:endCxn id="7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5" idx="2"/>
            <a:endCxn id="8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0"/>
            <a:endCxn id="6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3"/>
            <a:endCxn id="9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9" idx="2"/>
            <a:endCxn id="10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29" name="Connecteur en angle 28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8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8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15862" y="3710636"/>
            <a:ext cx="1142999" cy="1485900"/>
          </a:xfrm>
          <a:prstGeom prst="rect">
            <a:avLst/>
          </a:prstGeom>
          <a:solidFill>
            <a:srgbClr val="FDBBF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ZoneTexte 32"/>
          <p:cNvSpPr txBox="1"/>
          <p:nvPr/>
        </p:nvSpPr>
        <p:spPr>
          <a:xfrm rot="18260838">
            <a:off x="4711878" y="4199589"/>
            <a:ext cx="191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ClassMainStorage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Manager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34" name="Connecteur en angle 33"/>
          <p:cNvCxnSpPr>
            <a:stCxn id="32" idx="0"/>
            <a:endCxn id="16" idx="2"/>
          </p:cNvCxnSpPr>
          <p:nvPr/>
        </p:nvCxnSpPr>
        <p:spPr>
          <a:xfrm rot="5400000" flipH="1" flipV="1">
            <a:off x="6742253" y="2142209"/>
            <a:ext cx="413536" cy="272331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493025" y="3740911"/>
            <a:ext cx="1143000" cy="148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ZoneTexte 36"/>
          <p:cNvSpPr txBox="1"/>
          <p:nvPr/>
        </p:nvSpPr>
        <p:spPr>
          <a:xfrm rot="18260838">
            <a:off x="8217808" y="4070037"/>
            <a:ext cx="149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Service</a:t>
            </a: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GoogleHelper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7582837" y="3176588"/>
            <a:ext cx="910188" cy="6553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7385062" y="3184255"/>
            <a:ext cx="0" cy="31332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endCxn id="32" idx="3"/>
          </p:cNvCxnSpPr>
          <p:nvPr/>
        </p:nvCxnSpPr>
        <p:spPr>
          <a:xfrm rot="10800000">
            <a:off x="6158861" y="4453587"/>
            <a:ext cx="2218914" cy="838609"/>
          </a:xfrm>
          <a:prstGeom prst="bentConnector3">
            <a:avLst>
              <a:gd name="adj1" fmla="val 845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36" idx="1"/>
          </p:cNvCxnSpPr>
          <p:nvPr/>
        </p:nvCxnSpPr>
        <p:spPr>
          <a:xfrm rot="10800000" flipV="1">
            <a:off x="8359543" y="4483860"/>
            <a:ext cx="133482" cy="80833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800790" y="44523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8" name="Rectangle 67"/>
          <p:cNvSpPr/>
          <p:nvPr/>
        </p:nvSpPr>
        <p:spPr>
          <a:xfrm>
            <a:off x="10105590" y="47571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ZoneTexte 68"/>
          <p:cNvSpPr txBox="1"/>
          <p:nvPr/>
        </p:nvSpPr>
        <p:spPr>
          <a:xfrm>
            <a:off x="10110465" y="4437585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410390" y="50619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ZoneTexte 70"/>
          <p:cNvSpPr txBox="1"/>
          <p:nvPr/>
        </p:nvSpPr>
        <p:spPr>
          <a:xfrm>
            <a:off x="9727646" y="4083060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0565594" y="4736045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10803157" y="5500142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0803157" y="5775308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0811000" y="6038834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6164949" y="3056076"/>
            <a:ext cx="2328076" cy="8512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102" name="Rectangle 101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103" name="Rectangle 102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4" name="Rectangle 103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5" name="Rectangle 104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Rectangle 105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ZoneTexte 107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4" name="ZoneTexte 113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cxnSp>
        <p:nvCxnSpPr>
          <p:cNvPr id="118" name="Connecteur droit avec flèche 117"/>
          <p:cNvCxnSpPr>
            <a:stCxn id="102" idx="3"/>
            <a:endCxn id="103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en angle 135"/>
          <p:cNvCxnSpPr>
            <a:endCxn id="129" idx="3"/>
          </p:cNvCxnSpPr>
          <p:nvPr/>
        </p:nvCxnSpPr>
        <p:spPr>
          <a:xfrm rot="10800000">
            <a:off x="6158861" y="4453586"/>
            <a:ext cx="2200682" cy="838610"/>
          </a:xfrm>
          <a:prstGeom prst="bentConnector3">
            <a:avLst>
              <a:gd name="adj1" fmla="val 8428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03" idx="3"/>
            <a:endCxn id="104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119"/>
          <p:cNvCxnSpPr>
            <a:stCxn id="102" idx="2"/>
            <a:endCxn id="105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5" name="Rectangle 114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1" name="Connecteur droit avec flèche 120"/>
          <p:cNvCxnSpPr>
            <a:stCxn id="105" idx="0"/>
            <a:endCxn id="103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>
            <a:stCxn id="104" idx="3"/>
            <a:endCxn id="106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06" idx="2"/>
            <a:endCxn id="107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5" name="ZoneTexte 124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126" name="Connecteur en angle 125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cxnSp>
        <p:nvCxnSpPr>
          <p:cNvPr id="127" name="Connecteur droit avec flèche 126"/>
          <p:cNvCxnSpPr>
            <a:endCxn id="105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/>
          <p:cNvCxnSpPr>
            <a:stCxn id="115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015862" y="3710636"/>
            <a:ext cx="1142999" cy="1485900"/>
          </a:xfrm>
          <a:prstGeom prst="rect">
            <a:avLst/>
          </a:prstGeom>
          <a:solidFill>
            <a:srgbClr val="FDBBF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0" name="ZoneTexte 129"/>
          <p:cNvSpPr txBox="1"/>
          <p:nvPr/>
        </p:nvSpPr>
        <p:spPr>
          <a:xfrm rot="18260838">
            <a:off x="4711878" y="4199589"/>
            <a:ext cx="191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ClassMainStorage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Manager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131" name="Connecteur en angle 130"/>
          <p:cNvCxnSpPr>
            <a:stCxn id="129" idx="0"/>
            <a:endCxn id="113" idx="2"/>
          </p:cNvCxnSpPr>
          <p:nvPr/>
        </p:nvCxnSpPr>
        <p:spPr>
          <a:xfrm rot="5400000" flipH="1" flipV="1">
            <a:off x="6742253" y="2142209"/>
            <a:ext cx="413536" cy="272331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8493025" y="3740911"/>
            <a:ext cx="1143000" cy="148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4" name="Connecteur droit avec flèche 133"/>
          <p:cNvCxnSpPr/>
          <p:nvPr/>
        </p:nvCxnSpPr>
        <p:spPr>
          <a:xfrm>
            <a:off x="7582837" y="3176588"/>
            <a:ext cx="910188" cy="65533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 flipV="1">
            <a:off x="7385062" y="3184255"/>
            <a:ext cx="0" cy="31332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136"/>
          <p:cNvCxnSpPr>
            <a:stCxn id="132" idx="1"/>
          </p:cNvCxnSpPr>
          <p:nvPr/>
        </p:nvCxnSpPr>
        <p:spPr>
          <a:xfrm rot="10800000" flipV="1">
            <a:off x="8359543" y="4483860"/>
            <a:ext cx="133482" cy="808335"/>
          </a:xfrm>
          <a:prstGeom prst="bentConnector2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9800790" y="44523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9" name="Rectangle 138"/>
          <p:cNvSpPr/>
          <p:nvPr/>
        </p:nvSpPr>
        <p:spPr>
          <a:xfrm>
            <a:off x="10105590" y="47571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0" name="ZoneTexte 139"/>
          <p:cNvSpPr txBox="1"/>
          <p:nvPr/>
        </p:nvSpPr>
        <p:spPr>
          <a:xfrm>
            <a:off x="10110465" y="4437585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410390" y="50619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2" name="ZoneTexte 141"/>
          <p:cNvSpPr txBox="1"/>
          <p:nvPr/>
        </p:nvSpPr>
        <p:spPr>
          <a:xfrm>
            <a:off x="9727646" y="4083060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10550425" y="4713148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144" name="Connecteur droit 143"/>
          <p:cNvCxnSpPr/>
          <p:nvPr/>
        </p:nvCxnSpPr>
        <p:spPr>
          <a:xfrm>
            <a:off x="10789031" y="5514311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10789031" y="5789477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10796874" y="6053003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940825" y="1987519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7" name="Rectangle 156"/>
          <p:cNvSpPr/>
          <p:nvPr/>
        </p:nvSpPr>
        <p:spPr>
          <a:xfrm>
            <a:off x="10245625" y="2292319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9" name="Rectangle 158"/>
          <p:cNvSpPr/>
          <p:nvPr/>
        </p:nvSpPr>
        <p:spPr>
          <a:xfrm>
            <a:off x="10550425" y="2597119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1" name="ZoneTexte 160"/>
          <p:cNvSpPr txBox="1"/>
          <p:nvPr/>
        </p:nvSpPr>
        <p:spPr>
          <a:xfrm>
            <a:off x="10747108" y="2274007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Cache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10410390" y="1944680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Adapter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10172669" y="1656321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Utility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4" name="ZoneTexte 163"/>
          <p:cNvSpPr txBox="1"/>
          <p:nvPr/>
        </p:nvSpPr>
        <p:spPr>
          <a:xfrm rot="18260838">
            <a:off x="8217808" y="4070037"/>
            <a:ext cx="149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Service</a:t>
            </a: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GoogleHelper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cxnSp>
        <p:nvCxnSpPr>
          <p:cNvPr id="165" name="Connecteur droit 164"/>
          <p:cNvCxnSpPr/>
          <p:nvPr/>
        </p:nvCxnSpPr>
        <p:spPr>
          <a:xfrm>
            <a:off x="10916210" y="3056076"/>
            <a:ext cx="43759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10916210" y="3331242"/>
            <a:ext cx="43759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10924053" y="3594768"/>
            <a:ext cx="43759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>
            <a:off x="6164949" y="3056076"/>
            <a:ext cx="2328076" cy="851298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4 Diagramme d’états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3659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Vues Principales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838200" y="2164821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2252134" y="2164821"/>
            <a:ext cx="85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838200" y="4298421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2252134" y="4298421"/>
            <a:ext cx="850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Utilise des objet </a:t>
            </a:r>
            <a:r>
              <a:rPr lang="fr-CH" dirty="0" err="1" smtClean="0"/>
              <a:t>ClassInternUser</a:t>
            </a:r>
            <a:r>
              <a:rPr lang="fr-CH" dirty="0" smtClean="0"/>
              <a:t> et </a:t>
            </a:r>
            <a:r>
              <a:rPr lang="fr-CH" dirty="0" err="1" smtClean="0"/>
              <a:t>ClassPermanentDataHelper</a:t>
            </a:r>
            <a:r>
              <a:rPr lang="fr-CH" dirty="0" smtClean="0"/>
              <a:t> afin de mémoriser les informations sur le téléphone.</a:t>
            </a:r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 rot="18260838">
            <a:off x="717121" y="2723105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 rot="18260838">
            <a:off x="685380" y="4796329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Vues Principales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838200" y="2164821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5" name="ZoneTexte 4"/>
          <p:cNvSpPr txBox="1"/>
          <p:nvPr/>
        </p:nvSpPr>
        <p:spPr>
          <a:xfrm rot="18260838">
            <a:off x="702329" y="2630615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01334" y="2030608"/>
            <a:ext cx="850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Utilise des objet </a:t>
            </a:r>
            <a:r>
              <a:rPr lang="fr-CH" dirty="0" err="1" smtClean="0"/>
              <a:t>ClassInternUser</a:t>
            </a:r>
            <a:r>
              <a:rPr lang="fr-CH" dirty="0" smtClean="0"/>
              <a:t> et </a:t>
            </a:r>
            <a:r>
              <a:rPr lang="fr-CH" dirty="0" err="1" smtClean="0"/>
              <a:t>ClassPermanentDataHelper</a:t>
            </a:r>
            <a:r>
              <a:rPr lang="fr-CH" dirty="0" smtClean="0"/>
              <a:t> afin de mémoriser les informations sur le téléphone.</a:t>
            </a:r>
          </a:p>
          <a:p>
            <a:r>
              <a:rPr lang="fr-CH" dirty="0" smtClean="0"/>
              <a:t>Utilise </a:t>
            </a:r>
            <a:r>
              <a:rPr lang="fr-CH" dirty="0" err="1" smtClean="0"/>
              <a:t>LocationManager</a:t>
            </a:r>
            <a:r>
              <a:rPr lang="fr-CH" dirty="0" smtClean="0"/>
              <a:t> pour vérifier si le GPS est activé.</a:t>
            </a:r>
          </a:p>
          <a:p>
            <a:r>
              <a:rPr lang="fr-CH" dirty="0" smtClean="0"/>
              <a:t>Possède une méthode </a:t>
            </a:r>
            <a:r>
              <a:rPr lang="fr-CH" i="1" dirty="0" err="1" smtClean="0"/>
              <a:t>showSettingAlert</a:t>
            </a:r>
            <a:r>
              <a:rPr lang="fr-CH" dirty="0" smtClean="0"/>
              <a:t>, pour demander à l’utilisateur de l’activer.</a:t>
            </a:r>
            <a:endParaRPr lang="fr-CH" dirty="0"/>
          </a:p>
          <a:p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838200" y="4124854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8" name="ZoneTexte 7"/>
          <p:cNvSpPr txBox="1"/>
          <p:nvPr/>
        </p:nvSpPr>
        <p:spPr>
          <a:xfrm rot="18260838">
            <a:off x="748062" y="4530291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01334" y="3976293"/>
            <a:ext cx="850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Utilise la méthode </a:t>
            </a:r>
            <a:r>
              <a:rPr lang="fr-CH" i="1" dirty="0" err="1" smtClean="0"/>
              <a:t>onServiceConnected</a:t>
            </a:r>
            <a:r>
              <a:rPr lang="fr-CH" dirty="0" smtClean="0"/>
              <a:t> pour appeler un Service.</a:t>
            </a:r>
          </a:p>
          <a:p>
            <a:r>
              <a:rPr lang="fr-CH" dirty="0" smtClean="0"/>
              <a:t>Utilise les méthodes </a:t>
            </a:r>
            <a:r>
              <a:rPr lang="fr-CH" i="1" dirty="0" err="1" smtClean="0"/>
              <a:t>setupTabIcons</a:t>
            </a:r>
            <a:r>
              <a:rPr lang="fr-CH" dirty="0" smtClean="0"/>
              <a:t>, </a:t>
            </a:r>
            <a:r>
              <a:rPr lang="fr-CH" i="1" dirty="0" err="1" smtClean="0"/>
              <a:t>setupViewPager</a:t>
            </a:r>
            <a:r>
              <a:rPr lang="fr-CH" dirty="0" smtClean="0"/>
              <a:t> et </a:t>
            </a:r>
            <a:r>
              <a:rPr lang="fr-CH" i="1" dirty="0" err="1" smtClean="0"/>
              <a:t>setPage</a:t>
            </a:r>
            <a:r>
              <a:rPr lang="fr-CH" dirty="0" smtClean="0"/>
              <a:t> afin d’afficher les fragments sous forme d’onglets.</a:t>
            </a:r>
          </a:p>
          <a:p>
            <a:r>
              <a:rPr lang="fr-CH" dirty="0"/>
              <a:t>Possède une classe </a:t>
            </a:r>
            <a:r>
              <a:rPr lang="fr-CH" i="1" dirty="0" err="1"/>
              <a:t>ViewPagerAdapter</a:t>
            </a:r>
            <a:r>
              <a:rPr lang="fr-CH" dirty="0"/>
              <a:t>, afin de gérer les </a:t>
            </a:r>
            <a:r>
              <a:rPr lang="fr-CH" dirty="0" smtClean="0"/>
              <a:t>fragments. Possède </a:t>
            </a:r>
            <a:r>
              <a:rPr lang="fr-CH" dirty="0"/>
              <a:t>un </a:t>
            </a:r>
            <a:r>
              <a:rPr lang="fr-CH" dirty="0" smtClean="0"/>
              <a:t>constructeur et les méthodes </a:t>
            </a:r>
            <a:r>
              <a:rPr lang="fr-CH" i="1" dirty="0" err="1" smtClean="0"/>
              <a:t>getItem</a:t>
            </a:r>
            <a:r>
              <a:rPr lang="fr-CH" dirty="0" smtClean="0"/>
              <a:t>, </a:t>
            </a:r>
            <a:r>
              <a:rPr lang="fr-CH" i="1" dirty="0" err="1" smtClean="0"/>
              <a:t>getCount</a:t>
            </a:r>
            <a:r>
              <a:rPr lang="fr-CH" dirty="0" smtClean="0"/>
              <a:t>, </a:t>
            </a:r>
            <a:r>
              <a:rPr lang="fr-CH" i="1" dirty="0" err="1" smtClean="0"/>
              <a:t>addFragment</a:t>
            </a:r>
            <a:r>
              <a:rPr lang="fr-CH" dirty="0" smtClean="0"/>
              <a:t> et </a:t>
            </a:r>
            <a:r>
              <a:rPr lang="fr-CH" i="1" dirty="0" err="1" smtClean="0"/>
              <a:t>getPageTitle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415859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Onglets 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838200" y="2147089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 rot="18260838">
            <a:off x="748063" y="254061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01333" y="2030608"/>
            <a:ext cx="8610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onCreateView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</a:t>
            </a:r>
            <a:r>
              <a:rPr lang="fr-CH" dirty="0" err="1"/>
              <a:t>moveCamera</a:t>
            </a:r>
            <a:r>
              <a:rPr lang="fr-CH" dirty="0"/>
              <a:t>, </a:t>
            </a:r>
            <a:r>
              <a:rPr lang="fr-CH" dirty="0" err="1"/>
              <a:t>addMarker</a:t>
            </a:r>
            <a:r>
              <a:rPr lang="fr-CH" dirty="0"/>
              <a:t>, </a:t>
            </a:r>
            <a:r>
              <a:rPr lang="fr-CH" dirty="0" err="1"/>
              <a:t>addCircle</a:t>
            </a:r>
            <a:r>
              <a:rPr lang="fr-CH" dirty="0"/>
              <a:t>, etc.</a:t>
            </a:r>
          </a:p>
          <a:p>
            <a:r>
              <a:rPr lang="fr-CH" dirty="0" smtClean="0"/>
              <a:t>Possède un </a:t>
            </a:r>
            <a:r>
              <a:rPr lang="fr-CH" i="1" dirty="0" err="1" smtClean="0"/>
              <a:t>BroadCastReceiver</a:t>
            </a:r>
            <a:r>
              <a:rPr lang="fr-CH" i="1" dirty="0" smtClean="0"/>
              <a:t> (</a:t>
            </a:r>
            <a:r>
              <a:rPr lang="fr-CH" i="1" dirty="0" err="1" smtClean="0"/>
              <a:t>LocalBoadcastManager</a:t>
            </a:r>
            <a:r>
              <a:rPr lang="fr-CH" i="1" dirty="0" smtClean="0"/>
              <a:t>)</a:t>
            </a:r>
            <a:r>
              <a:rPr lang="fr-CH" dirty="0" smtClean="0"/>
              <a:t>, et une méthode </a:t>
            </a:r>
            <a:r>
              <a:rPr lang="fr-CH" i="1" dirty="0" err="1" smtClean="0"/>
              <a:t>onReceive</a:t>
            </a:r>
            <a:r>
              <a:rPr lang="fr-CH" dirty="0" smtClean="0"/>
              <a:t>, afin de </a:t>
            </a:r>
            <a:r>
              <a:rPr lang="fr-CH" dirty="0" err="1" smtClean="0"/>
              <a:t>blabli</a:t>
            </a:r>
            <a:r>
              <a:rPr lang="fr-CH" dirty="0" smtClean="0"/>
              <a:t>.</a:t>
            </a:r>
          </a:p>
          <a:p>
            <a:r>
              <a:rPr lang="fr-CH" dirty="0" smtClean="0"/>
              <a:t>Utilise une instance de </a:t>
            </a:r>
            <a:r>
              <a:rPr lang="fr-CH" i="1" dirty="0" err="1" smtClean="0"/>
              <a:t>ClassMainStorageManager</a:t>
            </a:r>
            <a:r>
              <a:rPr lang="fr-CH" dirty="0" smtClean="0"/>
              <a:t>, afin de sauvegarder certaines données.</a:t>
            </a:r>
          </a:p>
          <a:p>
            <a:r>
              <a:rPr lang="fr-CH" dirty="0" err="1" smtClean="0"/>
              <a:t>moveCamera</a:t>
            </a:r>
            <a:r>
              <a:rPr lang="fr-CH" dirty="0" smtClean="0"/>
              <a:t>, </a:t>
            </a:r>
            <a:r>
              <a:rPr lang="fr-CH" dirty="0" err="1" smtClean="0"/>
              <a:t>addMarker</a:t>
            </a:r>
            <a:r>
              <a:rPr lang="fr-CH" dirty="0" smtClean="0"/>
              <a:t>, </a:t>
            </a:r>
            <a:r>
              <a:rPr lang="fr-CH" dirty="0" err="1" smtClean="0"/>
              <a:t>addCircle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Apelle un Adapter afin de gérer la </a:t>
            </a:r>
            <a:r>
              <a:rPr lang="fr-CH" dirty="0" err="1" smtClean="0"/>
              <a:t>ListView</a:t>
            </a:r>
            <a:r>
              <a:rPr lang="fr-CH" dirty="0" smtClean="0"/>
              <a:t>.</a:t>
            </a:r>
          </a:p>
          <a:p>
            <a:r>
              <a:rPr lang="fr-CH" dirty="0" smtClean="0"/>
              <a:t>Possède les méthodes </a:t>
            </a:r>
            <a:r>
              <a:rPr lang="fr-CH" i="1" dirty="0" err="1" smtClean="0"/>
              <a:t>getInfoWindow</a:t>
            </a:r>
            <a:r>
              <a:rPr lang="fr-CH" dirty="0" smtClean="0"/>
              <a:t> et </a:t>
            </a:r>
            <a:r>
              <a:rPr lang="fr-CH" i="1" dirty="0" err="1" smtClean="0"/>
              <a:t>getInfoContent</a:t>
            </a:r>
            <a:r>
              <a:rPr lang="fr-CH" dirty="0" smtClean="0"/>
              <a:t>, afin de gérer l’utilisation des marqueurs.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4445778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/>
          <p:cNvSpPr txBox="1"/>
          <p:nvPr/>
        </p:nvSpPr>
        <p:spPr>
          <a:xfrm rot="18260838">
            <a:off x="679444" y="475041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01333" y="4373822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onCreateView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/>
              <a:t>Utilise une instance de </a:t>
            </a:r>
            <a:r>
              <a:rPr lang="fr-CH" i="1" dirty="0" err="1"/>
              <a:t>ClassMainStorageManager</a:t>
            </a:r>
            <a:r>
              <a:rPr lang="fr-CH" dirty="0"/>
              <a:t>, afin de sauvegarder certaines données.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830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Onglets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38200" y="2185177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 rot="18260838">
            <a:off x="679444" y="251907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09801" y="2113636"/>
            <a:ext cx="8610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onCreateView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/>
              <a:t>Utilise une instance de </a:t>
            </a:r>
            <a:r>
              <a:rPr lang="fr-CH" i="1" dirty="0" err="1"/>
              <a:t>ClassMainStorageManager</a:t>
            </a:r>
            <a:r>
              <a:rPr lang="fr-CH" dirty="0"/>
              <a:t>, afin de sauvegarder certaines données</a:t>
            </a:r>
            <a:r>
              <a:rPr lang="fr-CH" dirty="0" smtClean="0"/>
              <a:t>.</a:t>
            </a:r>
          </a:p>
          <a:p>
            <a:r>
              <a:rPr lang="fr-CH" dirty="0" smtClean="0"/>
              <a:t>Appelle un Adapter afin de gérer la </a:t>
            </a:r>
            <a:r>
              <a:rPr lang="fr-CH" dirty="0" err="1" smtClean="0"/>
              <a:t>ListView</a:t>
            </a:r>
            <a:r>
              <a:rPr lang="fr-CH" dirty="0" smtClean="0"/>
              <a:t>.</a:t>
            </a:r>
          </a:p>
          <a:p>
            <a:r>
              <a:rPr lang="fr-CH" dirty="0"/>
              <a:t>Utilise des objet </a:t>
            </a:r>
            <a:r>
              <a:rPr lang="fr-CH" dirty="0" err="1"/>
              <a:t>ClassInternUser</a:t>
            </a:r>
            <a:r>
              <a:rPr lang="fr-CH" dirty="0"/>
              <a:t> et </a:t>
            </a:r>
            <a:r>
              <a:rPr lang="fr-CH" dirty="0" err="1"/>
              <a:t>ClassPermanentDataHelper</a:t>
            </a:r>
            <a:r>
              <a:rPr lang="fr-CH" dirty="0"/>
              <a:t> afin de </a:t>
            </a:r>
            <a:r>
              <a:rPr lang="fr-CH" dirty="0" smtClean="0"/>
              <a:t>rechercher des informations sur le téléphone.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838200" y="4144961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/>
          <p:cNvSpPr txBox="1"/>
          <p:nvPr/>
        </p:nvSpPr>
        <p:spPr>
          <a:xfrm rot="18260838">
            <a:off x="748061" y="4550398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209800" y="4027102"/>
            <a:ext cx="8610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onCreate</a:t>
            </a:r>
            <a:r>
              <a:rPr lang="fr-CH" dirty="0" smtClean="0"/>
              <a:t>, </a:t>
            </a:r>
            <a:r>
              <a:rPr lang="fr-CH" dirty="0" err="1" smtClean="0"/>
              <a:t>onClick</a:t>
            </a:r>
            <a:r>
              <a:rPr lang="fr-CH" dirty="0" smtClean="0"/>
              <a:t>, etc.</a:t>
            </a:r>
          </a:p>
          <a:p>
            <a:r>
              <a:rPr lang="fr-CH" dirty="0" smtClean="0"/>
              <a:t>Contient une classe, </a:t>
            </a:r>
            <a:r>
              <a:rPr lang="fr-CH" i="1" dirty="0" err="1" smtClean="0"/>
              <a:t>GetPlaceDetail</a:t>
            </a:r>
            <a:r>
              <a:rPr lang="fr-CH" dirty="0" smtClean="0"/>
              <a:t>, qui permet l’utilisation d’une tâche asynchrone, afin de rechercher un restaurant en fonction de son ID</a:t>
            </a:r>
          </a:p>
          <a:p>
            <a:r>
              <a:rPr lang="fr-CH" dirty="0" smtClean="0"/>
              <a:t>Cette classe contient la méthode </a:t>
            </a:r>
            <a:r>
              <a:rPr lang="fr-CH" i="1" dirty="0" err="1" smtClean="0"/>
              <a:t>doInBackground</a:t>
            </a:r>
            <a:endParaRPr lang="fr-CH" i="1" dirty="0" smtClean="0"/>
          </a:p>
          <a:p>
            <a:r>
              <a:rPr lang="fr-CH" dirty="0" smtClean="0"/>
              <a:t>Récupère les informations grâces aux méthodes de la classe </a:t>
            </a:r>
            <a:r>
              <a:rPr lang="fr-CH" i="1" dirty="0" smtClean="0"/>
              <a:t>Place</a:t>
            </a:r>
            <a:endParaRPr lang="fr-CH" i="1" dirty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60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838200" y="2406770"/>
            <a:ext cx="1142999" cy="1485900"/>
          </a:xfrm>
          <a:prstGeom prst="rect">
            <a:avLst/>
          </a:prstGeom>
          <a:solidFill>
            <a:srgbClr val="FDBBF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 rot="18260838">
            <a:off x="554746" y="2887256"/>
            <a:ext cx="191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ClassMainStorage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Manager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14727" y="2349740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Possède les méthodes </a:t>
            </a:r>
            <a:r>
              <a:rPr lang="fr-CH" i="1" dirty="0" err="1" smtClean="0"/>
              <a:t>initTypesNamesArray</a:t>
            </a:r>
            <a:r>
              <a:rPr lang="fr-CH" dirty="0" smtClean="0"/>
              <a:t>, </a:t>
            </a:r>
            <a:r>
              <a:rPr lang="fr-CH" i="1" dirty="0" err="1" smtClean="0"/>
              <a:t>initCheckBoxes</a:t>
            </a:r>
            <a:r>
              <a:rPr lang="fr-CH" dirty="0" smtClean="0"/>
              <a:t>, </a:t>
            </a:r>
            <a:r>
              <a:rPr lang="fr-CH" i="1" dirty="0" err="1" smtClean="0"/>
              <a:t>setHmTypesChecked</a:t>
            </a:r>
            <a:r>
              <a:rPr lang="fr-CH" dirty="0" smtClean="0"/>
              <a:t>, </a:t>
            </a:r>
            <a:r>
              <a:rPr lang="fr-CH" i="1" dirty="0" err="1" smtClean="0"/>
              <a:t>getHmTypesChecked</a:t>
            </a:r>
            <a:r>
              <a:rPr lang="fr-CH" dirty="0" smtClean="0"/>
              <a:t>, </a:t>
            </a:r>
            <a:r>
              <a:rPr lang="fr-CH" i="1" dirty="0" err="1" smtClean="0"/>
              <a:t>getRadius</a:t>
            </a:r>
            <a:r>
              <a:rPr lang="fr-CH" dirty="0" smtClean="0"/>
              <a:t> et </a:t>
            </a:r>
            <a:r>
              <a:rPr lang="fr-CH" i="1" dirty="0" err="1" smtClean="0"/>
              <a:t>setRadius</a:t>
            </a:r>
            <a:r>
              <a:rPr lang="fr-CH" dirty="0" smtClean="0"/>
              <a:t>.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838200" y="4349393"/>
            <a:ext cx="1143000" cy="1485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/>
          <p:cNvSpPr txBox="1"/>
          <p:nvPr/>
        </p:nvSpPr>
        <p:spPr>
          <a:xfrm rot="18260838">
            <a:off x="544758" y="4712433"/>
            <a:ext cx="149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Service</a:t>
            </a: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GoogleHelper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14726" y="4209121"/>
            <a:ext cx="8724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Implémente </a:t>
            </a:r>
            <a:r>
              <a:rPr lang="fr-CH" dirty="0" err="1" smtClean="0"/>
              <a:t>LocationListener</a:t>
            </a:r>
            <a:r>
              <a:rPr lang="fr-CH" dirty="0"/>
              <a:t> </a:t>
            </a:r>
            <a:r>
              <a:rPr lang="fr-CH" dirty="0" smtClean="0"/>
              <a:t>et </a:t>
            </a:r>
            <a:r>
              <a:rPr lang="fr-CH" dirty="0" err="1" smtClean="0"/>
              <a:t>ConnectionCallback</a:t>
            </a:r>
            <a:r>
              <a:rPr lang="fr-CH" dirty="0" smtClean="0"/>
              <a:t>.</a:t>
            </a:r>
          </a:p>
          <a:p>
            <a:r>
              <a:rPr lang="fr-CH" dirty="0" smtClean="0"/>
              <a:t>Possède les méthodes </a:t>
            </a:r>
            <a:r>
              <a:rPr lang="fr-CH" i="1" dirty="0" err="1" smtClean="0"/>
              <a:t>onLocationCHanged</a:t>
            </a:r>
            <a:r>
              <a:rPr lang="fr-CH" dirty="0" smtClean="0"/>
              <a:t>, </a:t>
            </a:r>
            <a:r>
              <a:rPr lang="fr-CH" i="1" dirty="0" err="1" smtClean="0"/>
              <a:t>onConnected</a:t>
            </a:r>
            <a:r>
              <a:rPr lang="fr-CH" dirty="0" smtClean="0"/>
              <a:t>, </a:t>
            </a:r>
            <a:r>
              <a:rPr lang="fr-CH" i="1" dirty="0" err="1" smtClean="0"/>
              <a:t>onCreate</a:t>
            </a:r>
            <a:r>
              <a:rPr lang="fr-CH" dirty="0" smtClean="0"/>
              <a:t>, </a:t>
            </a:r>
            <a:r>
              <a:rPr lang="fr-CH" i="1" dirty="0" err="1" smtClean="0"/>
              <a:t>onStartCommand</a:t>
            </a:r>
            <a:r>
              <a:rPr lang="fr-CH" dirty="0" smtClean="0"/>
              <a:t>, etc. Possède une classe </a:t>
            </a:r>
            <a:r>
              <a:rPr lang="fr-CH" i="1" dirty="0" err="1" smtClean="0"/>
              <a:t>LocalBinder</a:t>
            </a:r>
            <a:r>
              <a:rPr lang="fr-CH" dirty="0" smtClean="0"/>
              <a:t> et ses fonctions (</a:t>
            </a:r>
            <a:r>
              <a:rPr lang="fr-CH" i="1" dirty="0" err="1" smtClean="0"/>
              <a:t>onBind</a:t>
            </a:r>
            <a:r>
              <a:rPr lang="fr-CH" dirty="0" smtClean="0"/>
              <a:t>).</a:t>
            </a:r>
          </a:p>
          <a:p>
            <a:r>
              <a:rPr lang="fr-CH" dirty="0" smtClean="0"/>
              <a:t>Utilise les méthodes </a:t>
            </a:r>
            <a:r>
              <a:rPr lang="fr-CH" i="1" dirty="0" err="1" smtClean="0"/>
              <a:t>createLocationRequest</a:t>
            </a:r>
            <a:r>
              <a:rPr lang="fr-CH" dirty="0" smtClean="0"/>
              <a:t>, </a:t>
            </a:r>
            <a:r>
              <a:rPr lang="fr-CH" i="1" dirty="0" err="1" smtClean="0"/>
              <a:t>startLocationUptades</a:t>
            </a:r>
            <a:r>
              <a:rPr lang="fr-CH" dirty="0" smtClean="0"/>
              <a:t>, </a:t>
            </a:r>
            <a:r>
              <a:rPr lang="fr-CH" i="1" dirty="0" err="1" smtClean="0"/>
              <a:t>stopLocationUpdates</a:t>
            </a:r>
            <a:r>
              <a:rPr lang="fr-CH" dirty="0" smtClean="0"/>
              <a:t>, </a:t>
            </a:r>
            <a:r>
              <a:rPr lang="fr-CH" i="1" dirty="0" err="1" smtClean="0"/>
              <a:t>getLastLocationLatLng</a:t>
            </a:r>
            <a:r>
              <a:rPr lang="fr-CH" dirty="0" smtClean="0"/>
              <a:t>, ainsi que </a:t>
            </a:r>
            <a:r>
              <a:rPr lang="fr-CH" i="1" dirty="0" err="1" smtClean="0"/>
              <a:t>getPlace</a:t>
            </a:r>
            <a:r>
              <a:rPr lang="fr-CH" dirty="0" smtClean="0"/>
              <a:t>.</a:t>
            </a:r>
          </a:p>
          <a:p>
            <a:r>
              <a:rPr lang="fr-CH" dirty="0" smtClean="0"/>
              <a:t>Cette dernière méthode contient la tâche asynchrone </a:t>
            </a:r>
            <a:r>
              <a:rPr lang="fr-CH" i="1" dirty="0" err="1" smtClean="0"/>
              <a:t>getPLaceTask</a:t>
            </a:r>
            <a:r>
              <a:rPr lang="fr-CH" dirty="0" smtClean="0"/>
              <a:t>, utilisant </a:t>
            </a:r>
            <a:r>
              <a:rPr lang="fr-CH" i="1" dirty="0" err="1" smtClean="0"/>
              <a:t>doInBackground</a:t>
            </a:r>
            <a:r>
              <a:rPr lang="fr-CH" dirty="0" smtClean="0"/>
              <a:t>. Elle utilise également </a:t>
            </a:r>
            <a:r>
              <a:rPr lang="fr-CH" i="1" dirty="0" err="1" smtClean="0"/>
              <a:t>onPostExecute</a:t>
            </a:r>
            <a:r>
              <a:rPr lang="fr-CH" dirty="0" smtClean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221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Stockage des données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838200" y="2249985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838200" y="4214253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993508" y="2413257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Cache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93508" y="4295182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Utility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210611" y="2249985"/>
            <a:ext cx="861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Classe nommée </a:t>
            </a:r>
            <a:r>
              <a:rPr lang="fr-CH" dirty="0" err="1" smtClean="0"/>
              <a:t>ClassDiskLruImageCache</a:t>
            </a:r>
            <a:r>
              <a:rPr lang="fr-CH" dirty="0" smtClean="0"/>
              <a:t>.</a:t>
            </a:r>
          </a:p>
          <a:p>
            <a:r>
              <a:rPr lang="fr-CH" dirty="0" smtClean="0"/>
              <a:t>Possède un constructeur, et les méthodes </a:t>
            </a:r>
            <a:r>
              <a:rPr lang="fr-CH" i="1" dirty="0" err="1" smtClean="0"/>
              <a:t>writeBitmapToFile</a:t>
            </a:r>
            <a:r>
              <a:rPr lang="fr-CH" dirty="0" smtClean="0"/>
              <a:t>, </a:t>
            </a:r>
            <a:r>
              <a:rPr lang="fr-CH" i="1" dirty="0" err="1" smtClean="0"/>
              <a:t>getDiskCacheDir</a:t>
            </a:r>
            <a:r>
              <a:rPr lang="fr-CH" dirty="0" smtClean="0"/>
              <a:t>, </a:t>
            </a:r>
            <a:r>
              <a:rPr lang="fr-CH" i="1" dirty="0" smtClean="0"/>
              <a:t>put</a:t>
            </a:r>
            <a:r>
              <a:rPr lang="fr-CH" dirty="0" smtClean="0"/>
              <a:t>, </a:t>
            </a:r>
            <a:r>
              <a:rPr lang="fr-CH" i="1" dirty="0" err="1" smtClean="0"/>
              <a:t>getBitmap</a:t>
            </a:r>
            <a:r>
              <a:rPr lang="fr-CH" dirty="0" smtClean="0"/>
              <a:t>, </a:t>
            </a:r>
            <a:r>
              <a:rPr lang="fr-CH" i="1" dirty="0" err="1" smtClean="0"/>
              <a:t>containKey</a:t>
            </a:r>
            <a:r>
              <a:rPr lang="fr-CH" dirty="0" smtClean="0"/>
              <a:t>, </a:t>
            </a:r>
            <a:r>
              <a:rPr lang="fr-CH" i="1" dirty="0" err="1" smtClean="0"/>
              <a:t>clearCache</a:t>
            </a:r>
            <a:r>
              <a:rPr lang="fr-CH" dirty="0" smtClean="0"/>
              <a:t> et </a:t>
            </a:r>
            <a:r>
              <a:rPr lang="fr-CH" i="1" dirty="0" err="1" smtClean="0"/>
              <a:t>getCacheFolder</a:t>
            </a:r>
            <a:r>
              <a:rPr lang="fr-CH" dirty="0" smtClean="0"/>
              <a:t>.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>
            <a:off x="2210611" y="4214253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Classe nommée </a:t>
            </a:r>
            <a:r>
              <a:rPr lang="fr-CH" dirty="0" err="1" smtClean="0"/>
              <a:t>ClassUtils</a:t>
            </a:r>
            <a:r>
              <a:rPr lang="fr-CH" dirty="0" smtClean="0"/>
              <a:t>, qui permet d’accéder au stockage externe.</a:t>
            </a:r>
          </a:p>
          <a:p>
            <a:r>
              <a:rPr lang="fr-CH" dirty="0" smtClean="0"/>
              <a:t>Possède un constructeur, et les méthodes </a:t>
            </a:r>
            <a:r>
              <a:rPr lang="fr-CH" i="1" dirty="0" err="1" smtClean="0"/>
              <a:t>isExternalStorageRemovable</a:t>
            </a:r>
            <a:r>
              <a:rPr lang="fr-CH" i="1" dirty="0" smtClean="0"/>
              <a:t>, </a:t>
            </a:r>
            <a:r>
              <a:rPr lang="fr-CH" i="1" dirty="0" err="1" smtClean="0"/>
              <a:t>getExternalCacheDir</a:t>
            </a:r>
            <a:r>
              <a:rPr lang="fr-CH" i="1" dirty="0" smtClean="0"/>
              <a:t>, </a:t>
            </a:r>
            <a:r>
              <a:rPr lang="fr-CH" i="1" dirty="0" err="1" smtClean="0"/>
              <a:t>hasExternalCacheDir</a:t>
            </a:r>
            <a:r>
              <a:rPr lang="fr-CH" i="1" dirty="0" smtClean="0"/>
              <a:t>.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5503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Affichage &amp; Stockage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838200" y="2148386"/>
            <a:ext cx="11430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919405" y="2266414"/>
            <a:ext cx="1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Adapter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93678" y="2156958"/>
            <a:ext cx="8610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Classe nommée </a:t>
            </a:r>
            <a:r>
              <a:rPr lang="fr-CH" dirty="0" err="1" smtClean="0"/>
              <a:t>ClassRestoAdapter</a:t>
            </a:r>
            <a:r>
              <a:rPr lang="fr-CH" dirty="0" smtClean="0"/>
              <a:t>.</a:t>
            </a:r>
          </a:p>
          <a:p>
            <a:r>
              <a:rPr lang="fr-CH" dirty="0" smtClean="0"/>
              <a:t>Possède un constructeur, et un classe </a:t>
            </a:r>
            <a:r>
              <a:rPr lang="fr-CH" i="1" dirty="0" err="1" smtClean="0"/>
              <a:t>ViewHolder</a:t>
            </a:r>
            <a:r>
              <a:rPr lang="fr-CH" dirty="0" smtClean="0"/>
              <a:t>, qui permet de générer une </a:t>
            </a:r>
            <a:r>
              <a:rPr lang="fr-CH" dirty="0" err="1" smtClean="0"/>
              <a:t>ListView</a:t>
            </a:r>
            <a:r>
              <a:rPr lang="fr-CH" dirty="0" smtClean="0"/>
              <a:t>. </a:t>
            </a:r>
          </a:p>
          <a:p>
            <a:r>
              <a:rPr lang="fr-CH" dirty="0" smtClean="0"/>
              <a:t>Utilise la méthodes </a:t>
            </a:r>
            <a:r>
              <a:rPr lang="fr-CH" i="1" dirty="0" err="1" smtClean="0"/>
              <a:t>getView</a:t>
            </a:r>
            <a:r>
              <a:rPr lang="fr-CH" dirty="0" smtClean="0"/>
              <a:t>, et une méthode </a:t>
            </a:r>
            <a:r>
              <a:rPr lang="fr-CH" i="1" dirty="0" err="1" smtClean="0"/>
              <a:t>getResizedImage</a:t>
            </a:r>
            <a:r>
              <a:rPr lang="fr-CH" dirty="0" smtClean="0"/>
              <a:t>.</a:t>
            </a:r>
            <a:endParaRPr lang="fr-CH" i="1" dirty="0" smtClean="0"/>
          </a:p>
          <a:p>
            <a:r>
              <a:rPr lang="fr-CH" dirty="0" smtClean="0"/>
              <a:t>Possède une classe </a:t>
            </a:r>
            <a:r>
              <a:rPr lang="fr-CH" dirty="0" err="1" smtClean="0"/>
              <a:t>getPhotoTask</a:t>
            </a:r>
            <a:r>
              <a:rPr lang="fr-CH" dirty="0" smtClean="0"/>
              <a:t>, qui permet d’obtenir les photos d’un restaurant, ou de </a:t>
            </a:r>
            <a:r>
              <a:rPr lang="fr-CH" dirty="0" err="1" smtClean="0"/>
              <a:t>GoogleStreet</a:t>
            </a:r>
            <a:r>
              <a:rPr lang="fr-CH" dirty="0" smtClean="0"/>
              <a:t>, de manière asynchrone. Cette classe utilise les méthodes, </a:t>
            </a:r>
            <a:r>
              <a:rPr lang="fr-CH" i="1" dirty="0" err="1" smtClean="0"/>
              <a:t>onPreExecute</a:t>
            </a:r>
            <a:r>
              <a:rPr lang="fr-CH" dirty="0" smtClean="0"/>
              <a:t>, </a:t>
            </a:r>
            <a:r>
              <a:rPr lang="fr-CH" i="1" dirty="0" err="1" smtClean="0"/>
              <a:t>doInBackground</a:t>
            </a:r>
            <a:r>
              <a:rPr lang="fr-CH" dirty="0" smtClean="0"/>
              <a:t>, </a:t>
            </a:r>
            <a:r>
              <a:rPr lang="fr-CH" i="1" dirty="0" err="1" smtClean="0"/>
              <a:t>onPostExecute</a:t>
            </a:r>
            <a:r>
              <a:rPr lang="fr-CH" i="1" dirty="0" smtClean="0"/>
              <a:t>.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838200" y="4443926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/>
          <p:cNvSpPr txBox="1"/>
          <p:nvPr/>
        </p:nvSpPr>
        <p:spPr>
          <a:xfrm>
            <a:off x="991559" y="4518415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06110" y="4443926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Objets facilitant le traitement des informations de la base de donnée locale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Users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Restaurant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58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Description de notre application (Intro)</a:t>
            </a:r>
          </a:p>
          <a:p>
            <a:r>
              <a:rPr lang="fr-CH" dirty="0" smtClean="0"/>
              <a:t>Concepts utilisées</a:t>
            </a:r>
          </a:p>
          <a:p>
            <a:r>
              <a:rPr lang="fr-CH" dirty="0" smtClean="0"/>
              <a:t>Hiérarchie du projet (Activités, classes)</a:t>
            </a:r>
          </a:p>
          <a:p>
            <a:r>
              <a:rPr lang="fr-CH" dirty="0" smtClean="0"/>
              <a:t>Diagramme d’états (blocs) (vues principales: /secondaires :settings, options)(classes </a:t>
            </a:r>
            <a:r>
              <a:rPr lang="fr-CH" dirty="0" err="1" smtClean="0"/>
              <a:t>sql</a:t>
            </a:r>
            <a:r>
              <a:rPr lang="fr-CH" dirty="0" smtClean="0"/>
              <a:t>/sauvegarde</a:t>
            </a:r>
            <a:r>
              <a:rPr lang="fr-CH" dirty="0" smtClean="0"/>
              <a:t>,</a:t>
            </a:r>
          </a:p>
          <a:p>
            <a:r>
              <a:rPr lang="fr-CH" dirty="0" smtClean="0"/>
              <a:t>Points clés</a:t>
            </a:r>
            <a:r>
              <a:rPr lang="fr-CH" dirty="0" smtClean="0"/>
              <a:t> </a:t>
            </a:r>
          </a:p>
          <a:p>
            <a:r>
              <a:rPr lang="fr-CH" dirty="0" smtClean="0"/>
              <a:t>Style </a:t>
            </a:r>
            <a:r>
              <a:rPr lang="fr-CH" dirty="0" smtClean="0"/>
              <a:t>de l’application (graphique)</a:t>
            </a:r>
          </a:p>
          <a:p>
            <a:r>
              <a:rPr lang="fr-CH" dirty="0" smtClean="0"/>
              <a:t>Conventions de codage</a:t>
            </a:r>
          </a:p>
          <a:p>
            <a:r>
              <a:rPr lang="fr-CH" dirty="0" smtClean="0"/>
              <a:t>Problèmes rencontrés, état d’avancement, défis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Remerciements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1969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Stockage des </a:t>
            </a:r>
            <a:r>
              <a:rPr lang="fr-CH" dirty="0" smtClean="0"/>
              <a:t>données local &amp; distant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838200" y="2321186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/>
          <p:cNvSpPr txBox="1"/>
          <p:nvPr/>
        </p:nvSpPr>
        <p:spPr>
          <a:xfrm>
            <a:off x="838200" y="232118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06110" y="4443926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DataHelper</a:t>
            </a:r>
            <a:r>
              <a:rPr lang="fr-CH" dirty="0" smtClean="0"/>
              <a:t> : Permet de communiquer avec la base de donnée via 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Data	 : Définitions des tables de la base de données.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2239271" y="2367352"/>
            <a:ext cx="861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Permet l’ouverture vers une base de donnée MySQL via une connexion JDBC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Manipulation des </a:t>
            </a:r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838200" y="4200786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/>
          <p:cNvSpPr txBox="1"/>
          <p:nvPr/>
        </p:nvSpPr>
        <p:spPr>
          <a:xfrm>
            <a:off x="778380" y="4152875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5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Diagramme MySQL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223" y="1690688"/>
            <a:ext cx="4572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2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smtClean="0"/>
              <a:t>Dire deux mots sur </a:t>
            </a:r>
            <a:r>
              <a:rPr lang="fr-CH" dirty="0" err="1" smtClean="0"/>
              <a:t>drawable</a:t>
            </a:r>
            <a:r>
              <a:rPr lang="fr-CH" dirty="0" smtClean="0"/>
              <a:t> et </a:t>
            </a:r>
            <a:r>
              <a:rPr lang="fr-CH" dirty="0" err="1" smtClean="0"/>
              <a:t>xml</a:t>
            </a:r>
            <a:r>
              <a:rPr lang="fr-CH" dirty="0" smtClean="0"/>
              <a:t>, et </a:t>
            </a:r>
            <a:r>
              <a:rPr lang="fr-CH" dirty="0" err="1" smtClean="0"/>
              <a:t>manifest</a:t>
            </a:r>
            <a:r>
              <a:rPr lang="fr-CH" dirty="0" smtClean="0"/>
              <a:t> !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300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Points clés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Localisation GPS</a:t>
            </a:r>
          </a:p>
          <a:p>
            <a:r>
              <a:rPr lang="fr-CH" dirty="0" smtClean="0"/>
              <a:t>Détection Restaurants</a:t>
            </a:r>
          </a:p>
          <a:p>
            <a:r>
              <a:rPr lang="fr-CH" dirty="0" smtClean="0"/>
              <a:t>BDD Locale </a:t>
            </a:r>
            <a:r>
              <a:rPr lang="fr-CH" smtClean="0"/>
              <a:t>et distante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4887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5 Style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Couleurs blanches et bleues</a:t>
            </a:r>
          </a:p>
          <a:p>
            <a:r>
              <a:rPr lang="fr-CH" dirty="0" smtClean="0"/>
              <a:t>Simple et ergonomique</a:t>
            </a:r>
          </a:p>
          <a:p>
            <a:r>
              <a:rPr lang="fr-CH" dirty="0" smtClean="0"/>
              <a:t>Léger, avec peu d’activités</a:t>
            </a:r>
          </a:p>
          <a:p>
            <a:r>
              <a:rPr lang="fr-CH" dirty="0" smtClean="0"/>
              <a:t>L’utilisateur se déplace </a:t>
            </a:r>
          </a:p>
          <a:p>
            <a:pPr marL="0" indent="0">
              <a:buNone/>
            </a:pPr>
            <a:r>
              <a:rPr lang="fr-CH" dirty="0"/>
              <a:t> </a:t>
            </a:r>
            <a:r>
              <a:rPr lang="fr-CH" dirty="0" smtClean="0"/>
              <a:t>  dans l’application comme </a:t>
            </a:r>
          </a:p>
          <a:p>
            <a:pPr marL="0" indent="0">
              <a:buNone/>
            </a:pPr>
            <a:r>
              <a:rPr lang="fr-CH" dirty="0"/>
              <a:t> </a:t>
            </a:r>
            <a:r>
              <a:rPr lang="fr-CH" dirty="0" smtClean="0"/>
              <a:t>  s’il se déplaçait dans une ville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98" y="1690688"/>
            <a:ext cx="2660536" cy="4380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98" y="1376347"/>
            <a:ext cx="2660536" cy="4380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71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6 Conventions de codage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Tous les fichiers doivent avoir un préfixe spécifique :</a:t>
            </a:r>
          </a:p>
          <a:p>
            <a:pPr lvl="1"/>
            <a:r>
              <a:rPr lang="fr-CH" dirty="0" err="1" smtClean="0"/>
              <a:t>Act</a:t>
            </a:r>
            <a:r>
              <a:rPr lang="fr-CH" dirty="0"/>
              <a:t> </a:t>
            </a:r>
            <a:r>
              <a:rPr lang="fr-CH" dirty="0" smtClean="0"/>
              <a:t>pour les activités</a:t>
            </a:r>
          </a:p>
          <a:p>
            <a:pPr lvl="1"/>
            <a:r>
              <a:rPr lang="fr-CH" dirty="0" smtClean="0"/>
              <a:t>Class pour les classes</a:t>
            </a:r>
          </a:p>
          <a:p>
            <a:pPr lvl="1"/>
            <a:r>
              <a:rPr lang="fr-CH" dirty="0" smtClean="0"/>
              <a:t>Service pour les services</a:t>
            </a:r>
          </a:p>
          <a:p>
            <a:pPr lvl="1"/>
            <a:r>
              <a:rPr lang="fr-CH" dirty="0" err="1" smtClean="0"/>
              <a:t>Frag</a:t>
            </a:r>
            <a:r>
              <a:rPr lang="fr-CH" dirty="0" smtClean="0"/>
              <a:t> pour les fragments</a:t>
            </a:r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38" y="2904067"/>
            <a:ext cx="2879188" cy="3009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605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6 Conventions de codage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Les variables sont également précédées d’une lettre caractéristique :</a:t>
            </a:r>
          </a:p>
          <a:p>
            <a:pPr lvl="1"/>
            <a:r>
              <a:rPr lang="fr-CH" dirty="0" smtClean="0"/>
              <a:t>l pour locale</a:t>
            </a:r>
          </a:p>
          <a:p>
            <a:pPr lvl="1"/>
            <a:r>
              <a:rPr lang="fr-CH" dirty="0" smtClean="0"/>
              <a:t>m pour membre</a:t>
            </a:r>
          </a:p>
          <a:p>
            <a:pPr lvl="1"/>
            <a:r>
              <a:rPr lang="fr-CH" dirty="0" smtClean="0"/>
              <a:t>Tv pour les </a:t>
            </a:r>
            <a:r>
              <a:rPr lang="fr-CH" dirty="0" err="1" smtClean="0"/>
              <a:t>TextViews</a:t>
            </a:r>
            <a:endParaRPr lang="fr-CH" dirty="0" smtClean="0"/>
          </a:p>
          <a:p>
            <a:pPr lvl="1"/>
            <a:r>
              <a:rPr lang="fr-CH" dirty="0" err="1" smtClean="0"/>
              <a:t>Btn</a:t>
            </a:r>
            <a:r>
              <a:rPr lang="fr-CH" dirty="0" smtClean="0"/>
              <a:t> pour les boutons</a:t>
            </a:r>
          </a:p>
          <a:p>
            <a:pPr lvl="1"/>
            <a:r>
              <a:rPr lang="fr-CH" dirty="0" smtClean="0"/>
              <a:t>Cb pour les </a:t>
            </a:r>
            <a:r>
              <a:rPr lang="fr-CH" dirty="0" err="1" smtClean="0"/>
              <a:t>checkboxes</a:t>
            </a:r>
            <a:endParaRPr lang="fr-CH" dirty="0" smtClean="0"/>
          </a:p>
          <a:p>
            <a:pPr lvl="1"/>
            <a:r>
              <a:rPr lang="fr-CH" dirty="0" smtClean="0"/>
              <a:t>Etc.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54501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6 Convention de codage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Les Strings à afficher doivent être rassemblés autant que possible dans le fichier String.xml</a:t>
            </a:r>
          </a:p>
          <a:p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12" y="3127712"/>
            <a:ext cx="5115639" cy="27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27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du travail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1146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8 Défis et 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6764867" cy="4351338"/>
          </a:xfrm>
        </p:spPr>
        <p:txBody>
          <a:bodyPr/>
          <a:lstStyle/>
          <a:p>
            <a:r>
              <a:rPr lang="fr-CH" dirty="0" smtClean="0"/>
              <a:t>Gestion de base de données</a:t>
            </a:r>
          </a:p>
          <a:p>
            <a:r>
              <a:rPr lang="fr-CH" dirty="0" smtClean="0"/>
              <a:t>Obtention des restaurants (Places)</a:t>
            </a:r>
          </a:p>
          <a:p>
            <a:r>
              <a:rPr lang="fr-CH" dirty="0" smtClean="0"/>
              <a:t>Téléchargements et utilisation des images avec une faible consommation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6909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 Description de notre 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 smtClean="0"/>
              <a:t>CityResto</a:t>
            </a:r>
            <a:r>
              <a:rPr lang="fr-CH" dirty="0" smtClean="0"/>
              <a:t> est une application Android qui permet de savoir quels restaurants se trouvent aux alentours de l’utilisateur.</a:t>
            </a:r>
          </a:p>
          <a:p>
            <a:pPr marL="0" indent="0">
              <a:buNone/>
            </a:pPr>
            <a:r>
              <a:rPr lang="fr-CH" dirty="0" smtClean="0"/>
              <a:t>C’est une application simple d’utilisation, mais qui nécessite beaucoup d’éléments lors de sa réalisation</a:t>
            </a:r>
            <a:r>
              <a:rPr lang="fr-CH" dirty="0" smtClean="0"/>
              <a:t>.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04117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 d’avancement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1198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9 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2273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9 Remerciements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1649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0297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41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2 Concepts utilisées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1700" y="1825625"/>
            <a:ext cx="3208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 err="1" smtClean="0"/>
              <a:t>Intents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Fragments</a:t>
            </a:r>
          </a:p>
          <a:p>
            <a:pPr marL="0" indent="0">
              <a:buNone/>
            </a:pPr>
            <a:r>
              <a:rPr lang="fr-CH" dirty="0" smtClean="0"/>
              <a:t>Bases de données</a:t>
            </a:r>
          </a:p>
          <a:p>
            <a:pPr marL="0" indent="0">
              <a:buNone/>
            </a:pPr>
            <a:r>
              <a:rPr lang="fr-CH" dirty="0" err="1" smtClean="0"/>
              <a:t>Maps</a:t>
            </a:r>
            <a:r>
              <a:rPr lang="fr-CH" dirty="0" smtClean="0"/>
              <a:t> &amp; location</a:t>
            </a:r>
          </a:p>
          <a:p>
            <a:pPr marL="0" indent="0">
              <a:buNone/>
            </a:pPr>
            <a:r>
              <a:rPr lang="fr-CH" dirty="0" smtClean="0"/>
              <a:t>Google Place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941820" y="1825625"/>
            <a:ext cx="3208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Services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Threads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Providers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 err="1" smtClean="0"/>
              <a:t>AsyncTasks</a:t>
            </a:r>
            <a:endParaRPr lang="fr-CH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 smtClean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5669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3 Hiérarchie du projet</a:t>
            </a:r>
            <a:endParaRPr lang="fr-CH" dirty="0"/>
          </a:p>
        </p:txBody>
      </p:sp>
      <p:sp>
        <p:nvSpPr>
          <p:cNvPr id="4" name="Ellipse 3"/>
          <p:cNvSpPr/>
          <p:nvPr/>
        </p:nvSpPr>
        <p:spPr>
          <a:xfrm>
            <a:off x="4663440" y="2369820"/>
            <a:ext cx="220218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Activités/Vues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774180" y="4349591"/>
            <a:ext cx="201168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Services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750820" y="4349591"/>
            <a:ext cx="201168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SQL</a:t>
            </a:r>
            <a:endParaRPr lang="fr-CH" dirty="0">
              <a:solidFill>
                <a:schemeClr val="tx1"/>
              </a:solidFill>
            </a:endParaRPr>
          </a:p>
        </p:txBody>
      </p:sp>
      <p:cxnSp>
        <p:nvCxnSpPr>
          <p:cNvPr id="10" name="Connecteur droit 9"/>
          <p:cNvCxnSpPr>
            <a:stCxn id="6" idx="0"/>
            <a:endCxn id="4" idx="3"/>
          </p:cNvCxnSpPr>
          <p:nvPr/>
        </p:nvCxnSpPr>
        <p:spPr>
          <a:xfrm flipV="1">
            <a:off x="3756660" y="3280391"/>
            <a:ext cx="1229282" cy="106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5" idx="0"/>
          </p:cNvCxnSpPr>
          <p:nvPr/>
        </p:nvCxnSpPr>
        <p:spPr>
          <a:xfrm>
            <a:off x="6550738" y="3280391"/>
            <a:ext cx="1229282" cy="106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6"/>
            <a:endCxn id="5" idx="2"/>
          </p:cNvCxnSpPr>
          <p:nvPr/>
        </p:nvCxnSpPr>
        <p:spPr>
          <a:xfrm>
            <a:off x="4762500" y="4882991"/>
            <a:ext cx="20116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3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3 Hiérarchie du </a:t>
            </a:r>
            <a:r>
              <a:rPr lang="fr-CH" dirty="0" smtClean="0"/>
              <a:t>projet – Schéma Bloc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7" name="Rectangle 6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ZoneTexte 22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26" name="Connecteur droit avec flèche 25"/>
          <p:cNvCxnSpPr>
            <a:stCxn id="4" idx="3"/>
            <a:endCxn id="7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7" idx="3"/>
            <a:endCxn id="8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4" idx="2"/>
            <a:endCxn id="9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9" idx="0"/>
            <a:endCxn id="7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8" idx="3"/>
            <a:endCxn id="10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0" idx="2"/>
            <a:endCxn id="11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27" name="Rectangle 26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28" name="Rectangle 27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 28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 29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Rectangle 30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Rectangle 31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ZoneTexte 32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ZoneTexte 38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ZoneTexte 40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43" name="Connecteur droit avec flèche 42"/>
          <p:cNvCxnSpPr>
            <a:stCxn id="27" idx="3"/>
            <a:endCxn id="28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8" idx="3"/>
            <a:endCxn id="29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27" idx="2"/>
            <a:endCxn id="30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0" idx="0"/>
            <a:endCxn id="28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29" idx="3"/>
            <a:endCxn id="31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1" idx="2"/>
            <a:endCxn id="32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ZoneTexte 49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56" name="Connecteur en angle 55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30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40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8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6" name="Rectangle 5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21" name="Connecteur droit avec flèche 20"/>
          <p:cNvCxnSpPr>
            <a:stCxn id="5" idx="3"/>
            <a:endCxn id="6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3"/>
            <a:endCxn id="7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5" idx="2"/>
            <a:endCxn id="8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0"/>
            <a:endCxn id="6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3"/>
            <a:endCxn id="9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9" idx="2"/>
            <a:endCxn id="10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29" name="Connecteur en angle 28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8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8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800790" y="44523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Rectangle 37"/>
          <p:cNvSpPr/>
          <p:nvPr/>
        </p:nvSpPr>
        <p:spPr>
          <a:xfrm>
            <a:off x="10105590" y="47571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ZoneTexte 39"/>
          <p:cNvSpPr txBox="1"/>
          <p:nvPr/>
        </p:nvSpPr>
        <p:spPr>
          <a:xfrm>
            <a:off x="10110465" y="4437585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410390" y="50619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ZoneTexte 42"/>
          <p:cNvSpPr txBox="1"/>
          <p:nvPr/>
        </p:nvSpPr>
        <p:spPr>
          <a:xfrm>
            <a:off x="9727646" y="4083060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565594" y="4736045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46" name="Connecteur droit 45"/>
          <p:cNvCxnSpPr/>
          <p:nvPr/>
        </p:nvCxnSpPr>
        <p:spPr>
          <a:xfrm>
            <a:off x="10803157" y="5500142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0803157" y="5775308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0811000" y="6038834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/>
              <a:t>3 Hiérarchie du projet – Schéma Bloc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13434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400" dirty="0"/>
          </a:p>
        </p:txBody>
      </p:sp>
      <p:sp>
        <p:nvSpPr>
          <p:cNvPr id="6" name="Rectangle 5"/>
          <p:cNvSpPr/>
          <p:nvPr/>
        </p:nvSpPr>
        <p:spPr>
          <a:xfrm>
            <a:off x="2914648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015862" y="1690688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2914646" y="3717892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6813562" y="1698355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6813562" y="3710636"/>
            <a:ext cx="1143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/>
          <p:cNvSpPr txBox="1"/>
          <p:nvPr/>
        </p:nvSpPr>
        <p:spPr>
          <a:xfrm rot="18260838">
            <a:off x="717122" y="2248972"/>
            <a:ext cx="1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ActAcceuil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 rot="18260838">
            <a:off x="2778779" y="2181124"/>
            <a:ext cx="13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ActConnect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8260838">
            <a:off x="2761824" y="4276176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ActSubscribe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 rot="18260838">
            <a:off x="4942867" y="2110472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ActMain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Resto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 rot="18260838">
            <a:off x="6727948" y="2086190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FragMap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List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39180" y="1811200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/>
          <p:cNvSpPr txBox="1"/>
          <p:nvPr/>
        </p:nvSpPr>
        <p:spPr>
          <a:xfrm rot="18260838">
            <a:off x="7599644" y="2096125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Parameters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61544" y="1932484"/>
            <a:ext cx="1143000" cy="148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/>
          <p:cNvSpPr txBox="1"/>
          <p:nvPr/>
        </p:nvSpPr>
        <p:spPr>
          <a:xfrm rot="18260838">
            <a:off x="8525263" y="2315876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Frag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Favourite</a:t>
            </a:r>
            <a:endParaRPr lang="fr-CH" dirty="0" smtClean="0">
              <a:latin typeface="Berlin Sans FB" panose="020E0602020502020306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 rot="18260838">
            <a:off x="6727950" y="4144769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ActResto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Profile</a:t>
            </a:r>
          </a:p>
        </p:txBody>
      </p:sp>
      <p:cxnSp>
        <p:nvCxnSpPr>
          <p:cNvPr id="21" name="Connecteur droit avec flèche 20"/>
          <p:cNvCxnSpPr>
            <a:stCxn id="5" idx="3"/>
            <a:endCxn id="6" idx="1"/>
          </p:cNvCxnSpPr>
          <p:nvPr/>
        </p:nvCxnSpPr>
        <p:spPr>
          <a:xfrm>
            <a:off x="1956434" y="2433638"/>
            <a:ext cx="95821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3"/>
            <a:endCxn id="7" idx="1"/>
          </p:cNvCxnSpPr>
          <p:nvPr/>
        </p:nvCxnSpPr>
        <p:spPr>
          <a:xfrm>
            <a:off x="4057648" y="2433638"/>
            <a:ext cx="95821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5" idx="2"/>
            <a:endCxn id="8" idx="1"/>
          </p:cNvCxnSpPr>
          <p:nvPr/>
        </p:nvCxnSpPr>
        <p:spPr>
          <a:xfrm rot="16200000" flipH="1">
            <a:off x="1507663" y="3053859"/>
            <a:ext cx="1284254" cy="1529712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8" idx="0"/>
            <a:endCxn id="6" idx="2"/>
          </p:cNvCxnSpPr>
          <p:nvPr/>
        </p:nvCxnSpPr>
        <p:spPr>
          <a:xfrm flipV="1">
            <a:off x="3486146" y="3176588"/>
            <a:ext cx="2" cy="54130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3"/>
            <a:endCxn id="9" idx="1"/>
          </p:cNvCxnSpPr>
          <p:nvPr/>
        </p:nvCxnSpPr>
        <p:spPr>
          <a:xfrm>
            <a:off x="6158862" y="2433638"/>
            <a:ext cx="654700" cy="766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9" idx="2"/>
            <a:endCxn id="10" idx="0"/>
          </p:cNvCxnSpPr>
          <p:nvPr/>
        </p:nvCxnSpPr>
        <p:spPr>
          <a:xfrm>
            <a:off x="7385062" y="3184255"/>
            <a:ext cx="0" cy="52638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43000" y="5486400"/>
            <a:ext cx="84963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/>
          <p:cNvSpPr txBox="1"/>
          <p:nvPr/>
        </p:nvSpPr>
        <p:spPr>
          <a:xfrm>
            <a:off x="4607796" y="5625584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DataBase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29" name="Connecteur en angle 28"/>
          <p:cNvCxnSpPr/>
          <p:nvPr/>
        </p:nvCxnSpPr>
        <p:spPr>
          <a:xfrm rot="16200000" flipH="1">
            <a:off x="2974749" y="3880323"/>
            <a:ext cx="2682240" cy="529914"/>
          </a:xfrm>
          <a:prstGeom prst="bentConnector3">
            <a:avLst>
              <a:gd name="adj1" fmla="val 284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8" idx="3"/>
          </p:cNvCxnSpPr>
          <p:nvPr/>
        </p:nvCxnSpPr>
        <p:spPr>
          <a:xfrm flipH="1">
            <a:off x="4057646" y="4453586"/>
            <a:ext cx="523180" cy="72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8" idx="2"/>
          </p:cNvCxnSpPr>
          <p:nvPr/>
        </p:nvCxnSpPr>
        <p:spPr>
          <a:xfrm rot="5400000">
            <a:off x="7844668" y="4098024"/>
            <a:ext cx="2068016" cy="708736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15862" y="3710636"/>
            <a:ext cx="1142999" cy="1485900"/>
          </a:xfrm>
          <a:prstGeom prst="rect">
            <a:avLst/>
          </a:prstGeom>
          <a:solidFill>
            <a:srgbClr val="FDBBF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5" name="Connecteur en angle 34"/>
          <p:cNvCxnSpPr>
            <a:stCxn id="32" idx="0"/>
            <a:endCxn id="16" idx="2"/>
          </p:cNvCxnSpPr>
          <p:nvPr/>
        </p:nvCxnSpPr>
        <p:spPr>
          <a:xfrm rot="5400000" flipH="1" flipV="1">
            <a:off x="6742253" y="2142209"/>
            <a:ext cx="413536" cy="272331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9" idx="2"/>
          </p:cNvCxnSpPr>
          <p:nvPr/>
        </p:nvCxnSpPr>
        <p:spPr>
          <a:xfrm flipV="1">
            <a:off x="7385062" y="3184255"/>
            <a:ext cx="0" cy="3133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18260838">
            <a:off x="4711878" y="4199589"/>
            <a:ext cx="191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>
                <a:latin typeface="Berlin Sans FB" panose="020E0602020502020306" pitchFamily="34" charset="0"/>
              </a:rPr>
              <a:t>ClassMainStorage</a:t>
            </a:r>
            <a:endParaRPr lang="fr-CH" dirty="0" smtClean="0">
              <a:latin typeface="Berlin Sans FB" panose="020E0602020502020306" pitchFamily="34" charset="0"/>
            </a:endParaRPr>
          </a:p>
          <a:p>
            <a:pPr algn="ctr"/>
            <a:r>
              <a:rPr lang="fr-CH" dirty="0" smtClean="0">
                <a:latin typeface="Berlin Sans FB" panose="020E0602020502020306" pitchFamily="34" charset="0"/>
              </a:rPr>
              <a:t>Manager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800790" y="44523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Rectangle 39"/>
          <p:cNvSpPr/>
          <p:nvPr/>
        </p:nvSpPr>
        <p:spPr>
          <a:xfrm>
            <a:off x="10105590" y="47571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ZoneTexte 40"/>
          <p:cNvSpPr txBox="1"/>
          <p:nvPr/>
        </p:nvSpPr>
        <p:spPr>
          <a:xfrm>
            <a:off x="10110465" y="4437585"/>
            <a:ext cx="1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DBHelper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410390" y="5061992"/>
            <a:ext cx="1143000" cy="1485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ZoneTexte 42"/>
          <p:cNvSpPr txBox="1"/>
          <p:nvPr/>
        </p:nvSpPr>
        <p:spPr>
          <a:xfrm>
            <a:off x="9727646" y="4083060"/>
            <a:ext cx="19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Berlin Sans FB" panose="020E0602020502020306" pitchFamily="34" charset="0"/>
              </a:rPr>
              <a:t>Permanent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565594" y="4736045"/>
            <a:ext cx="10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Berlin Sans FB" panose="020E0602020502020306" pitchFamily="34" charset="0"/>
              </a:rPr>
              <a:t>Internal</a:t>
            </a:r>
            <a:endParaRPr lang="fr-CH" dirty="0">
              <a:latin typeface="Berlin Sans FB" panose="020E0602020502020306" pitchFamily="34" charset="0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10803157" y="5500142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0803157" y="5775308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0811000" y="6038834"/>
            <a:ext cx="43759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1018</Words>
  <Application>Microsoft Office PowerPoint</Application>
  <PresentationFormat>Grand écran</PresentationFormat>
  <Paragraphs>266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Berlin Sans FB</vt:lpstr>
      <vt:lpstr>Calibri</vt:lpstr>
      <vt:lpstr>Calibri Light</vt:lpstr>
      <vt:lpstr>Thème Office</vt:lpstr>
      <vt:lpstr>CityResto</vt:lpstr>
      <vt:lpstr>Sommaire</vt:lpstr>
      <vt:lpstr>1 Description de notre application</vt:lpstr>
      <vt:lpstr>2 Concepts utilisées</vt:lpstr>
      <vt:lpstr>3 Hiérarchie du projet</vt:lpstr>
      <vt:lpstr>3 Hiérarchie du projet – Schéma Bloc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 Diagramme d’états</vt:lpstr>
      <vt:lpstr>Vues Principales</vt:lpstr>
      <vt:lpstr>Vues Principales</vt:lpstr>
      <vt:lpstr>Onglets </vt:lpstr>
      <vt:lpstr>Onglets</vt:lpstr>
      <vt:lpstr>Présentation PowerPoint</vt:lpstr>
      <vt:lpstr>Stockage des données</vt:lpstr>
      <vt:lpstr>Affichage &amp; Stockage</vt:lpstr>
      <vt:lpstr>Stockage des données local &amp; distant</vt:lpstr>
      <vt:lpstr>Diagramme MySQL</vt:lpstr>
      <vt:lpstr>Présentation PowerPoint</vt:lpstr>
      <vt:lpstr>Points clés</vt:lpstr>
      <vt:lpstr>5 Style de l’application</vt:lpstr>
      <vt:lpstr>6 Conventions de codage</vt:lpstr>
      <vt:lpstr>6 Conventions de codage</vt:lpstr>
      <vt:lpstr>6 Convention de codage</vt:lpstr>
      <vt:lpstr>Répartition du travail</vt:lpstr>
      <vt:lpstr>8 Défis et problèmes rencontrés</vt:lpstr>
      <vt:lpstr>Etat d’avancement</vt:lpstr>
      <vt:lpstr>9 Conclusion</vt:lpstr>
      <vt:lpstr>9 Remerciements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CityResto</dc:title>
  <dc:creator>Meier Vincent</dc:creator>
  <cp:lastModifiedBy>Ben Salah Mohammed-Ismail</cp:lastModifiedBy>
  <cp:revision>37</cp:revision>
  <dcterms:created xsi:type="dcterms:W3CDTF">2016-01-05T17:20:10Z</dcterms:created>
  <dcterms:modified xsi:type="dcterms:W3CDTF">2016-01-12T08:17:14Z</dcterms:modified>
</cp:coreProperties>
</file>