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0"/>
    <p:restoredTop sz="94828"/>
  </p:normalViewPr>
  <p:slideViewPr>
    <p:cSldViewPr snapToGrid="0" snapToObjects="1">
      <p:cViewPr varScale="1">
        <p:scale>
          <a:sx n="49" d="100"/>
          <a:sy n="49" d="100"/>
        </p:scale>
        <p:origin x="6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FA7AE-36EB-F24A-B30D-B35FE8BB5A39}" type="doc">
      <dgm:prSet loTypeId="urn:microsoft.com/office/officeart/2005/8/layout/hProcess7" loCatId="" qsTypeId="urn:microsoft.com/office/officeart/2005/8/quickstyle/simple1" qsCatId="simple" csTypeId="urn:microsoft.com/office/officeart/2005/8/colors/accent1_2" csCatId="accent1" phldr="1"/>
      <dgm:spPr/>
      <dgm:t>
        <a:bodyPr/>
        <a:lstStyle/>
        <a:p>
          <a:endParaRPr lang="en-GB"/>
        </a:p>
      </dgm:t>
    </dgm:pt>
    <dgm:pt modelId="{9A788D75-6378-7B48-B895-731AE9E9CBA1}">
      <dgm:prSet phldrT="[Text]"/>
      <dgm:spPr/>
      <dgm:t>
        <a:bodyPr/>
        <a:lstStyle/>
        <a:p>
          <a:r>
            <a:rPr lang="en-GB" dirty="0"/>
            <a:t>Phase 1</a:t>
          </a:r>
        </a:p>
      </dgm:t>
    </dgm:pt>
    <dgm:pt modelId="{93386C33-70E9-1649-A9B4-96C633F081E2}" type="parTrans" cxnId="{63C1D991-C859-0B4A-879F-CE0402EFC1E6}">
      <dgm:prSet/>
      <dgm:spPr/>
      <dgm:t>
        <a:bodyPr/>
        <a:lstStyle/>
        <a:p>
          <a:endParaRPr lang="en-GB"/>
        </a:p>
      </dgm:t>
    </dgm:pt>
    <dgm:pt modelId="{5A5BFDD2-6DD3-AB4E-8798-4EF49A78954F}" type="sibTrans" cxnId="{63C1D991-C859-0B4A-879F-CE0402EFC1E6}">
      <dgm:prSet/>
      <dgm:spPr/>
      <dgm:t>
        <a:bodyPr/>
        <a:lstStyle/>
        <a:p>
          <a:endParaRPr lang="en-GB"/>
        </a:p>
      </dgm:t>
    </dgm:pt>
    <dgm:pt modelId="{4AEA1F23-114B-0E4F-8F8F-ACBFBB7D30E6}">
      <dgm:prSet phldrT="[Text]"/>
      <dgm:spPr/>
      <dgm:t>
        <a:bodyPr/>
        <a:lstStyle/>
        <a:p>
          <a:r>
            <a:rPr lang="en-GB" dirty="0"/>
            <a:t>Setup operation and development team</a:t>
          </a:r>
        </a:p>
      </dgm:t>
    </dgm:pt>
    <dgm:pt modelId="{CCBD65DD-BD04-2D43-A1AA-BC7EA9514703}" type="parTrans" cxnId="{8EB1F6E3-05CA-0B4C-837A-A62D267EFEC5}">
      <dgm:prSet/>
      <dgm:spPr/>
      <dgm:t>
        <a:bodyPr/>
        <a:lstStyle/>
        <a:p>
          <a:endParaRPr lang="en-GB"/>
        </a:p>
      </dgm:t>
    </dgm:pt>
    <dgm:pt modelId="{BC509780-36E7-8048-AB3A-298D7E15536F}" type="sibTrans" cxnId="{8EB1F6E3-05CA-0B4C-837A-A62D267EFEC5}">
      <dgm:prSet/>
      <dgm:spPr/>
      <dgm:t>
        <a:bodyPr/>
        <a:lstStyle/>
        <a:p>
          <a:endParaRPr lang="en-GB"/>
        </a:p>
      </dgm:t>
    </dgm:pt>
    <dgm:pt modelId="{0B160EAC-792F-0048-8749-23C91161714A}">
      <dgm:prSet phldrT="[Text]"/>
      <dgm:spPr/>
      <dgm:t>
        <a:bodyPr/>
        <a:lstStyle/>
        <a:p>
          <a:r>
            <a:rPr lang="en-GB" dirty="0"/>
            <a:t>Phase 2</a:t>
          </a:r>
        </a:p>
      </dgm:t>
    </dgm:pt>
    <dgm:pt modelId="{BE375C3F-F8DF-B744-9FBB-233DA9B8088B}" type="parTrans" cxnId="{8B1EBE10-F038-874F-8342-F87A70F013CF}">
      <dgm:prSet/>
      <dgm:spPr/>
      <dgm:t>
        <a:bodyPr/>
        <a:lstStyle/>
        <a:p>
          <a:endParaRPr lang="en-GB"/>
        </a:p>
      </dgm:t>
    </dgm:pt>
    <dgm:pt modelId="{0E98CA71-6E44-5942-9C05-377330A1BB72}" type="sibTrans" cxnId="{8B1EBE10-F038-874F-8342-F87A70F013CF}">
      <dgm:prSet/>
      <dgm:spPr/>
      <dgm:t>
        <a:bodyPr/>
        <a:lstStyle/>
        <a:p>
          <a:endParaRPr lang="en-GB"/>
        </a:p>
      </dgm:t>
    </dgm:pt>
    <dgm:pt modelId="{1BB2A37A-4546-D64E-ABF6-4132D0529628}">
      <dgm:prSet phldrT="[Text]"/>
      <dgm:spPr/>
      <dgm:t>
        <a:bodyPr/>
        <a:lstStyle/>
        <a:p>
          <a:r>
            <a:rPr lang="en-GB" dirty="0"/>
            <a:t>Implement and educate potential client to endorse Shariah Compliance Financial or Halal Products</a:t>
          </a:r>
        </a:p>
      </dgm:t>
    </dgm:pt>
    <dgm:pt modelId="{2169D8F0-999F-F94C-AE91-9D8BFE169D87}" type="parTrans" cxnId="{A8CA79A0-F38D-5E47-940E-4BACA79F75D2}">
      <dgm:prSet/>
      <dgm:spPr/>
      <dgm:t>
        <a:bodyPr/>
        <a:lstStyle/>
        <a:p>
          <a:endParaRPr lang="en-GB"/>
        </a:p>
      </dgm:t>
    </dgm:pt>
    <dgm:pt modelId="{886DCB74-DE45-EE4D-9BF1-73803BC600F9}" type="sibTrans" cxnId="{A8CA79A0-F38D-5E47-940E-4BACA79F75D2}">
      <dgm:prSet/>
      <dgm:spPr/>
      <dgm:t>
        <a:bodyPr/>
        <a:lstStyle/>
        <a:p>
          <a:endParaRPr lang="en-GB"/>
        </a:p>
      </dgm:t>
    </dgm:pt>
    <dgm:pt modelId="{3904D9E0-75C5-084A-B162-AB82300AF642}">
      <dgm:prSet phldrT="[Text]"/>
      <dgm:spPr/>
      <dgm:t>
        <a:bodyPr/>
        <a:lstStyle/>
        <a:p>
          <a:r>
            <a:rPr lang="en-GB" dirty="0"/>
            <a:t>Phase 3</a:t>
          </a:r>
        </a:p>
      </dgm:t>
    </dgm:pt>
    <dgm:pt modelId="{626C6170-DB66-2D41-A81D-C4BF7289889A}" type="parTrans" cxnId="{A550542A-9FF4-F04A-9F1C-0A0716B5C78A}">
      <dgm:prSet/>
      <dgm:spPr/>
      <dgm:t>
        <a:bodyPr/>
        <a:lstStyle/>
        <a:p>
          <a:endParaRPr lang="en-GB"/>
        </a:p>
      </dgm:t>
    </dgm:pt>
    <dgm:pt modelId="{E60100ED-1A4C-F94B-B252-5EC055882DE2}" type="sibTrans" cxnId="{A550542A-9FF4-F04A-9F1C-0A0716B5C78A}">
      <dgm:prSet/>
      <dgm:spPr/>
      <dgm:t>
        <a:bodyPr/>
        <a:lstStyle/>
        <a:p>
          <a:endParaRPr lang="en-GB"/>
        </a:p>
      </dgm:t>
    </dgm:pt>
    <dgm:pt modelId="{B496FE34-8B46-1348-A178-BD34F1959AA6}">
      <dgm:prSet phldrT="[Text]"/>
      <dgm:spPr/>
      <dgm:t>
        <a:bodyPr/>
        <a:lstStyle/>
        <a:p>
          <a:r>
            <a:rPr lang="en-GB" dirty="0"/>
            <a:t>Project Investment and in deep to Halal or Shariah Compliance services.</a:t>
          </a:r>
        </a:p>
      </dgm:t>
    </dgm:pt>
    <dgm:pt modelId="{B33A2B76-E169-CB4A-854D-00687AACAD38}" type="parTrans" cxnId="{F91B5BC2-83F7-3C41-9DAF-E890D48F828E}">
      <dgm:prSet/>
      <dgm:spPr/>
      <dgm:t>
        <a:bodyPr/>
        <a:lstStyle/>
        <a:p>
          <a:endParaRPr lang="en-GB"/>
        </a:p>
      </dgm:t>
    </dgm:pt>
    <dgm:pt modelId="{DEF8D09C-EDAA-BD4A-AA9E-C54AF39F3878}" type="sibTrans" cxnId="{F91B5BC2-83F7-3C41-9DAF-E890D48F828E}">
      <dgm:prSet/>
      <dgm:spPr/>
      <dgm:t>
        <a:bodyPr/>
        <a:lstStyle/>
        <a:p>
          <a:endParaRPr lang="en-GB"/>
        </a:p>
      </dgm:t>
    </dgm:pt>
    <dgm:pt modelId="{803C03B8-A20F-C44E-98BF-93E2615E2663}">
      <dgm:prSet phldrT="[Text]"/>
      <dgm:spPr/>
      <dgm:t>
        <a:bodyPr/>
        <a:lstStyle/>
        <a:p>
          <a:r>
            <a:rPr lang="en-GB" dirty="0"/>
            <a:t>Develop the halal certification standard and shariah compliance standard in Blockchain Certification</a:t>
          </a:r>
        </a:p>
      </dgm:t>
    </dgm:pt>
    <dgm:pt modelId="{E41965A0-E50A-4D46-AF79-697551ECCC52}" type="parTrans" cxnId="{5ACABBA4-584C-0F47-B3B6-554C872A3426}">
      <dgm:prSet/>
      <dgm:spPr/>
    </dgm:pt>
    <dgm:pt modelId="{1AC91DFF-C304-424E-8D94-A6292754FCB7}" type="sibTrans" cxnId="{5ACABBA4-584C-0F47-B3B6-554C872A3426}">
      <dgm:prSet/>
      <dgm:spPr/>
    </dgm:pt>
    <dgm:pt modelId="{4982B33E-EADF-2448-AD86-675B1582CAA6}">
      <dgm:prSet phldrT="[Text]"/>
      <dgm:spPr/>
      <dgm:t>
        <a:bodyPr/>
        <a:lstStyle/>
        <a:p>
          <a:r>
            <a:rPr lang="en-GB" dirty="0"/>
            <a:t>Consult and advisory products or services to compliance with Shariah or Halal Certification</a:t>
          </a:r>
        </a:p>
      </dgm:t>
    </dgm:pt>
    <dgm:pt modelId="{ABCD4419-0136-494A-A6C4-221DCC7052B9}" type="parTrans" cxnId="{2A88CA7D-CFD7-7A48-A57A-EAFC48F6FB19}">
      <dgm:prSet/>
      <dgm:spPr/>
    </dgm:pt>
    <dgm:pt modelId="{4A82D840-F844-384F-904A-F9CE7818F97C}" type="sibTrans" cxnId="{2A88CA7D-CFD7-7A48-A57A-EAFC48F6FB19}">
      <dgm:prSet/>
      <dgm:spPr/>
    </dgm:pt>
    <dgm:pt modelId="{366B8E1E-B84D-FE41-99CE-2E61F389F600}">
      <dgm:prSet phldrT="[Text]"/>
      <dgm:spPr/>
      <dgm:t>
        <a:bodyPr/>
        <a:lstStyle/>
        <a:p>
          <a:r>
            <a:rPr lang="en-GB" dirty="0"/>
            <a:t>Promote Halal Hub across b</a:t>
          </a:r>
          <a:r>
            <a:rPr lang="en-US" altLang="zh-CN" dirty="0"/>
            <a:t>or</a:t>
          </a:r>
          <a:r>
            <a:rPr lang="en-GB" dirty="0"/>
            <a:t>der and development of Shariah Compliance business to consumers</a:t>
          </a:r>
        </a:p>
      </dgm:t>
    </dgm:pt>
    <dgm:pt modelId="{722CEAD1-8DBF-A748-A6CB-BA80F2F9F136}" type="parTrans" cxnId="{073CBEBE-A49D-7F48-8683-6A7D9A14F4A9}">
      <dgm:prSet/>
      <dgm:spPr/>
    </dgm:pt>
    <dgm:pt modelId="{07489155-C101-5647-96CD-724FD5D1D912}" type="sibTrans" cxnId="{073CBEBE-A49D-7F48-8683-6A7D9A14F4A9}">
      <dgm:prSet/>
      <dgm:spPr/>
    </dgm:pt>
    <dgm:pt modelId="{635F8598-3CA3-324F-888F-F739418D0E0F}">
      <dgm:prSet phldrT="[Text]"/>
      <dgm:spPr/>
      <dgm:t>
        <a:bodyPr/>
        <a:lstStyle/>
        <a:p>
          <a:r>
            <a:rPr lang="en-GB" dirty="0"/>
            <a:t>Collaboration with various partners to provide services and financial aid to improve Halal products</a:t>
          </a:r>
        </a:p>
      </dgm:t>
    </dgm:pt>
    <dgm:pt modelId="{743B70D8-B644-CC44-9A28-1585CB4F4BA3}" type="parTrans" cxnId="{15C42DD9-F53F-7C4E-A517-14F5A5A072D4}">
      <dgm:prSet/>
      <dgm:spPr/>
    </dgm:pt>
    <dgm:pt modelId="{87075517-1F3F-0F44-B47D-5E1D8819E159}" type="sibTrans" cxnId="{15C42DD9-F53F-7C4E-A517-14F5A5A072D4}">
      <dgm:prSet/>
      <dgm:spPr/>
    </dgm:pt>
    <dgm:pt modelId="{EEEA4828-7151-C548-A6D3-C232CA86D1E7}" type="pres">
      <dgm:prSet presAssocID="{338FA7AE-36EB-F24A-B30D-B35FE8BB5A39}" presName="Name0" presStyleCnt="0">
        <dgm:presLayoutVars>
          <dgm:dir/>
          <dgm:animLvl val="lvl"/>
          <dgm:resizeHandles val="exact"/>
        </dgm:presLayoutVars>
      </dgm:prSet>
      <dgm:spPr/>
    </dgm:pt>
    <dgm:pt modelId="{ABB9D9BD-1E68-794A-80EA-1956215A639A}" type="pres">
      <dgm:prSet presAssocID="{9A788D75-6378-7B48-B895-731AE9E9CBA1}" presName="compositeNode" presStyleCnt="0">
        <dgm:presLayoutVars>
          <dgm:bulletEnabled val="1"/>
        </dgm:presLayoutVars>
      </dgm:prSet>
      <dgm:spPr/>
    </dgm:pt>
    <dgm:pt modelId="{0513F6B1-EB73-A14A-A5D9-567CA8706CBC}" type="pres">
      <dgm:prSet presAssocID="{9A788D75-6378-7B48-B895-731AE9E9CBA1}" presName="bgRect" presStyleLbl="node1" presStyleIdx="0" presStyleCnt="3"/>
      <dgm:spPr/>
    </dgm:pt>
    <dgm:pt modelId="{074D4355-38F2-EE40-A178-85E407E51587}" type="pres">
      <dgm:prSet presAssocID="{9A788D75-6378-7B48-B895-731AE9E9CBA1}" presName="parentNode" presStyleLbl="node1" presStyleIdx="0" presStyleCnt="3">
        <dgm:presLayoutVars>
          <dgm:chMax val="0"/>
          <dgm:bulletEnabled val="1"/>
        </dgm:presLayoutVars>
      </dgm:prSet>
      <dgm:spPr/>
    </dgm:pt>
    <dgm:pt modelId="{95FFCDBD-E508-C74A-8A2F-241B0EDACAF8}" type="pres">
      <dgm:prSet presAssocID="{9A788D75-6378-7B48-B895-731AE9E9CBA1}" presName="childNode" presStyleLbl="node1" presStyleIdx="0" presStyleCnt="3">
        <dgm:presLayoutVars>
          <dgm:bulletEnabled val="1"/>
        </dgm:presLayoutVars>
      </dgm:prSet>
      <dgm:spPr/>
    </dgm:pt>
    <dgm:pt modelId="{33BCE5A7-34DF-4D4C-9BB8-DACF1DDBE5B1}" type="pres">
      <dgm:prSet presAssocID="{5A5BFDD2-6DD3-AB4E-8798-4EF49A78954F}" presName="hSp" presStyleCnt="0"/>
      <dgm:spPr/>
    </dgm:pt>
    <dgm:pt modelId="{DC3E1556-8C20-0942-8658-047C172EE677}" type="pres">
      <dgm:prSet presAssocID="{5A5BFDD2-6DD3-AB4E-8798-4EF49A78954F}" presName="vProcSp" presStyleCnt="0"/>
      <dgm:spPr/>
    </dgm:pt>
    <dgm:pt modelId="{A3CF436F-5859-3F46-BD34-44E88DBB8FD2}" type="pres">
      <dgm:prSet presAssocID="{5A5BFDD2-6DD3-AB4E-8798-4EF49A78954F}" presName="vSp1" presStyleCnt="0"/>
      <dgm:spPr/>
    </dgm:pt>
    <dgm:pt modelId="{4653026C-61C4-6D4C-A9D9-F4A832CE6923}" type="pres">
      <dgm:prSet presAssocID="{5A5BFDD2-6DD3-AB4E-8798-4EF49A78954F}" presName="simulatedConn" presStyleLbl="solidFgAcc1" presStyleIdx="0" presStyleCnt="2"/>
      <dgm:spPr/>
    </dgm:pt>
    <dgm:pt modelId="{9043F351-73D4-3F47-BD4C-1F0035A17300}" type="pres">
      <dgm:prSet presAssocID="{5A5BFDD2-6DD3-AB4E-8798-4EF49A78954F}" presName="vSp2" presStyleCnt="0"/>
      <dgm:spPr/>
    </dgm:pt>
    <dgm:pt modelId="{1797F928-5CC5-C048-BC38-3BB7214D8C0E}" type="pres">
      <dgm:prSet presAssocID="{5A5BFDD2-6DD3-AB4E-8798-4EF49A78954F}" presName="sibTrans" presStyleCnt="0"/>
      <dgm:spPr/>
    </dgm:pt>
    <dgm:pt modelId="{66681907-87B7-5249-A669-C734C5437DC9}" type="pres">
      <dgm:prSet presAssocID="{0B160EAC-792F-0048-8749-23C91161714A}" presName="compositeNode" presStyleCnt="0">
        <dgm:presLayoutVars>
          <dgm:bulletEnabled val="1"/>
        </dgm:presLayoutVars>
      </dgm:prSet>
      <dgm:spPr/>
    </dgm:pt>
    <dgm:pt modelId="{CF10FEB8-790A-BE47-A882-6008822B00A3}" type="pres">
      <dgm:prSet presAssocID="{0B160EAC-792F-0048-8749-23C91161714A}" presName="bgRect" presStyleLbl="node1" presStyleIdx="1" presStyleCnt="3"/>
      <dgm:spPr/>
    </dgm:pt>
    <dgm:pt modelId="{54479BA7-F377-E246-887F-F2F2C151596A}" type="pres">
      <dgm:prSet presAssocID="{0B160EAC-792F-0048-8749-23C91161714A}" presName="parentNode" presStyleLbl="node1" presStyleIdx="1" presStyleCnt="3">
        <dgm:presLayoutVars>
          <dgm:chMax val="0"/>
          <dgm:bulletEnabled val="1"/>
        </dgm:presLayoutVars>
      </dgm:prSet>
      <dgm:spPr/>
    </dgm:pt>
    <dgm:pt modelId="{B2F8D4A9-6293-5B45-A758-3197DA1FA7BF}" type="pres">
      <dgm:prSet presAssocID="{0B160EAC-792F-0048-8749-23C91161714A}" presName="childNode" presStyleLbl="node1" presStyleIdx="1" presStyleCnt="3">
        <dgm:presLayoutVars>
          <dgm:bulletEnabled val="1"/>
        </dgm:presLayoutVars>
      </dgm:prSet>
      <dgm:spPr/>
    </dgm:pt>
    <dgm:pt modelId="{662ED406-D569-5E48-83CD-C6BF9F8D0FE3}" type="pres">
      <dgm:prSet presAssocID="{0E98CA71-6E44-5942-9C05-377330A1BB72}" presName="hSp" presStyleCnt="0"/>
      <dgm:spPr/>
    </dgm:pt>
    <dgm:pt modelId="{4A6D6F2B-E799-EC42-BEA2-7E1E84FCC218}" type="pres">
      <dgm:prSet presAssocID="{0E98CA71-6E44-5942-9C05-377330A1BB72}" presName="vProcSp" presStyleCnt="0"/>
      <dgm:spPr/>
    </dgm:pt>
    <dgm:pt modelId="{0C721E04-7B50-A64C-AE52-13A08D96ABD2}" type="pres">
      <dgm:prSet presAssocID="{0E98CA71-6E44-5942-9C05-377330A1BB72}" presName="vSp1" presStyleCnt="0"/>
      <dgm:spPr/>
    </dgm:pt>
    <dgm:pt modelId="{A8BBDE6D-03C1-6747-822F-AFD9EA93FD1A}" type="pres">
      <dgm:prSet presAssocID="{0E98CA71-6E44-5942-9C05-377330A1BB72}" presName="simulatedConn" presStyleLbl="solidFgAcc1" presStyleIdx="1" presStyleCnt="2"/>
      <dgm:spPr/>
    </dgm:pt>
    <dgm:pt modelId="{7485C4BB-4602-874A-B532-48973CC221C0}" type="pres">
      <dgm:prSet presAssocID="{0E98CA71-6E44-5942-9C05-377330A1BB72}" presName="vSp2" presStyleCnt="0"/>
      <dgm:spPr/>
    </dgm:pt>
    <dgm:pt modelId="{5D7D023F-6C18-DA42-9E75-3539CA736838}" type="pres">
      <dgm:prSet presAssocID="{0E98CA71-6E44-5942-9C05-377330A1BB72}" presName="sibTrans" presStyleCnt="0"/>
      <dgm:spPr/>
    </dgm:pt>
    <dgm:pt modelId="{81E09E79-2D90-3F4E-88F9-4EEB97F87E3F}" type="pres">
      <dgm:prSet presAssocID="{3904D9E0-75C5-084A-B162-AB82300AF642}" presName="compositeNode" presStyleCnt="0">
        <dgm:presLayoutVars>
          <dgm:bulletEnabled val="1"/>
        </dgm:presLayoutVars>
      </dgm:prSet>
      <dgm:spPr/>
    </dgm:pt>
    <dgm:pt modelId="{8FD2A990-4091-AB4F-82EB-1125DE5BBF4C}" type="pres">
      <dgm:prSet presAssocID="{3904D9E0-75C5-084A-B162-AB82300AF642}" presName="bgRect" presStyleLbl="node1" presStyleIdx="2" presStyleCnt="3"/>
      <dgm:spPr/>
    </dgm:pt>
    <dgm:pt modelId="{9DB195CB-9414-1C4D-9A94-53E76516A326}" type="pres">
      <dgm:prSet presAssocID="{3904D9E0-75C5-084A-B162-AB82300AF642}" presName="parentNode" presStyleLbl="node1" presStyleIdx="2" presStyleCnt="3">
        <dgm:presLayoutVars>
          <dgm:chMax val="0"/>
          <dgm:bulletEnabled val="1"/>
        </dgm:presLayoutVars>
      </dgm:prSet>
      <dgm:spPr/>
    </dgm:pt>
    <dgm:pt modelId="{B1A992EF-6F40-6648-901E-8ADD280A8C72}" type="pres">
      <dgm:prSet presAssocID="{3904D9E0-75C5-084A-B162-AB82300AF642}" presName="childNode" presStyleLbl="node1" presStyleIdx="2" presStyleCnt="3">
        <dgm:presLayoutVars>
          <dgm:bulletEnabled val="1"/>
        </dgm:presLayoutVars>
      </dgm:prSet>
      <dgm:spPr/>
    </dgm:pt>
  </dgm:ptLst>
  <dgm:cxnLst>
    <dgm:cxn modelId="{8B1EBE10-F038-874F-8342-F87A70F013CF}" srcId="{338FA7AE-36EB-F24A-B30D-B35FE8BB5A39}" destId="{0B160EAC-792F-0048-8749-23C91161714A}" srcOrd="1" destOrd="0" parTransId="{BE375C3F-F8DF-B744-9FBB-233DA9B8088B}" sibTransId="{0E98CA71-6E44-5942-9C05-377330A1BB72}"/>
    <dgm:cxn modelId="{A550542A-9FF4-F04A-9F1C-0A0716B5C78A}" srcId="{338FA7AE-36EB-F24A-B30D-B35FE8BB5A39}" destId="{3904D9E0-75C5-084A-B162-AB82300AF642}" srcOrd="2" destOrd="0" parTransId="{626C6170-DB66-2D41-A81D-C4BF7289889A}" sibTransId="{E60100ED-1A4C-F94B-B252-5EC055882DE2}"/>
    <dgm:cxn modelId="{8076DE3A-95D7-4A4E-9D61-ADCF25C00DA0}" type="presOf" srcId="{338FA7AE-36EB-F24A-B30D-B35FE8BB5A39}" destId="{EEEA4828-7151-C548-A6D3-C232CA86D1E7}" srcOrd="0" destOrd="0" presId="urn:microsoft.com/office/officeart/2005/8/layout/hProcess7"/>
    <dgm:cxn modelId="{845E2E3B-F87D-2346-B4D5-B787C3D1D89D}" type="presOf" srcId="{4982B33E-EADF-2448-AD86-675B1582CAA6}" destId="{95FFCDBD-E508-C74A-8A2F-241B0EDACAF8}" srcOrd="0" destOrd="2" presId="urn:microsoft.com/office/officeart/2005/8/layout/hProcess7"/>
    <dgm:cxn modelId="{73FD1740-9F1F-E54C-AA40-0AFE61C59877}" type="presOf" srcId="{0B160EAC-792F-0048-8749-23C91161714A}" destId="{54479BA7-F377-E246-887F-F2F2C151596A}" srcOrd="1" destOrd="0" presId="urn:microsoft.com/office/officeart/2005/8/layout/hProcess7"/>
    <dgm:cxn modelId="{EFD4CD49-21C1-CE48-80E5-CE3FD53BD2B5}" type="presOf" srcId="{803C03B8-A20F-C44E-98BF-93E2615E2663}" destId="{95FFCDBD-E508-C74A-8A2F-241B0EDACAF8}" srcOrd="0" destOrd="1" presId="urn:microsoft.com/office/officeart/2005/8/layout/hProcess7"/>
    <dgm:cxn modelId="{5516E06A-4A43-2C4C-878F-E82EEDCAAB99}" type="presOf" srcId="{B496FE34-8B46-1348-A178-BD34F1959AA6}" destId="{B1A992EF-6F40-6648-901E-8ADD280A8C72}" srcOrd="0" destOrd="0" presId="urn:microsoft.com/office/officeart/2005/8/layout/hProcess7"/>
    <dgm:cxn modelId="{15F1B46B-CC85-0543-90E7-11BEC242589E}" type="presOf" srcId="{366B8E1E-B84D-FE41-99CE-2E61F389F600}" destId="{B2F8D4A9-6293-5B45-A758-3197DA1FA7BF}" srcOrd="0" destOrd="1" presId="urn:microsoft.com/office/officeart/2005/8/layout/hProcess7"/>
    <dgm:cxn modelId="{C77C2A4E-9F97-7B4B-9887-D2D326B2E9E4}" type="presOf" srcId="{3904D9E0-75C5-084A-B162-AB82300AF642}" destId="{9DB195CB-9414-1C4D-9A94-53E76516A326}" srcOrd="1" destOrd="0" presId="urn:microsoft.com/office/officeart/2005/8/layout/hProcess7"/>
    <dgm:cxn modelId="{265EC64E-6E82-0542-A92C-1E5638A35976}" type="presOf" srcId="{635F8598-3CA3-324F-888F-F739418D0E0F}" destId="{B1A992EF-6F40-6648-901E-8ADD280A8C72}" srcOrd="0" destOrd="1" presId="urn:microsoft.com/office/officeart/2005/8/layout/hProcess7"/>
    <dgm:cxn modelId="{A7795C74-64FB-A64E-8D89-0EB2D39EFABC}" type="presOf" srcId="{4AEA1F23-114B-0E4F-8F8F-ACBFBB7D30E6}" destId="{95FFCDBD-E508-C74A-8A2F-241B0EDACAF8}" srcOrd="0" destOrd="0" presId="urn:microsoft.com/office/officeart/2005/8/layout/hProcess7"/>
    <dgm:cxn modelId="{2A88CA7D-CFD7-7A48-A57A-EAFC48F6FB19}" srcId="{9A788D75-6378-7B48-B895-731AE9E9CBA1}" destId="{4982B33E-EADF-2448-AD86-675B1582CAA6}" srcOrd="2" destOrd="0" parTransId="{ABCD4419-0136-494A-A6C4-221DCC7052B9}" sibTransId="{4A82D840-F844-384F-904A-F9CE7818F97C}"/>
    <dgm:cxn modelId="{CDC84F83-418A-B74E-BD88-E5E339C608C8}" type="presOf" srcId="{3904D9E0-75C5-084A-B162-AB82300AF642}" destId="{8FD2A990-4091-AB4F-82EB-1125DE5BBF4C}" srcOrd="0" destOrd="0" presId="urn:microsoft.com/office/officeart/2005/8/layout/hProcess7"/>
    <dgm:cxn modelId="{63C1D991-C859-0B4A-879F-CE0402EFC1E6}" srcId="{338FA7AE-36EB-F24A-B30D-B35FE8BB5A39}" destId="{9A788D75-6378-7B48-B895-731AE9E9CBA1}" srcOrd="0" destOrd="0" parTransId="{93386C33-70E9-1649-A9B4-96C633F081E2}" sibTransId="{5A5BFDD2-6DD3-AB4E-8798-4EF49A78954F}"/>
    <dgm:cxn modelId="{84A5BC96-E429-614A-86CA-985169FBB1FC}" type="presOf" srcId="{9A788D75-6378-7B48-B895-731AE9E9CBA1}" destId="{0513F6B1-EB73-A14A-A5D9-567CA8706CBC}" srcOrd="0" destOrd="0" presId="urn:microsoft.com/office/officeart/2005/8/layout/hProcess7"/>
    <dgm:cxn modelId="{A8CA79A0-F38D-5E47-940E-4BACA79F75D2}" srcId="{0B160EAC-792F-0048-8749-23C91161714A}" destId="{1BB2A37A-4546-D64E-ABF6-4132D0529628}" srcOrd="0" destOrd="0" parTransId="{2169D8F0-999F-F94C-AE91-9D8BFE169D87}" sibTransId="{886DCB74-DE45-EE4D-9BF1-73803BC600F9}"/>
    <dgm:cxn modelId="{AB8F33A2-9FDF-054D-9FDB-D61227B74985}" type="presOf" srcId="{1BB2A37A-4546-D64E-ABF6-4132D0529628}" destId="{B2F8D4A9-6293-5B45-A758-3197DA1FA7BF}" srcOrd="0" destOrd="0" presId="urn:microsoft.com/office/officeart/2005/8/layout/hProcess7"/>
    <dgm:cxn modelId="{5ACABBA4-584C-0F47-B3B6-554C872A3426}" srcId="{9A788D75-6378-7B48-B895-731AE9E9CBA1}" destId="{803C03B8-A20F-C44E-98BF-93E2615E2663}" srcOrd="1" destOrd="0" parTransId="{E41965A0-E50A-4D46-AF79-697551ECCC52}" sibTransId="{1AC91DFF-C304-424E-8D94-A6292754FCB7}"/>
    <dgm:cxn modelId="{891EABA6-01C5-884E-9CD6-EFA468185986}" type="presOf" srcId="{0B160EAC-792F-0048-8749-23C91161714A}" destId="{CF10FEB8-790A-BE47-A882-6008822B00A3}" srcOrd="0" destOrd="0" presId="urn:microsoft.com/office/officeart/2005/8/layout/hProcess7"/>
    <dgm:cxn modelId="{073CBEBE-A49D-7F48-8683-6A7D9A14F4A9}" srcId="{0B160EAC-792F-0048-8749-23C91161714A}" destId="{366B8E1E-B84D-FE41-99CE-2E61F389F600}" srcOrd="1" destOrd="0" parTransId="{722CEAD1-8DBF-A748-A6CB-BA80F2F9F136}" sibTransId="{07489155-C101-5647-96CD-724FD5D1D912}"/>
    <dgm:cxn modelId="{F91B5BC2-83F7-3C41-9DAF-E890D48F828E}" srcId="{3904D9E0-75C5-084A-B162-AB82300AF642}" destId="{B496FE34-8B46-1348-A178-BD34F1959AA6}" srcOrd="0" destOrd="0" parTransId="{B33A2B76-E169-CB4A-854D-00687AACAD38}" sibTransId="{DEF8D09C-EDAA-BD4A-AA9E-C54AF39F3878}"/>
    <dgm:cxn modelId="{15C42DD9-F53F-7C4E-A517-14F5A5A072D4}" srcId="{3904D9E0-75C5-084A-B162-AB82300AF642}" destId="{635F8598-3CA3-324F-888F-F739418D0E0F}" srcOrd="1" destOrd="0" parTransId="{743B70D8-B644-CC44-9A28-1585CB4F4BA3}" sibTransId="{87075517-1F3F-0F44-B47D-5E1D8819E159}"/>
    <dgm:cxn modelId="{8EB1F6E3-05CA-0B4C-837A-A62D267EFEC5}" srcId="{9A788D75-6378-7B48-B895-731AE9E9CBA1}" destId="{4AEA1F23-114B-0E4F-8F8F-ACBFBB7D30E6}" srcOrd="0" destOrd="0" parTransId="{CCBD65DD-BD04-2D43-A1AA-BC7EA9514703}" sibTransId="{BC509780-36E7-8048-AB3A-298D7E15536F}"/>
    <dgm:cxn modelId="{9C87B7E7-7B9F-FB4F-A5B0-40D9FE1AE746}" type="presOf" srcId="{9A788D75-6378-7B48-B895-731AE9E9CBA1}" destId="{074D4355-38F2-EE40-A178-85E407E51587}" srcOrd="1" destOrd="0" presId="urn:microsoft.com/office/officeart/2005/8/layout/hProcess7"/>
    <dgm:cxn modelId="{0F7287F8-BC62-F743-B8C9-A54CE1342619}" type="presParOf" srcId="{EEEA4828-7151-C548-A6D3-C232CA86D1E7}" destId="{ABB9D9BD-1E68-794A-80EA-1956215A639A}" srcOrd="0" destOrd="0" presId="urn:microsoft.com/office/officeart/2005/8/layout/hProcess7"/>
    <dgm:cxn modelId="{E528477F-EB6A-0748-B10B-758CA79C7D24}" type="presParOf" srcId="{ABB9D9BD-1E68-794A-80EA-1956215A639A}" destId="{0513F6B1-EB73-A14A-A5D9-567CA8706CBC}" srcOrd="0" destOrd="0" presId="urn:microsoft.com/office/officeart/2005/8/layout/hProcess7"/>
    <dgm:cxn modelId="{1ABA170D-03BF-5243-B118-65277B00F2F1}" type="presParOf" srcId="{ABB9D9BD-1E68-794A-80EA-1956215A639A}" destId="{074D4355-38F2-EE40-A178-85E407E51587}" srcOrd="1" destOrd="0" presId="urn:microsoft.com/office/officeart/2005/8/layout/hProcess7"/>
    <dgm:cxn modelId="{2E184A72-D381-114C-98D6-FD458B2D8BC2}" type="presParOf" srcId="{ABB9D9BD-1E68-794A-80EA-1956215A639A}" destId="{95FFCDBD-E508-C74A-8A2F-241B0EDACAF8}" srcOrd="2" destOrd="0" presId="urn:microsoft.com/office/officeart/2005/8/layout/hProcess7"/>
    <dgm:cxn modelId="{7CB009B5-A544-3A47-954F-2C18FCD1347F}" type="presParOf" srcId="{EEEA4828-7151-C548-A6D3-C232CA86D1E7}" destId="{33BCE5A7-34DF-4D4C-9BB8-DACF1DDBE5B1}" srcOrd="1" destOrd="0" presId="urn:microsoft.com/office/officeart/2005/8/layout/hProcess7"/>
    <dgm:cxn modelId="{2EABD5B0-C755-034F-B978-150468E963C8}" type="presParOf" srcId="{EEEA4828-7151-C548-A6D3-C232CA86D1E7}" destId="{DC3E1556-8C20-0942-8658-047C172EE677}" srcOrd="2" destOrd="0" presId="urn:microsoft.com/office/officeart/2005/8/layout/hProcess7"/>
    <dgm:cxn modelId="{B80621EE-7B09-344E-AA6E-19C650276A38}" type="presParOf" srcId="{DC3E1556-8C20-0942-8658-047C172EE677}" destId="{A3CF436F-5859-3F46-BD34-44E88DBB8FD2}" srcOrd="0" destOrd="0" presId="urn:microsoft.com/office/officeart/2005/8/layout/hProcess7"/>
    <dgm:cxn modelId="{65672A92-CE0D-0640-9E95-E9B0C0445894}" type="presParOf" srcId="{DC3E1556-8C20-0942-8658-047C172EE677}" destId="{4653026C-61C4-6D4C-A9D9-F4A832CE6923}" srcOrd="1" destOrd="0" presId="urn:microsoft.com/office/officeart/2005/8/layout/hProcess7"/>
    <dgm:cxn modelId="{F0294E22-86D6-C049-BFD4-828D6BA52773}" type="presParOf" srcId="{DC3E1556-8C20-0942-8658-047C172EE677}" destId="{9043F351-73D4-3F47-BD4C-1F0035A17300}" srcOrd="2" destOrd="0" presId="urn:microsoft.com/office/officeart/2005/8/layout/hProcess7"/>
    <dgm:cxn modelId="{E13E75EA-96B8-0145-9419-7AC565E3DA5E}" type="presParOf" srcId="{EEEA4828-7151-C548-A6D3-C232CA86D1E7}" destId="{1797F928-5CC5-C048-BC38-3BB7214D8C0E}" srcOrd="3" destOrd="0" presId="urn:microsoft.com/office/officeart/2005/8/layout/hProcess7"/>
    <dgm:cxn modelId="{B770AE4B-157A-B547-8D09-56AEF74B282E}" type="presParOf" srcId="{EEEA4828-7151-C548-A6D3-C232CA86D1E7}" destId="{66681907-87B7-5249-A669-C734C5437DC9}" srcOrd="4" destOrd="0" presId="urn:microsoft.com/office/officeart/2005/8/layout/hProcess7"/>
    <dgm:cxn modelId="{A0C978F5-1A4F-7B4F-8067-7608E3A79BA8}" type="presParOf" srcId="{66681907-87B7-5249-A669-C734C5437DC9}" destId="{CF10FEB8-790A-BE47-A882-6008822B00A3}" srcOrd="0" destOrd="0" presId="urn:microsoft.com/office/officeart/2005/8/layout/hProcess7"/>
    <dgm:cxn modelId="{1E38CB1A-EB71-0B4D-A365-2D7B069C8FEA}" type="presParOf" srcId="{66681907-87B7-5249-A669-C734C5437DC9}" destId="{54479BA7-F377-E246-887F-F2F2C151596A}" srcOrd="1" destOrd="0" presId="urn:microsoft.com/office/officeart/2005/8/layout/hProcess7"/>
    <dgm:cxn modelId="{C2A70019-4208-EE41-862E-47E981B7094A}" type="presParOf" srcId="{66681907-87B7-5249-A669-C734C5437DC9}" destId="{B2F8D4A9-6293-5B45-A758-3197DA1FA7BF}" srcOrd="2" destOrd="0" presId="urn:microsoft.com/office/officeart/2005/8/layout/hProcess7"/>
    <dgm:cxn modelId="{DB0751A9-6790-224C-B07E-B35E091380FF}" type="presParOf" srcId="{EEEA4828-7151-C548-A6D3-C232CA86D1E7}" destId="{662ED406-D569-5E48-83CD-C6BF9F8D0FE3}" srcOrd="5" destOrd="0" presId="urn:microsoft.com/office/officeart/2005/8/layout/hProcess7"/>
    <dgm:cxn modelId="{5C8750A6-7CBD-D443-A5F0-CF494DA56AA0}" type="presParOf" srcId="{EEEA4828-7151-C548-A6D3-C232CA86D1E7}" destId="{4A6D6F2B-E799-EC42-BEA2-7E1E84FCC218}" srcOrd="6" destOrd="0" presId="urn:microsoft.com/office/officeart/2005/8/layout/hProcess7"/>
    <dgm:cxn modelId="{C4111D37-2984-8648-AC72-0848E59DFAB8}" type="presParOf" srcId="{4A6D6F2B-E799-EC42-BEA2-7E1E84FCC218}" destId="{0C721E04-7B50-A64C-AE52-13A08D96ABD2}" srcOrd="0" destOrd="0" presId="urn:microsoft.com/office/officeart/2005/8/layout/hProcess7"/>
    <dgm:cxn modelId="{EADFD69C-E10C-584D-A7AE-4795C61C53BD}" type="presParOf" srcId="{4A6D6F2B-E799-EC42-BEA2-7E1E84FCC218}" destId="{A8BBDE6D-03C1-6747-822F-AFD9EA93FD1A}" srcOrd="1" destOrd="0" presId="urn:microsoft.com/office/officeart/2005/8/layout/hProcess7"/>
    <dgm:cxn modelId="{A5393B4D-CF32-4642-A91E-1A878772215E}" type="presParOf" srcId="{4A6D6F2B-E799-EC42-BEA2-7E1E84FCC218}" destId="{7485C4BB-4602-874A-B532-48973CC221C0}" srcOrd="2" destOrd="0" presId="urn:microsoft.com/office/officeart/2005/8/layout/hProcess7"/>
    <dgm:cxn modelId="{DC418884-D89E-5A40-A6BC-1192820600A2}" type="presParOf" srcId="{EEEA4828-7151-C548-A6D3-C232CA86D1E7}" destId="{5D7D023F-6C18-DA42-9E75-3539CA736838}" srcOrd="7" destOrd="0" presId="urn:microsoft.com/office/officeart/2005/8/layout/hProcess7"/>
    <dgm:cxn modelId="{11F00490-B4F0-6F47-B95C-A8CD9C0B035C}" type="presParOf" srcId="{EEEA4828-7151-C548-A6D3-C232CA86D1E7}" destId="{81E09E79-2D90-3F4E-88F9-4EEB97F87E3F}" srcOrd="8" destOrd="0" presId="urn:microsoft.com/office/officeart/2005/8/layout/hProcess7"/>
    <dgm:cxn modelId="{17B409F3-6364-C043-8124-E0BE1055C68D}" type="presParOf" srcId="{81E09E79-2D90-3F4E-88F9-4EEB97F87E3F}" destId="{8FD2A990-4091-AB4F-82EB-1125DE5BBF4C}" srcOrd="0" destOrd="0" presId="urn:microsoft.com/office/officeart/2005/8/layout/hProcess7"/>
    <dgm:cxn modelId="{E4C1F9BA-53D4-7B40-ACBF-CEA765CBD148}" type="presParOf" srcId="{81E09E79-2D90-3F4E-88F9-4EEB97F87E3F}" destId="{9DB195CB-9414-1C4D-9A94-53E76516A326}" srcOrd="1" destOrd="0" presId="urn:microsoft.com/office/officeart/2005/8/layout/hProcess7"/>
    <dgm:cxn modelId="{A9572A7A-2CE4-B540-904B-FA39481259B5}" type="presParOf" srcId="{81E09E79-2D90-3F4E-88F9-4EEB97F87E3F}" destId="{B1A992EF-6F40-6648-901E-8ADD280A8C72}"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98A16C-AE88-B346-BFAC-C0BF4CD5B3B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GB"/>
        </a:p>
      </dgm:t>
    </dgm:pt>
    <dgm:pt modelId="{D5F2C350-6202-DD47-9B52-10E9C49D20C0}">
      <dgm:prSet phldrT="[Text]"/>
      <dgm:spPr/>
      <dgm:t>
        <a:bodyPr/>
        <a:lstStyle/>
        <a:p>
          <a:pPr>
            <a:buFont typeface="+mj-lt"/>
            <a:buAutoNum type="arabicPeriod"/>
          </a:pPr>
          <a:r>
            <a:rPr lang="en-US" dirty="0"/>
            <a:t>Halal Product’s Certification</a:t>
          </a:r>
          <a:endParaRPr lang="en-GB" dirty="0"/>
        </a:p>
      </dgm:t>
    </dgm:pt>
    <dgm:pt modelId="{389E49AD-F12E-0242-B09A-CCDC0CE49EC9}" type="parTrans" cxnId="{35CD9BFB-C0AD-7240-B621-F33D319096CD}">
      <dgm:prSet/>
      <dgm:spPr/>
      <dgm:t>
        <a:bodyPr/>
        <a:lstStyle/>
        <a:p>
          <a:endParaRPr lang="en-GB"/>
        </a:p>
      </dgm:t>
    </dgm:pt>
    <dgm:pt modelId="{6783BB6E-083D-9449-A13B-AAF70CC8C0BB}" type="sibTrans" cxnId="{35CD9BFB-C0AD-7240-B621-F33D319096CD}">
      <dgm:prSet/>
      <dgm:spPr/>
      <dgm:t>
        <a:bodyPr/>
        <a:lstStyle/>
        <a:p>
          <a:endParaRPr lang="en-GB"/>
        </a:p>
      </dgm:t>
    </dgm:pt>
    <dgm:pt modelId="{9DFC1BC3-855B-8B4F-AB24-C88EE80D61DC}">
      <dgm:prSet phldrT="[Text]"/>
      <dgm:spPr/>
      <dgm:t>
        <a:bodyPr/>
        <a:lstStyle/>
        <a:p>
          <a:r>
            <a:rPr lang="en-GB" dirty="0"/>
            <a:t>Invest, take profit and educate potential Shariah compliance business.</a:t>
          </a:r>
        </a:p>
      </dgm:t>
    </dgm:pt>
    <dgm:pt modelId="{98F5DF28-C995-2A40-9CEA-F0959BCF8054}" type="parTrans" cxnId="{3701887D-1842-2E4C-A74B-D14D3507BB01}">
      <dgm:prSet/>
      <dgm:spPr/>
      <dgm:t>
        <a:bodyPr/>
        <a:lstStyle/>
        <a:p>
          <a:endParaRPr lang="en-GB"/>
        </a:p>
      </dgm:t>
    </dgm:pt>
    <dgm:pt modelId="{0A12A70A-1335-DF42-AB5E-E3F61364C97F}" type="sibTrans" cxnId="{3701887D-1842-2E4C-A74B-D14D3507BB01}">
      <dgm:prSet/>
      <dgm:spPr/>
      <dgm:t>
        <a:bodyPr/>
        <a:lstStyle/>
        <a:p>
          <a:endParaRPr lang="en-GB"/>
        </a:p>
      </dgm:t>
    </dgm:pt>
    <dgm:pt modelId="{0CC59C22-B30A-354B-BEAD-3CF76402AE6B}">
      <dgm:prSet/>
      <dgm:spPr/>
      <dgm:t>
        <a:bodyPr/>
        <a:lstStyle/>
        <a:p>
          <a:r>
            <a:rPr lang="en-US" dirty="0"/>
            <a:t>Shariah-Compliance Financial Certification</a:t>
          </a:r>
        </a:p>
      </dgm:t>
    </dgm:pt>
    <dgm:pt modelId="{3B79ED9A-5F15-A144-B12E-4F745113C5DE}" type="parTrans" cxnId="{43813192-9AE1-024E-8050-A3BA4B9740F3}">
      <dgm:prSet/>
      <dgm:spPr/>
      <dgm:t>
        <a:bodyPr/>
        <a:lstStyle/>
        <a:p>
          <a:endParaRPr lang="en-GB"/>
        </a:p>
      </dgm:t>
    </dgm:pt>
    <dgm:pt modelId="{F594F260-9096-D44E-9C8D-F2648AF0C6E4}" type="sibTrans" cxnId="{43813192-9AE1-024E-8050-A3BA4B9740F3}">
      <dgm:prSet/>
      <dgm:spPr/>
      <dgm:t>
        <a:bodyPr/>
        <a:lstStyle/>
        <a:p>
          <a:endParaRPr lang="en-GB"/>
        </a:p>
      </dgm:t>
    </dgm:pt>
    <dgm:pt modelId="{46FE66F3-7741-B547-83AC-03D38BFE0B47}">
      <dgm:prSet/>
      <dgm:spPr/>
      <dgm:t>
        <a:bodyPr/>
        <a:lstStyle/>
        <a:p>
          <a:r>
            <a:rPr lang="en-US" dirty="0"/>
            <a:t>Product Halal advisory and consultancy using Blockchain technology</a:t>
          </a:r>
        </a:p>
      </dgm:t>
    </dgm:pt>
    <dgm:pt modelId="{99B192DE-589E-1344-89E7-A129ACFDF7A4}" type="parTrans" cxnId="{115B83EC-BB9F-9743-A6F0-5A902DB10027}">
      <dgm:prSet/>
      <dgm:spPr/>
      <dgm:t>
        <a:bodyPr/>
        <a:lstStyle/>
        <a:p>
          <a:endParaRPr lang="en-GB"/>
        </a:p>
      </dgm:t>
    </dgm:pt>
    <dgm:pt modelId="{44CD4AC2-982A-7F42-BF0B-FA93D21D3393}" type="sibTrans" cxnId="{115B83EC-BB9F-9743-A6F0-5A902DB10027}">
      <dgm:prSet/>
      <dgm:spPr/>
      <dgm:t>
        <a:bodyPr/>
        <a:lstStyle/>
        <a:p>
          <a:endParaRPr lang="en-GB"/>
        </a:p>
      </dgm:t>
    </dgm:pt>
    <dgm:pt modelId="{91B15929-59D4-104C-91EC-CDB44B928823}">
      <dgm:prSet/>
      <dgm:spPr/>
      <dgm:t>
        <a:bodyPr/>
        <a:lstStyle/>
        <a:p>
          <a:r>
            <a:rPr lang="en-US" dirty="0"/>
            <a:t>Halal or Shariah Compliance Investment Hub</a:t>
          </a:r>
        </a:p>
      </dgm:t>
    </dgm:pt>
    <dgm:pt modelId="{9CCAB168-1BEF-F846-9EDA-082A2B3F8477}" type="parTrans" cxnId="{3CFBF7C0-97D9-FA4D-AC9F-6180BBEA81E3}">
      <dgm:prSet/>
      <dgm:spPr/>
      <dgm:t>
        <a:bodyPr/>
        <a:lstStyle/>
        <a:p>
          <a:endParaRPr lang="en-GB"/>
        </a:p>
      </dgm:t>
    </dgm:pt>
    <dgm:pt modelId="{350B6C68-B600-A94A-B012-9E6CBDF0D4CD}" type="sibTrans" cxnId="{3CFBF7C0-97D9-FA4D-AC9F-6180BBEA81E3}">
      <dgm:prSet/>
      <dgm:spPr/>
      <dgm:t>
        <a:bodyPr/>
        <a:lstStyle/>
        <a:p>
          <a:endParaRPr lang="en-GB"/>
        </a:p>
      </dgm:t>
    </dgm:pt>
    <dgm:pt modelId="{894360D9-0D57-BD40-B5F8-2285DBBA2952}">
      <dgm:prSet/>
      <dgm:spPr/>
      <dgm:t>
        <a:bodyPr/>
        <a:lstStyle/>
        <a:p>
          <a:r>
            <a:rPr lang="en-GB" dirty="0"/>
            <a:t>Provide Certification in Halal Blockchain Products or Services</a:t>
          </a:r>
        </a:p>
      </dgm:t>
    </dgm:pt>
    <dgm:pt modelId="{8A9B747A-E036-2341-BD35-A20F5BA16F60}" type="parTrans" cxnId="{390D7B08-4C84-4643-86EC-54CFD0DDAFAB}">
      <dgm:prSet/>
      <dgm:spPr/>
    </dgm:pt>
    <dgm:pt modelId="{BBCBBEB1-E901-6B43-916B-57440E96CE7E}" type="sibTrans" cxnId="{390D7B08-4C84-4643-86EC-54CFD0DDAFAB}">
      <dgm:prSet/>
      <dgm:spPr/>
    </dgm:pt>
    <dgm:pt modelId="{5A7B37F8-88A8-4345-802C-F79A420ED278}">
      <dgm:prSet/>
      <dgm:spPr/>
      <dgm:t>
        <a:bodyPr/>
        <a:lstStyle/>
        <a:p>
          <a:r>
            <a:rPr lang="en-US" dirty="0"/>
            <a:t>Provide Certification for financial institution which adapt Blockchain that cater and compliance with Shariah rules</a:t>
          </a:r>
        </a:p>
      </dgm:t>
    </dgm:pt>
    <dgm:pt modelId="{EE48089D-061C-514C-9DAA-B8854AA6B8E8}" type="parTrans" cxnId="{C056F5EB-F451-9D4F-9318-F12285FFE1E5}">
      <dgm:prSet/>
      <dgm:spPr/>
    </dgm:pt>
    <dgm:pt modelId="{EF92534A-F06E-6C40-9D16-5AA1EE5530C0}" type="sibTrans" cxnId="{C056F5EB-F451-9D4F-9318-F12285FFE1E5}">
      <dgm:prSet/>
      <dgm:spPr/>
    </dgm:pt>
    <dgm:pt modelId="{FB3C5488-1770-AC4B-BD0D-5B80B11455D9}">
      <dgm:prSet/>
      <dgm:spPr/>
      <dgm:t>
        <a:bodyPr/>
        <a:lstStyle/>
        <a:p>
          <a:r>
            <a:rPr lang="en-GB" dirty="0"/>
            <a:t>Provides services, consult, analysis and implement Halal Product to our clients.</a:t>
          </a:r>
        </a:p>
      </dgm:t>
    </dgm:pt>
    <dgm:pt modelId="{83AC46E1-92F8-4C4A-89C8-9E8A8497220B}" type="parTrans" cxnId="{E84BC1E3-541C-2249-A7B0-7DADAF4A89D4}">
      <dgm:prSet/>
      <dgm:spPr/>
    </dgm:pt>
    <dgm:pt modelId="{414CC5A3-E0C9-8445-B0A5-DFB6B6F2BB10}" type="sibTrans" cxnId="{E84BC1E3-541C-2249-A7B0-7DADAF4A89D4}">
      <dgm:prSet/>
      <dgm:spPr/>
    </dgm:pt>
    <dgm:pt modelId="{B91971E1-E402-EC45-A3E6-86E95D84E5C5}" type="pres">
      <dgm:prSet presAssocID="{B598A16C-AE88-B346-BFAC-C0BF4CD5B3BE}" presName="linear" presStyleCnt="0">
        <dgm:presLayoutVars>
          <dgm:animLvl val="lvl"/>
          <dgm:resizeHandles val="exact"/>
        </dgm:presLayoutVars>
      </dgm:prSet>
      <dgm:spPr/>
    </dgm:pt>
    <dgm:pt modelId="{E39D10C9-5CF8-7C4E-A5BF-3B64251D946F}" type="pres">
      <dgm:prSet presAssocID="{D5F2C350-6202-DD47-9B52-10E9C49D20C0}" presName="parentText" presStyleLbl="node1" presStyleIdx="0" presStyleCnt="4">
        <dgm:presLayoutVars>
          <dgm:chMax val="0"/>
          <dgm:bulletEnabled val="1"/>
        </dgm:presLayoutVars>
      </dgm:prSet>
      <dgm:spPr/>
    </dgm:pt>
    <dgm:pt modelId="{B7FF1839-43C0-6648-867B-B54AD3D738D5}" type="pres">
      <dgm:prSet presAssocID="{D5F2C350-6202-DD47-9B52-10E9C49D20C0}" presName="childText" presStyleLbl="revTx" presStyleIdx="0" presStyleCnt="4">
        <dgm:presLayoutVars>
          <dgm:bulletEnabled val="1"/>
        </dgm:presLayoutVars>
      </dgm:prSet>
      <dgm:spPr/>
    </dgm:pt>
    <dgm:pt modelId="{88D7F16B-5AEB-9949-8494-9FDFE2058C68}" type="pres">
      <dgm:prSet presAssocID="{0CC59C22-B30A-354B-BEAD-3CF76402AE6B}" presName="parentText" presStyleLbl="node1" presStyleIdx="1" presStyleCnt="4">
        <dgm:presLayoutVars>
          <dgm:chMax val="0"/>
          <dgm:bulletEnabled val="1"/>
        </dgm:presLayoutVars>
      </dgm:prSet>
      <dgm:spPr/>
    </dgm:pt>
    <dgm:pt modelId="{7D710F1A-0B48-7C47-A4CE-145038E4836B}" type="pres">
      <dgm:prSet presAssocID="{0CC59C22-B30A-354B-BEAD-3CF76402AE6B}" presName="childText" presStyleLbl="revTx" presStyleIdx="1" presStyleCnt="4">
        <dgm:presLayoutVars>
          <dgm:bulletEnabled val="1"/>
        </dgm:presLayoutVars>
      </dgm:prSet>
      <dgm:spPr/>
    </dgm:pt>
    <dgm:pt modelId="{2AC9A82F-21B3-934F-BE6F-C49E6957BD5B}" type="pres">
      <dgm:prSet presAssocID="{46FE66F3-7741-B547-83AC-03D38BFE0B47}" presName="parentText" presStyleLbl="node1" presStyleIdx="2" presStyleCnt="4">
        <dgm:presLayoutVars>
          <dgm:chMax val="0"/>
          <dgm:bulletEnabled val="1"/>
        </dgm:presLayoutVars>
      </dgm:prSet>
      <dgm:spPr/>
    </dgm:pt>
    <dgm:pt modelId="{3E6887E4-AF23-7D40-B63C-626FDD0C25D4}" type="pres">
      <dgm:prSet presAssocID="{46FE66F3-7741-B547-83AC-03D38BFE0B47}" presName="childText" presStyleLbl="revTx" presStyleIdx="2" presStyleCnt="4">
        <dgm:presLayoutVars>
          <dgm:bulletEnabled val="1"/>
        </dgm:presLayoutVars>
      </dgm:prSet>
      <dgm:spPr/>
    </dgm:pt>
    <dgm:pt modelId="{DB0CFF32-86FC-E248-BA54-DDB98EDD47F0}" type="pres">
      <dgm:prSet presAssocID="{91B15929-59D4-104C-91EC-CDB44B928823}" presName="parentText" presStyleLbl="node1" presStyleIdx="3" presStyleCnt="4">
        <dgm:presLayoutVars>
          <dgm:chMax val="0"/>
          <dgm:bulletEnabled val="1"/>
        </dgm:presLayoutVars>
      </dgm:prSet>
      <dgm:spPr/>
    </dgm:pt>
    <dgm:pt modelId="{F850FD5F-17A6-BB4C-9E37-85758CE31D10}" type="pres">
      <dgm:prSet presAssocID="{91B15929-59D4-104C-91EC-CDB44B928823}" presName="childText" presStyleLbl="revTx" presStyleIdx="3" presStyleCnt="4">
        <dgm:presLayoutVars>
          <dgm:bulletEnabled val="1"/>
        </dgm:presLayoutVars>
      </dgm:prSet>
      <dgm:spPr/>
    </dgm:pt>
  </dgm:ptLst>
  <dgm:cxnLst>
    <dgm:cxn modelId="{390D7B08-4C84-4643-86EC-54CFD0DDAFAB}" srcId="{D5F2C350-6202-DD47-9B52-10E9C49D20C0}" destId="{894360D9-0D57-BD40-B5F8-2285DBBA2952}" srcOrd="0" destOrd="0" parTransId="{8A9B747A-E036-2341-BD35-A20F5BA16F60}" sibTransId="{BBCBBEB1-E901-6B43-916B-57440E96CE7E}"/>
    <dgm:cxn modelId="{ED43480A-FE4A-9F4B-8942-2AEAB3E208CD}" type="presOf" srcId="{0CC59C22-B30A-354B-BEAD-3CF76402AE6B}" destId="{88D7F16B-5AEB-9949-8494-9FDFE2058C68}" srcOrd="0" destOrd="0" presId="urn:microsoft.com/office/officeart/2005/8/layout/vList2"/>
    <dgm:cxn modelId="{40E7F43D-07C6-7A44-B923-5CCA66C6E522}" type="presOf" srcId="{B598A16C-AE88-B346-BFAC-C0BF4CD5B3BE}" destId="{B91971E1-E402-EC45-A3E6-86E95D84E5C5}" srcOrd="0" destOrd="0" presId="urn:microsoft.com/office/officeart/2005/8/layout/vList2"/>
    <dgm:cxn modelId="{39291F47-D72B-AF49-A99C-51E76CE4F080}" type="presOf" srcId="{5A7B37F8-88A8-4345-802C-F79A420ED278}" destId="{7D710F1A-0B48-7C47-A4CE-145038E4836B}" srcOrd="0" destOrd="0" presId="urn:microsoft.com/office/officeart/2005/8/layout/vList2"/>
    <dgm:cxn modelId="{864E8450-CD5F-A140-8BC0-06F117BF9ED2}" type="presOf" srcId="{91B15929-59D4-104C-91EC-CDB44B928823}" destId="{DB0CFF32-86FC-E248-BA54-DDB98EDD47F0}" srcOrd="0" destOrd="0" presId="urn:microsoft.com/office/officeart/2005/8/layout/vList2"/>
    <dgm:cxn modelId="{3701887D-1842-2E4C-A74B-D14D3507BB01}" srcId="{91B15929-59D4-104C-91EC-CDB44B928823}" destId="{9DFC1BC3-855B-8B4F-AB24-C88EE80D61DC}" srcOrd="0" destOrd="0" parTransId="{98F5DF28-C995-2A40-9CEA-F0959BCF8054}" sibTransId="{0A12A70A-1335-DF42-AB5E-E3F61364C97F}"/>
    <dgm:cxn modelId="{43813192-9AE1-024E-8050-A3BA4B9740F3}" srcId="{B598A16C-AE88-B346-BFAC-C0BF4CD5B3BE}" destId="{0CC59C22-B30A-354B-BEAD-3CF76402AE6B}" srcOrd="1" destOrd="0" parTransId="{3B79ED9A-5F15-A144-B12E-4F745113C5DE}" sibTransId="{F594F260-9096-D44E-9C8D-F2648AF0C6E4}"/>
    <dgm:cxn modelId="{60955E93-C61A-484B-9183-C6C5422DF013}" type="presOf" srcId="{FB3C5488-1770-AC4B-BD0D-5B80B11455D9}" destId="{3E6887E4-AF23-7D40-B63C-626FDD0C25D4}" srcOrd="0" destOrd="0" presId="urn:microsoft.com/office/officeart/2005/8/layout/vList2"/>
    <dgm:cxn modelId="{9D7CC495-877D-2344-A834-E1A6ECB57F8E}" type="presOf" srcId="{46FE66F3-7741-B547-83AC-03D38BFE0B47}" destId="{2AC9A82F-21B3-934F-BE6F-C49E6957BD5B}" srcOrd="0" destOrd="0" presId="urn:microsoft.com/office/officeart/2005/8/layout/vList2"/>
    <dgm:cxn modelId="{3CFBF7C0-97D9-FA4D-AC9F-6180BBEA81E3}" srcId="{B598A16C-AE88-B346-BFAC-C0BF4CD5B3BE}" destId="{91B15929-59D4-104C-91EC-CDB44B928823}" srcOrd="3" destOrd="0" parTransId="{9CCAB168-1BEF-F846-9EDA-082A2B3F8477}" sibTransId="{350B6C68-B600-A94A-B012-9E6CBDF0D4CD}"/>
    <dgm:cxn modelId="{E84BC1E3-541C-2249-A7B0-7DADAF4A89D4}" srcId="{46FE66F3-7741-B547-83AC-03D38BFE0B47}" destId="{FB3C5488-1770-AC4B-BD0D-5B80B11455D9}" srcOrd="0" destOrd="0" parTransId="{83AC46E1-92F8-4C4A-89C8-9E8A8497220B}" sibTransId="{414CC5A3-E0C9-8445-B0A5-DFB6B6F2BB10}"/>
    <dgm:cxn modelId="{C056F5EB-F451-9D4F-9318-F12285FFE1E5}" srcId="{0CC59C22-B30A-354B-BEAD-3CF76402AE6B}" destId="{5A7B37F8-88A8-4345-802C-F79A420ED278}" srcOrd="0" destOrd="0" parTransId="{EE48089D-061C-514C-9DAA-B8854AA6B8E8}" sibTransId="{EF92534A-F06E-6C40-9D16-5AA1EE5530C0}"/>
    <dgm:cxn modelId="{115B83EC-BB9F-9743-A6F0-5A902DB10027}" srcId="{B598A16C-AE88-B346-BFAC-C0BF4CD5B3BE}" destId="{46FE66F3-7741-B547-83AC-03D38BFE0B47}" srcOrd="2" destOrd="0" parTransId="{99B192DE-589E-1344-89E7-A129ACFDF7A4}" sibTransId="{44CD4AC2-982A-7F42-BF0B-FA93D21D3393}"/>
    <dgm:cxn modelId="{BB72B4EE-3A3A-BB48-9EB9-6C78A6FF1860}" type="presOf" srcId="{D5F2C350-6202-DD47-9B52-10E9C49D20C0}" destId="{E39D10C9-5CF8-7C4E-A5BF-3B64251D946F}" srcOrd="0" destOrd="0" presId="urn:microsoft.com/office/officeart/2005/8/layout/vList2"/>
    <dgm:cxn modelId="{EC273DF4-A722-5F46-8520-04FEA38D2456}" type="presOf" srcId="{9DFC1BC3-855B-8B4F-AB24-C88EE80D61DC}" destId="{F850FD5F-17A6-BB4C-9E37-85758CE31D10}" srcOrd="0" destOrd="0" presId="urn:microsoft.com/office/officeart/2005/8/layout/vList2"/>
    <dgm:cxn modelId="{35CD9BFB-C0AD-7240-B621-F33D319096CD}" srcId="{B598A16C-AE88-B346-BFAC-C0BF4CD5B3BE}" destId="{D5F2C350-6202-DD47-9B52-10E9C49D20C0}" srcOrd="0" destOrd="0" parTransId="{389E49AD-F12E-0242-B09A-CCDC0CE49EC9}" sibTransId="{6783BB6E-083D-9449-A13B-AAF70CC8C0BB}"/>
    <dgm:cxn modelId="{8031ACFE-3EC7-3342-AB53-FF530B3C038C}" type="presOf" srcId="{894360D9-0D57-BD40-B5F8-2285DBBA2952}" destId="{B7FF1839-43C0-6648-867B-B54AD3D738D5}" srcOrd="0" destOrd="0" presId="urn:microsoft.com/office/officeart/2005/8/layout/vList2"/>
    <dgm:cxn modelId="{1FDFDFCA-F5EE-1E4A-B39C-0699BD8F0730}" type="presParOf" srcId="{B91971E1-E402-EC45-A3E6-86E95D84E5C5}" destId="{E39D10C9-5CF8-7C4E-A5BF-3B64251D946F}" srcOrd="0" destOrd="0" presId="urn:microsoft.com/office/officeart/2005/8/layout/vList2"/>
    <dgm:cxn modelId="{380F6185-6C07-1345-984C-35CE0D89DD23}" type="presParOf" srcId="{B91971E1-E402-EC45-A3E6-86E95D84E5C5}" destId="{B7FF1839-43C0-6648-867B-B54AD3D738D5}" srcOrd="1" destOrd="0" presId="urn:microsoft.com/office/officeart/2005/8/layout/vList2"/>
    <dgm:cxn modelId="{BC5298EA-4144-EC45-86C1-81985DE8D6DC}" type="presParOf" srcId="{B91971E1-E402-EC45-A3E6-86E95D84E5C5}" destId="{88D7F16B-5AEB-9949-8494-9FDFE2058C68}" srcOrd="2" destOrd="0" presId="urn:microsoft.com/office/officeart/2005/8/layout/vList2"/>
    <dgm:cxn modelId="{59F406D2-B88D-2C40-ADDF-106FA1BEBCB5}" type="presParOf" srcId="{B91971E1-E402-EC45-A3E6-86E95D84E5C5}" destId="{7D710F1A-0B48-7C47-A4CE-145038E4836B}" srcOrd="3" destOrd="0" presId="urn:microsoft.com/office/officeart/2005/8/layout/vList2"/>
    <dgm:cxn modelId="{3ED4DEF9-1F57-6C48-B4B8-D836AEA918CD}" type="presParOf" srcId="{B91971E1-E402-EC45-A3E6-86E95D84E5C5}" destId="{2AC9A82F-21B3-934F-BE6F-C49E6957BD5B}" srcOrd="4" destOrd="0" presId="urn:microsoft.com/office/officeart/2005/8/layout/vList2"/>
    <dgm:cxn modelId="{E5C712F3-D036-F049-928E-557DDC69DB46}" type="presParOf" srcId="{B91971E1-E402-EC45-A3E6-86E95D84E5C5}" destId="{3E6887E4-AF23-7D40-B63C-626FDD0C25D4}" srcOrd="5" destOrd="0" presId="urn:microsoft.com/office/officeart/2005/8/layout/vList2"/>
    <dgm:cxn modelId="{416A5D78-7B6A-A145-AAF6-BC4433A3DB03}" type="presParOf" srcId="{B91971E1-E402-EC45-A3E6-86E95D84E5C5}" destId="{DB0CFF32-86FC-E248-BA54-DDB98EDD47F0}" srcOrd="6" destOrd="0" presId="urn:microsoft.com/office/officeart/2005/8/layout/vList2"/>
    <dgm:cxn modelId="{9B064F2B-876F-DA44-94C6-F012AE056A1B}" type="presParOf" srcId="{B91971E1-E402-EC45-A3E6-86E95D84E5C5}" destId="{F850FD5F-17A6-BB4C-9E37-85758CE31D1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3F6B1-EB73-A14A-A5D9-567CA8706CBC}">
      <dsp:nvSpPr>
        <dsp:cNvPr id="0" name=""/>
        <dsp:cNvSpPr/>
      </dsp:nvSpPr>
      <dsp:spPr>
        <a:xfrm>
          <a:off x="735"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1</a:t>
          </a:r>
        </a:p>
      </dsp:txBody>
      <dsp:txXfrm rot="16200000">
        <a:off x="-1240230" y="1352890"/>
        <a:ext cx="3115078" cy="633145"/>
      </dsp:txXfrm>
    </dsp:sp>
    <dsp:sp modelId="{95FFCDBD-E508-C74A-8A2F-241B0EDACAF8}">
      <dsp:nvSpPr>
        <dsp:cNvPr id="0" name=""/>
        <dsp:cNvSpPr/>
      </dsp:nvSpPr>
      <dsp:spPr>
        <a:xfrm>
          <a:off x="633881"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Setup operation and development team</a:t>
          </a:r>
        </a:p>
        <a:p>
          <a:pPr marL="0" lvl="0" indent="0" algn="l" defTabSz="933450">
            <a:lnSpc>
              <a:spcPct val="90000"/>
            </a:lnSpc>
            <a:spcBef>
              <a:spcPct val="0"/>
            </a:spcBef>
            <a:spcAft>
              <a:spcPct val="35000"/>
            </a:spcAft>
            <a:buNone/>
          </a:pPr>
          <a:r>
            <a:rPr lang="en-GB" sz="2100" kern="1200" dirty="0"/>
            <a:t>Develop the halal certification standard and shariah compliance standard in Blockchain Certification</a:t>
          </a:r>
        </a:p>
        <a:p>
          <a:pPr marL="0" lvl="0" indent="0" algn="l" defTabSz="933450">
            <a:lnSpc>
              <a:spcPct val="90000"/>
            </a:lnSpc>
            <a:spcBef>
              <a:spcPct val="0"/>
            </a:spcBef>
            <a:spcAft>
              <a:spcPct val="35000"/>
            </a:spcAft>
            <a:buNone/>
          </a:pPr>
          <a:r>
            <a:rPr lang="en-GB" sz="2100" kern="1200" dirty="0"/>
            <a:t>Consult and advisory products or services to compliance with Shariah or Halal Certification</a:t>
          </a:r>
        </a:p>
      </dsp:txBody>
      <dsp:txXfrm>
        <a:off x="633881" y="111924"/>
        <a:ext cx="2358468" cy="3798875"/>
      </dsp:txXfrm>
    </dsp:sp>
    <dsp:sp modelId="{CF10FEB8-790A-BE47-A882-6008822B00A3}">
      <dsp:nvSpPr>
        <dsp:cNvPr id="0" name=""/>
        <dsp:cNvSpPr/>
      </dsp:nvSpPr>
      <dsp:spPr>
        <a:xfrm>
          <a:off x="3277266"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2</a:t>
          </a:r>
        </a:p>
      </dsp:txBody>
      <dsp:txXfrm rot="16200000">
        <a:off x="2036299" y="1352890"/>
        <a:ext cx="3115078" cy="633145"/>
      </dsp:txXfrm>
    </dsp:sp>
    <dsp:sp modelId="{4653026C-61C4-6D4C-A9D9-F4A832CE6923}">
      <dsp:nvSpPr>
        <dsp:cNvPr id="0" name=""/>
        <dsp:cNvSpPr/>
      </dsp:nvSpPr>
      <dsp:spPr>
        <a:xfrm rot="5400000">
          <a:off x="3013799" y="3132933"/>
          <a:ext cx="558589" cy="474859"/>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F8D4A9-6293-5B45-A758-3197DA1FA7BF}">
      <dsp:nvSpPr>
        <dsp:cNvPr id="0" name=""/>
        <dsp:cNvSpPr/>
      </dsp:nvSpPr>
      <dsp:spPr>
        <a:xfrm>
          <a:off x="3910412"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Implement and educate potential client to endorse Shariah Compliance Financial or Halal Products</a:t>
          </a:r>
        </a:p>
        <a:p>
          <a:pPr marL="0" lvl="0" indent="0" algn="l" defTabSz="933450">
            <a:lnSpc>
              <a:spcPct val="90000"/>
            </a:lnSpc>
            <a:spcBef>
              <a:spcPct val="0"/>
            </a:spcBef>
            <a:spcAft>
              <a:spcPct val="35000"/>
            </a:spcAft>
            <a:buNone/>
          </a:pPr>
          <a:r>
            <a:rPr lang="en-GB" sz="2100" kern="1200" dirty="0"/>
            <a:t>Promote Halal Hub across b</a:t>
          </a:r>
          <a:r>
            <a:rPr lang="en-US" altLang="zh-CN" sz="2100" kern="1200" dirty="0"/>
            <a:t>or</a:t>
          </a:r>
          <a:r>
            <a:rPr lang="en-GB" sz="2100" kern="1200" dirty="0"/>
            <a:t>der and development of Shariah Compliance business to consumers</a:t>
          </a:r>
        </a:p>
      </dsp:txBody>
      <dsp:txXfrm>
        <a:off x="3910412" y="111924"/>
        <a:ext cx="2358468" cy="3798875"/>
      </dsp:txXfrm>
    </dsp:sp>
    <dsp:sp modelId="{8FD2A990-4091-AB4F-82EB-1125DE5BBF4C}">
      <dsp:nvSpPr>
        <dsp:cNvPr id="0" name=""/>
        <dsp:cNvSpPr/>
      </dsp:nvSpPr>
      <dsp:spPr>
        <a:xfrm>
          <a:off x="6553796" y="111924"/>
          <a:ext cx="3165729" cy="379887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r>
            <a:rPr lang="en-GB" sz="3900" kern="1200" dirty="0"/>
            <a:t>Phase 3</a:t>
          </a:r>
        </a:p>
      </dsp:txBody>
      <dsp:txXfrm rot="16200000">
        <a:off x="5312830" y="1352890"/>
        <a:ext cx="3115078" cy="633145"/>
      </dsp:txXfrm>
    </dsp:sp>
    <dsp:sp modelId="{A8BBDE6D-03C1-6747-822F-AFD9EA93FD1A}">
      <dsp:nvSpPr>
        <dsp:cNvPr id="0" name=""/>
        <dsp:cNvSpPr/>
      </dsp:nvSpPr>
      <dsp:spPr>
        <a:xfrm rot="5400000">
          <a:off x="6290330" y="3132933"/>
          <a:ext cx="558589" cy="474859"/>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A992EF-6F40-6648-901E-8ADD280A8C72}">
      <dsp:nvSpPr>
        <dsp:cNvPr id="0" name=""/>
        <dsp:cNvSpPr/>
      </dsp:nvSpPr>
      <dsp:spPr>
        <a:xfrm>
          <a:off x="7186942" y="111924"/>
          <a:ext cx="2358468" cy="379887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GB" sz="2100" kern="1200" dirty="0"/>
            <a:t>Project Investment and in deep to Halal or Shariah Compliance services.</a:t>
          </a:r>
        </a:p>
        <a:p>
          <a:pPr marL="0" lvl="0" indent="0" algn="l" defTabSz="933450">
            <a:lnSpc>
              <a:spcPct val="90000"/>
            </a:lnSpc>
            <a:spcBef>
              <a:spcPct val="0"/>
            </a:spcBef>
            <a:spcAft>
              <a:spcPct val="35000"/>
            </a:spcAft>
            <a:buNone/>
          </a:pPr>
          <a:r>
            <a:rPr lang="en-GB" sz="2100" kern="1200" dirty="0"/>
            <a:t>Collaboration with various partners to provide services and financial aid to improve Halal products</a:t>
          </a:r>
        </a:p>
      </dsp:txBody>
      <dsp:txXfrm>
        <a:off x="7186942" y="111924"/>
        <a:ext cx="2358468" cy="3798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D10C9-5CF8-7C4E-A5BF-3B64251D946F}">
      <dsp:nvSpPr>
        <dsp:cNvPr id="0" name=""/>
        <dsp:cNvSpPr/>
      </dsp:nvSpPr>
      <dsp:spPr>
        <a:xfrm>
          <a:off x="0" y="5305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kern="1200" dirty="0"/>
            <a:t>Halal Product’s Certification</a:t>
          </a:r>
          <a:endParaRPr lang="en-GB" sz="2400" kern="1200" dirty="0"/>
        </a:p>
      </dsp:txBody>
      <dsp:txXfrm>
        <a:off x="26730" y="79782"/>
        <a:ext cx="9666802" cy="494099"/>
      </dsp:txXfrm>
    </dsp:sp>
    <dsp:sp modelId="{B7FF1839-43C0-6648-867B-B54AD3D738D5}">
      <dsp:nvSpPr>
        <dsp:cNvPr id="0" name=""/>
        <dsp:cNvSpPr/>
      </dsp:nvSpPr>
      <dsp:spPr>
        <a:xfrm>
          <a:off x="0" y="60061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Provide Certification in Halal Blockchain Products or Services</a:t>
          </a:r>
        </a:p>
      </dsp:txBody>
      <dsp:txXfrm>
        <a:off x="0" y="600612"/>
        <a:ext cx="9720262" cy="397440"/>
      </dsp:txXfrm>
    </dsp:sp>
    <dsp:sp modelId="{88D7F16B-5AEB-9949-8494-9FDFE2058C68}">
      <dsp:nvSpPr>
        <dsp:cNvPr id="0" name=""/>
        <dsp:cNvSpPr/>
      </dsp:nvSpPr>
      <dsp:spPr>
        <a:xfrm>
          <a:off x="0" y="99805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Shariah-Compliance Financial Certification</a:t>
          </a:r>
        </a:p>
      </dsp:txBody>
      <dsp:txXfrm>
        <a:off x="26730" y="1024782"/>
        <a:ext cx="9666802" cy="494099"/>
      </dsp:txXfrm>
    </dsp:sp>
    <dsp:sp modelId="{7D710F1A-0B48-7C47-A4CE-145038E4836B}">
      <dsp:nvSpPr>
        <dsp:cNvPr id="0" name=""/>
        <dsp:cNvSpPr/>
      </dsp:nvSpPr>
      <dsp:spPr>
        <a:xfrm>
          <a:off x="0" y="1545612"/>
          <a:ext cx="9720262" cy="534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Provide Certification for financial institution which adapt Blockchain that cater and compliance with Shariah rules</a:t>
          </a:r>
        </a:p>
      </dsp:txBody>
      <dsp:txXfrm>
        <a:off x="0" y="1545612"/>
        <a:ext cx="9720262" cy="534060"/>
      </dsp:txXfrm>
    </dsp:sp>
    <dsp:sp modelId="{2AC9A82F-21B3-934F-BE6F-C49E6957BD5B}">
      <dsp:nvSpPr>
        <dsp:cNvPr id="0" name=""/>
        <dsp:cNvSpPr/>
      </dsp:nvSpPr>
      <dsp:spPr>
        <a:xfrm>
          <a:off x="0" y="207967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Product Halal advisory and consultancy using Blockchain technology</a:t>
          </a:r>
        </a:p>
      </dsp:txBody>
      <dsp:txXfrm>
        <a:off x="26730" y="2106402"/>
        <a:ext cx="9666802" cy="494099"/>
      </dsp:txXfrm>
    </dsp:sp>
    <dsp:sp modelId="{3E6887E4-AF23-7D40-B63C-626FDD0C25D4}">
      <dsp:nvSpPr>
        <dsp:cNvPr id="0" name=""/>
        <dsp:cNvSpPr/>
      </dsp:nvSpPr>
      <dsp:spPr>
        <a:xfrm>
          <a:off x="0" y="262723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Provides services, consult, analysis and implement Halal Product to our clients.</a:t>
          </a:r>
        </a:p>
      </dsp:txBody>
      <dsp:txXfrm>
        <a:off x="0" y="2627232"/>
        <a:ext cx="9720262" cy="397440"/>
      </dsp:txXfrm>
    </dsp:sp>
    <dsp:sp modelId="{DB0CFF32-86FC-E248-BA54-DDB98EDD47F0}">
      <dsp:nvSpPr>
        <dsp:cNvPr id="0" name=""/>
        <dsp:cNvSpPr/>
      </dsp:nvSpPr>
      <dsp:spPr>
        <a:xfrm>
          <a:off x="0" y="3024672"/>
          <a:ext cx="9720262"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Halal or Shariah Compliance Investment Hub</a:t>
          </a:r>
        </a:p>
      </dsp:txBody>
      <dsp:txXfrm>
        <a:off x="26730" y="3051402"/>
        <a:ext cx="9666802" cy="494099"/>
      </dsp:txXfrm>
    </dsp:sp>
    <dsp:sp modelId="{F850FD5F-17A6-BB4C-9E37-85758CE31D10}">
      <dsp:nvSpPr>
        <dsp:cNvPr id="0" name=""/>
        <dsp:cNvSpPr/>
      </dsp:nvSpPr>
      <dsp:spPr>
        <a:xfrm>
          <a:off x="0" y="3572232"/>
          <a:ext cx="9720262"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dirty="0"/>
            <a:t>Invest, take profit and educate potential Shariah compliance business.</a:t>
          </a:r>
        </a:p>
      </dsp:txBody>
      <dsp:txXfrm>
        <a:off x="0" y="3572232"/>
        <a:ext cx="9720262"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7/6/2022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53CA-3CDC-8A4B-93BB-38714CA2A7F8}"/>
              </a:ext>
            </a:extLst>
          </p:cNvPr>
          <p:cNvSpPr>
            <a:spLocks noGrp="1"/>
          </p:cNvSpPr>
          <p:nvPr>
            <p:ph type="ctrTitle"/>
          </p:nvPr>
        </p:nvSpPr>
        <p:spPr/>
        <p:txBody>
          <a:bodyPr/>
          <a:lstStyle/>
          <a:p>
            <a:r>
              <a:rPr lang="en-US" dirty="0"/>
              <a:t>Halal Blockchain hub </a:t>
            </a:r>
          </a:p>
        </p:txBody>
      </p:sp>
      <p:sp>
        <p:nvSpPr>
          <p:cNvPr id="3" name="Subtitle 2">
            <a:extLst>
              <a:ext uri="{FF2B5EF4-FFF2-40B4-BE49-F238E27FC236}">
                <a16:creationId xmlns:a16="http://schemas.microsoft.com/office/drawing/2014/main" id="{4ADCDCDC-BA84-9D4F-893A-86581B1C91C1}"/>
              </a:ext>
            </a:extLst>
          </p:cNvPr>
          <p:cNvSpPr>
            <a:spLocks noGrp="1"/>
          </p:cNvSpPr>
          <p:nvPr>
            <p:ph type="subTitle" idx="1"/>
          </p:nvPr>
        </p:nvSpPr>
        <p:spPr/>
        <p:txBody>
          <a:bodyPr/>
          <a:lstStyle/>
          <a:p>
            <a:r>
              <a:rPr lang="en-US" dirty="0" err="1"/>
              <a:t>Blockcode</a:t>
            </a:r>
            <a:r>
              <a:rPr lang="en-US" dirty="0"/>
              <a:t> Labs </a:t>
            </a:r>
            <a:r>
              <a:rPr lang="en-US" dirty="0" err="1"/>
              <a:t>Sdn</a:t>
            </a:r>
            <a:r>
              <a:rPr lang="en-US" dirty="0"/>
              <a:t> </a:t>
            </a:r>
            <a:r>
              <a:rPr lang="en-US" dirty="0" err="1"/>
              <a:t>Bhd</a:t>
            </a:r>
            <a:endParaRPr lang="en-US" dirty="0"/>
          </a:p>
          <a:p>
            <a:r>
              <a:rPr lang="en-US" dirty="0"/>
              <a:t>Iota Technologies </a:t>
            </a:r>
            <a:r>
              <a:rPr lang="en-US" dirty="0" err="1"/>
              <a:t>Sdn</a:t>
            </a:r>
            <a:r>
              <a:rPr lang="en-US" dirty="0"/>
              <a:t> </a:t>
            </a:r>
            <a:r>
              <a:rPr lang="en-US" dirty="0" err="1"/>
              <a:t>Bhd</a:t>
            </a:r>
            <a:endParaRPr lang="en-US" dirty="0"/>
          </a:p>
        </p:txBody>
      </p:sp>
    </p:spTree>
    <p:extLst>
      <p:ext uri="{BB962C8B-B14F-4D97-AF65-F5344CB8AC3E}">
        <p14:creationId xmlns:p14="http://schemas.microsoft.com/office/powerpoint/2010/main" val="15571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DF92-BE3E-8B4E-9E7C-E58D5DAE3D75}"/>
              </a:ext>
            </a:extLst>
          </p:cNvPr>
          <p:cNvSpPr>
            <a:spLocks noGrp="1"/>
          </p:cNvSpPr>
          <p:nvPr>
            <p:ph type="title"/>
          </p:nvPr>
        </p:nvSpPr>
        <p:spPr/>
        <p:txBody>
          <a:bodyPr/>
          <a:lstStyle/>
          <a:p>
            <a:r>
              <a:rPr lang="en-US" dirty="0"/>
              <a:t>The measurement and progress</a:t>
            </a:r>
          </a:p>
        </p:txBody>
      </p:sp>
      <p:graphicFrame>
        <p:nvGraphicFramePr>
          <p:cNvPr id="4" name="Content Placeholder 3">
            <a:extLst>
              <a:ext uri="{FF2B5EF4-FFF2-40B4-BE49-F238E27FC236}">
                <a16:creationId xmlns:a16="http://schemas.microsoft.com/office/drawing/2014/main" id="{270D8C27-B2BF-FE46-80DC-437B86F0AD9F}"/>
              </a:ext>
            </a:extLst>
          </p:cNvPr>
          <p:cNvGraphicFramePr>
            <a:graphicFrameLocks noGrp="1"/>
          </p:cNvGraphicFramePr>
          <p:nvPr>
            <p:ph idx="1"/>
            <p:extLst>
              <p:ext uri="{D42A27DB-BD31-4B8C-83A1-F6EECF244321}">
                <p14:modId xmlns:p14="http://schemas.microsoft.com/office/powerpoint/2010/main" val="139618546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6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0D5B-FD22-EC47-AE52-6B265D8B4C8A}"/>
              </a:ext>
            </a:extLst>
          </p:cNvPr>
          <p:cNvSpPr>
            <a:spLocks noGrp="1"/>
          </p:cNvSpPr>
          <p:nvPr>
            <p:ph type="title"/>
          </p:nvPr>
        </p:nvSpPr>
        <p:spPr/>
        <p:txBody>
          <a:bodyPr/>
          <a:lstStyle/>
          <a:p>
            <a:r>
              <a:rPr lang="en-US" dirty="0"/>
              <a:t>Obstacles and the solution </a:t>
            </a:r>
          </a:p>
        </p:txBody>
      </p:sp>
      <p:sp>
        <p:nvSpPr>
          <p:cNvPr id="3" name="Content Placeholder 2">
            <a:extLst>
              <a:ext uri="{FF2B5EF4-FFF2-40B4-BE49-F238E27FC236}">
                <a16:creationId xmlns:a16="http://schemas.microsoft.com/office/drawing/2014/main" id="{D53DE858-FEBF-C647-8153-906EA9588619}"/>
              </a:ext>
            </a:extLst>
          </p:cNvPr>
          <p:cNvSpPr>
            <a:spLocks noGrp="1"/>
          </p:cNvSpPr>
          <p:nvPr>
            <p:ph idx="1"/>
          </p:nvPr>
        </p:nvSpPr>
        <p:spPr/>
        <p:txBody>
          <a:bodyPr/>
          <a:lstStyle/>
          <a:p>
            <a:r>
              <a:rPr lang="en-US" dirty="0"/>
              <a:t>The main obstacles of Halal Hub is there will be a technical and knowledge experts which understand the scope of Shariah Compliance and Halal products in the Islamic terms. Therefore, in Halal Hub we have few advisory and experts to evaluate, consult, implement and development the Shariah Compliance standard to help our client to achieve the Shariah Compliance standard.</a:t>
            </a:r>
          </a:p>
        </p:txBody>
      </p:sp>
    </p:spTree>
    <p:extLst>
      <p:ext uri="{BB962C8B-B14F-4D97-AF65-F5344CB8AC3E}">
        <p14:creationId xmlns:p14="http://schemas.microsoft.com/office/powerpoint/2010/main" val="134115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A541-1433-2A49-BCB6-128543B33E61}"/>
              </a:ext>
            </a:extLst>
          </p:cNvPr>
          <p:cNvSpPr>
            <a:spLocks noGrp="1"/>
          </p:cNvSpPr>
          <p:nvPr>
            <p:ph type="title"/>
          </p:nvPr>
        </p:nvSpPr>
        <p:spPr/>
        <p:txBody>
          <a:bodyPr/>
          <a:lstStyle/>
          <a:p>
            <a:r>
              <a:rPr lang="en-US" dirty="0"/>
              <a:t>Halal hub ecosystem</a:t>
            </a:r>
          </a:p>
        </p:txBody>
      </p:sp>
      <p:graphicFrame>
        <p:nvGraphicFramePr>
          <p:cNvPr id="5" name="Content Placeholder 4">
            <a:extLst>
              <a:ext uri="{FF2B5EF4-FFF2-40B4-BE49-F238E27FC236}">
                <a16:creationId xmlns:a16="http://schemas.microsoft.com/office/drawing/2014/main" id="{A8844648-3C03-654B-AD5A-BCC9CC842B5B}"/>
              </a:ext>
            </a:extLst>
          </p:cNvPr>
          <p:cNvGraphicFramePr>
            <a:graphicFrameLocks noGrp="1"/>
          </p:cNvGraphicFramePr>
          <p:nvPr>
            <p:ph idx="1"/>
            <p:extLst>
              <p:ext uri="{D42A27DB-BD31-4B8C-83A1-F6EECF244321}">
                <p14:modId xmlns:p14="http://schemas.microsoft.com/office/powerpoint/2010/main" val="25407545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74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68C0-1AB3-854B-AD2F-B88B264B4BC1}"/>
              </a:ext>
            </a:extLst>
          </p:cNvPr>
          <p:cNvSpPr>
            <a:spLocks noGrp="1"/>
          </p:cNvSpPr>
          <p:nvPr>
            <p:ph type="title"/>
          </p:nvPr>
        </p:nvSpPr>
        <p:spPr/>
        <p:txBody>
          <a:bodyPr/>
          <a:lstStyle/>
          <a:p>
            <a:r>
              <a:rPr lang="en-US" dirty="0"/>
              <a:t>competitors</a:t>
            </a:r>
          </a:p>
        </p:txBody>
      </p:sp>
      <p:sp>
        <p:nvSpPr>
          <p:cNvPr id="3" name="Content Placeholder 2">
            <a:extLst>
              <a:ext uri="{FF2B5EF4-FFF2-40B4-BE49-F238E27FC236}">
                <a16:creationId xmlns:a16="http://schemas.microsoft.com/office/drawing/2014/main" id="{A21AF9B7-462F-F04E-8B2F-388185F801BD}"/>
              </a:ext>
            </a:extLst>
          </p:cNvPr>
          <p:cNvSpPr>
            <a:spLocks noGrp="1"/>
          </p:cNvSpPr>
          <p:nvPr>
            <p:ph idx="1"/>
          </p:nvPr>
        </p:nvSpPr>
        <p:spPr/>
        <p:txBody>
          <a:bodyPr/>
          <a:lstStyle/>
          <a:p>
            <a:r>
              <a:rPr lang="en-US" dirty="0"/>
              <a:t>There are no significant competitor in the industry as the Halal Hub implemented the latest Blockchain technology which is to enhance the quality and the </a:t>
            </a:r>
            <a:r>
              <a:rPr lang="en-MY" dirty="0"/>
              <a:t>strategy-structure-performance paradigm to position Halal Hub relative to the nature of relationships within the broader supply chain strategies, Halal Assurance systems and marketing intelligence a firm employs. The framework presented is a first step towards a more holistic and theory-based approach to understanding the link between, supply chain, halal assurance system, marketing intelligence and Halal Hub. This framework also is designed to serve as a basis for future research in this area.</a:t>
            </a:r>
            <a:endParaRPr lang="en-US" dirty="0"/>
          </a:p>
        </p:txBody>
      </p:sp>
    </p:spTree>
    <p:extLst>
      <p:ext uri="{BB962C8B-B14F-4D97-AF65-F5344CB8AC3E}">
        <p14:creationId xmlns:p14="http://schemas.microsoft.com/office/powerpoint/2010/main" val="83628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6D51-D097-B64E-9829-16BADF100014}"/>
              </a:ext>
            </a:extLst>
          </p:cNvPr>
          <p:cNvSpPr>
            <a:spLocks noGrp="1"/>
          </p:cNvSpPr>
          <p:nvPr>
            <p:ph type="title"/>
          </p:nvPr>
        </p:nvSpPr>
        <p:spPr/>
        <p:txBody>
          <a:bodyPr/>
          <a:lstStyle/>
          <a:p>
            <a:r>
              <a:rPr lang="en-US" dirty="0"/>
              <a:t>The advantages for halal hub</a:t>
            </a:r>
          </a:p>
        </p:txBody>
      </p:sp>
      <p:sp>
        <p:nvSpPr>
          <p:cNvPr id="3" name="Content Placeholder 2">
            <a:extLst>
              <a:ext uri="{FF2B5EF4-FFF2-40B4-BE49-F238E27FC236}">
                <a16:creationId xmlns:a16="http://schemas.microsoft.com/office/drawing/2014/main" id="{C4125DD0-63AA-9E43-B98A-E1E387288733}"/>
              </a:ext>
            </a:extLst>
          </p:cNvPr>
          <p:cNvSpPr>
            <a:spLocks noGrp="1"/>
          </p:cNvSpPr>
          <p:nvPr>
            <p:ph idx="1"/>
          </p:nvPr>
        </p:nvSpPr>
        <p:spPr/>
        <p:txBody>
          <a:bodyPr/>
          <a:lstStyle/>
          <a:p>
            <a:r>
              <a:rPr lang="en-MY" dirty="0"/>
              <a:t>As a progressive Muslim country with consistent economic development and growth rate as well as political and social stability, Malaysia is the leader in the world’s halal industry. The success story of Malaysia as the pioneer in the halal industry began in 1974 when the Research Centre for the Islamic Affairs Division in the Prime Minister’s Office started to issue halal certification letters for products that met the halal criteria at that time. The first halal standards released in 2000 was an important milestone for Malaysia as it became the first country to have a documented and systematic Halal assurance system.</a:t>
            </a:r>
            <a:endParaRPr lang="en-US" dirty="0"/>
          </a:p>
        </p:txBody>
      </p:sp>
    </p:spTree>
    <p:extLst>
      <p:ext uri="{BB962C8B-B14F-4D97-AF65-F5344CB8AC3E}">
        <p14:creationId xmlns:p14="http://schemas.microsoft.com/office/powerpoint/2010/main" val="40753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04F3-14DE-FF4A-950E-D6F7466079DC}"/>
              </a:ext>
            </a:extLst>
          </p:cNvPr>
          <p:cNvSpPr>
            <a:spLocks noGrp="1"/>
          </p:cNvSpPr>
          <p:nvPr>
            <p:ph type="title"/>
          </p:nvPr>
        </p:nvSpPr>
        <p:spPr/>
        <p:txBody>
          <a:bodyPr/>
          <a:lstStyle/>
          <a:p>
            <a:r>
              <a:rPr lang="en-US" dirty="0"/>
              <a:t>The experts and teams</a:t>
            </a:r>
          </a:p>
        </p:txBody>
      </p:sp>
      <p:sp>
        <p:nvSpPr>
          <p:cNvPr id="3" name="Content Placeholder 2">
            <a:extLst>
              <a:ext uri="{FF2B5EF4-FFF2-40B4-BE49-F238E27FC236}">
                <a16:creationId xmlns:a16="http://schemas.microsoft.com/office/drawing/2014/main" id="{1B267B32-2745-814C-91B7-6442FC4435F5}"/>
              </a:ext>
            </a:extLst>
          </p:cNvPr>
          <p:cNvSpPr>
            <a:spLocks noGrp="1"/>
          </p:cNvSpPr>
          <p:nvPr>
            <p:ph idx="1"/>
          </p:nvPr>
        </p:nvSpPr>
        <p:spPr/>
        <p:txBody>
          <a:bodyPr/>
          <a:lstStyle/>
          <a:p>
            <a:pPr>
              <a:buFont typeface="Courier New" panose="02070309020205020404" pitchFamily="49" charset="0"/>
              <a:buChar char="o"/>
            </a:pPr>
            <a:r>
              <a:rPr lang="en-US" dirty="0"/>
              <a:t>Macro Tieman</a:t>
            </a:r>
          </a:p>
          <a:p>
            <a:pPr>
              <a:buFont typeface="Courier New" panose="02070309020205020404" pitchFamily="49" charset="0"/>
              <a:buChar char="o"/>
            </a:pPr>
            <a:r>
              <a:rPr lang="en-US" dirty="0"/>
              <a:t>Prof. Madya Dr. </a:t>
            </a:r>
            <a:r>
              <a:rPr lang="en-US" dirty="0" err="1"/>
              <a:t>Mohd</a:t>
            </a:r>
            <a:r>
              <a:rPr lang="en-US" dirty="0"/>
              <a:t> </a:t>
            </a:r>
            <a:r>
              <a:rPr lang="en-US" dirty="0" err="1"/>
              <a:t>Ridzuan</a:t>
            </a:r>
            <a:r>
              <a:rPr lang="en-US" dirty="0"/>
              <a:t> Bin </a:t>
            </a:r>
            <a:r>
              <a:rPr lang="en-US" dirty="0" err="1"/>
              <a:t>Darun</a:t>
            </a:r>
            <a:endParaRPr lang="en-US" dirty="0"/>
          </a:p>
          <a:p>
            <a:pPr>
              <a:buFont typeface="Courier New" panose="02070309020205020404" pitchFamily="49" charset="0"/>
              <a:buChar char="o"/>
            </a:pPr>
            <a:r>
              <a:rPr lang="en-US" dirty="0"/>
              <a:t>Prof. Madya Dr. Mohamed </a:t>
            </a:r>
            <a:r>
              <a:rPr lang="en-US" dirty="0" err="1"/>
              <a:t>Ariff</a:t>
            </a:r>
            <a:r>
              <a:rPr lang="en-US" dirty="0"/>
              <a:t> </a:t>
            </a:r>
            <a:r>
              <a:rPr lang="en-US" dirty="0" err="1"/>
              <a:t>Ameedeen</a:t>
            </a:r>
            <a:endParaRPr lang="en-US" dirty="0"/>
          </a:p>
          <a:p>
            <a:pPr>
              <a:buFont typeface="Courier New" panose="02070309020205020404" pitchFamily="49" charset="0"/>
              <a:buChar char="o"/>
            </a:pPr>
            <a:r>
              <a:rPr lang="en-MY" dirty="0"/>
              <a:t>Encik Abbas </a:t>
            </a:r>
            <a:r>
              <a:rPr lang="en-MY" dirty="0" err="1"/>
              <a:t>Saliimi</a:t>
            </a:r>
            <a:r>
              <a:rPr lang="en-MY" dirty="0"/>
              <a:t> Bin </a:t>
            </a:r>
            <a:r>
              <a:rPr lang="en-MY" dirty="0" err="1"/>
              <a:t>Lokman</a:t>
            </a:r>
            <a:endParaRPr lang="en-MY" dirty="0"/>
          </a:p>
          <a:p>
            <a:pPr>
              <a:buFont typeface="Courier New" panose="02070309020205020404" pitchFamily="49" charset="0"/>
              <a:buChar char="o"/>
            </a:pPr>
            <a:r>
              <a:rPr lang="en-MY" dirty="0"/>
              <a:t>Full Stack development teams including Project Manager, 2 Blockchain/ Solidity Experts, UI/UX Designers</a:t>
            </a:r>
          </a:p>
          <a:p>
            <a:endParaRPr lang="en-US" dirty="0"/>
          </a:p>
        </p:txBody>
      </p:sp>
    </p:spTree>
    <p:extLst>
      <p:ext uri="{BB962C8B-B14F-4D97-AF65-F5344CB8AC3E}">
        <p14:creationId xmlns:p14="http://schemas.microsoft.com/office/powerpoint/2010/main" val="314856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04C9-B247-BC4F-A1BB-51041DD9532C}"/>
              </a:ext>
            </a:extLst>
          </p:cNvPr>
          <p:cNvSpPr>
            <a:spLocks noGrp="1"/>
          </p:cNvSpPr>
          <p:nvPr>
            <p:ph type="title"/>
          </p:nvPr>
        </p:nvSpPr>
        <p:spPr/>
        <p:txBody>
          <a:bodyPr/>
          <a:lstStyle/>
          <a:p>
            <a:r>
              <a:rPr lang="en-US" dirty="0"/>
              <a:t>Financial implication</a:t>
            </a:r>
          </a:p>
        </p:txBody>
      </p:sp>
      <p:sp>
        <p:nvSpPr>
          <p:cNvPr id="3" name="Content Placeholder 2">
            <a:extLst>
              <a:ext uri="{FF2B5EF4-FFF2-40B4-BE49-F238E27FC236}">
                <a16:creationId xmlns:a16="http://schemas.microsoft.com/office/drawing/2014/main" id="{60E3FF45-083D-CF46-A3B4-48F04B44CE5C}"/>
              </a:ext>
            </a:extLst>
          </p:cNvPr>
          <p:cNvSpPr>
            <a:spLocks noGrp="1"/>
          </p:cNvSpPr>
          <p:nvPr>
            <p:ph idx="1"/>
          </p:nvPr>
        </p:nvSpPr>
        <p:spPr/>
        <p:txBody>
          <a:bodyPr/>
          <a:lstStyle/>
          <a:p>
            <a:pPr marL="0" indent="0">
              <a:buNone/>
            </a:pPr>
            <a:r>
              <a:rPr lang="en-US" dirty="0"/>
              <a:t>Operation Cost for 1Year</a:t>
            </a:r>
          </a:p>
          <a:p>
            <a:pPr marL="0" indent="0">
              <a:buNone/>
            </a:pPr>
            <a:r>
              <a:rPr lang="en-US" dirty="0"/>
              <a:t>Salary, Shariah legal and Advisory Cost : 1Mil USD</a:t>
            </a:r>
          </a:p>
          <a:p>
            <a:pPr marL="0" indent="0">
              <a:buNone/>
            </a:pPr>
            <a:r>
              <a:rPr lang="en-US" dirty="0"/>
              <a:t>Operation and Rental Cost: 1</a:t>
            </a:r>
            <a:r>
              <a:rPr lang="en-US" altLang="zh-CN" dirty="0"/>
              <a:t>Mil </a:t>
            </a:r>
            <a:r>
              <a:rPr lang="en-US" dirty="0"/>
              <a:t>USD</a:t>
            </a:r>
          </a:p>
          <a:p>
            <a:pPr marL="0" indent="0">
              <a:buNone/>
            </a:pPr>
            <a:r>
              <a:rPr lang="en-US" dirty="0"/>
              <a:t>Total: 2.1Mil USD</a:t>
            </a:r>
          </a:p>
          <a:p>
            <a:pPr marL="0" indent="0">
              <a:buNone/>
            </a:pPr>
            <a:endParaRPr lang="en-US" dirty="0"/>
          </a:p>
          <a:p>
            <a:pPr marL="0" indent="0">
              <a:buNone/>
            </a:pPr>
            <a:r>
              <a:rPr lang="en-US" dirty="0"/>
              <a:t>Revenue Forecast (1Year)</a:t>
            </a:r>
          </a:p>
          <a:p>
            <a:pPr marL="0" indent="0">
              <a:buNone/>
            </a:pPr>
            <a:r>
              <a:rPr lang="en-US" dirty="0"/>
              <a:t>Certification (Halal and Shariah Financial) : 8,000USD x 150 = 1.2Mil USD</a:t>
            </a:r>
          </a:p>
          <a:p>
            <a:pPr marL="0" indent="0">
              <a:buNone/>
            </a:pPr>
            <a:r>
              <a:rPr lang="en-US" dirty="0"/>
              <a:t>Consultancy, advisory and Implementation : 150,000USD x 20 = 3 Mil USD</a:t>
            </a:r>
          </a:p>
        </p:txBody>
      </p:sp>
    </p:spTree>
    <p:extLst>
      <p:ext uri="{BB962C8B-B14F-4D97-AF65-F5344CB8AC3E}">
        <p14:creationId xmlns:p14="http://schemas.microsoft.com/office/powerpoint/2010/main" val="325433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4F6C-D2C9-9B40-B6DD-58CA14B8E40E}"/>
              </a:ext>
            </a:extLst>
          </p:cNvPr>
          <p:cNvSpPr>
            <a:spLocks noGrp="1"/>
          </p:cNvSpPr>
          <p:nvPr>
            <p:ph type="title"/>
          </p:nvPr>
        </p:nvSpPr>
        <p:spPr/>
        <p:txBody>
          <a:bodyPr/>
          <a:lstStyle/>
          <a:p>
            <a:r>
              <a:rPr lang="en-US" dirty="0"/>
              <a:t>Investment model</a:t>
            </a:r>
          </a:p>
        </p:txBody>
      </p:sp>
      <p:sp>
        <p:nvSpPr>
          <p:cNvPr id="3" name="Content Placeholder 2">
            <a:extLst>
              <a:ext uri="{FF2B5EF4-FFF2-40B4-BE49-F238E27FC236}">
                <a16:creationId xmlns:a16="http://schemas.microsoft.com/office/drawing/2014/main" id="{F022BF5C-EDCA-6641-9B29-455A84ADCFC1}"/>
              </a:ext>
            </a:extLst>
          </p:cNvPr>
          <p:cNvSpPr>
            <a:spLocks noGrp="1"/>
          </p:cNvSpPr>
          <p:nvPr>
            <p:ph idx="1"/>
          </p:nvPr>
        </p:nvSpPr>
        <p:spPr/>
        <p:txBody>
          <a:bodyPr/>
          <a:lstStyle/>
          <a:p>
            <a:r>
              <a:rPr lang="en-US" dirty="0"/>
              <a:t>Equity up to 20% of the company share.</a:t>
            </a:r>
          </a:p>
        </p:txBody>
      </p:sp>
    </p:spTree>
    <p:extLst>
      <p:ext uri="{BB962C8B-B14F-4D97-AF65-F5344CB8AC3E}">
        <p14:creationId xmlns:p14="http://schemas.microsoft.com/office/powerpoint/2010/main" val="421324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90C3-B495-6942-84FF-ED596B1D296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7110E4F0-C97B-9040-984B-B811ED32F4F6}"/>
              </a:ext>
            </a:extLst>
          </p:cNvPr>
          <p:cNvSpPr>
            <a:spLocks noGrp="1"/>
          </p:cNvSpPr>
          <p:nvPr>
            <p:ph idx="1"/>
          </p:nvPr>
        </p:nvSpPr>
        <p:spPr/>
        <p:txBody>
          <a:bodyPr/>
          <a:lstStyle/>
          <a:p>
            <a:r>
              <a:rPr lang="en-MY" dirty="0"/>
              <a:t>The recent growth of the Islamic finance industry has also increased the market demand for Shariah-compliant dispute resolution. Alternative dispute resolution is preferred over litigation because the former is flexible, private, efficient, neutral and provides parties with autonomy. International commercial arbitration is a method of international dispute resolution mechanism for international business disputes which allows parties to resolve their disputes with autonomy and flexibility. The non-Shariah-complaint risks can also be further sub-categorised into reputational risk, operational risk and legal risk which may conducted different kind of lost during the crisis event happen.</a:t>
            </a:r>
            <a:endParaRPr lang="en-US" dirty="0"/>
          </a:p>
        </p:txBody>
      </p:sp>
    </p:spTree>
    <p:extLst>
      <p:ext uri="{BB962C8B-B14F-4D97-AF65-F5344CB8AC3E}">
        <p14:creationId xmlns:p14="http://schemas.microsoft.com/office/powerpoint/2010/main" val="124173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5ABB-31A4-484E-8BB1-B3A95B0AE917}"/>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A1C63DB6-9EA8-884B-9A8A-23FDB9289954}"/>
              </a:ext>
            </a:extLst>
          </p:cNvPr>
          <p:cNvSpPr>
            <a:spLocks noGrp="1"/>
          </p:cNvSpPr>
          <p:nvPr>
            <p:ph idx="1"/>
          </p:nvPr>
        </p:nvSpPr>
        <p:spPr/>
        <p:txBody>
          <a:bodyPr/>
          <a:lstStyle/>
          <a:p>
            <a:r>
              <a:rPr lang="en-US" dirty="0"/>
              <a:t>To audit and implement Shariah-compliant standard certification to blockchain financial, </a:t>
            </a:r>
            <a:r>
              <a:rPr lang="en-MY" dirty="0"/>
              <a:t>Islamic banking and finance arbitration and in particular, the laws governing dispute resolution in this industry. </a:t>
            </a:r>
          </a:p>
          <a:p>
            <a:r>
              <a:rPr lang="en-MY" dirty="0"/>
              <a:t>To enhance, consult and implement project to catered with Halal standard.</a:t>
            </a:r>
            <a:endParaRPr lang="en-US" dirty="0"/>
          </a:p>
        </p:txBody>
      </p:sp>
    </p:spTree>
    <p:extLst>
      <p:ext uri="{BB962C8B-B14F-4D97-AF65-F5344CB8AC3E}">
        <p14:creationId xmlns:p14="http://schemas.microsoft.com/office/powerpoint/2010/main" val="13697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6599-AA30-D144-AF01-9D1107C9DC13}"/>
              </a:ext>
            </a:extLst>
          </p:cNvPr>
          <p:cNvSpPr>
            <a:spLocks noGrp="1"/>
          </p:cNvSpPr>
          <p:nvPr>
            <p:ph type="title"/>
          </p:nvPr>
        </p:nvSpPr>
        <p:spPr/>
        <p:txBody>
          <a:bodyPr/>
          <a:lstStyle/>
          <a:p>
            <a:r>
              <a:rPr lang="en-US" dirty="0"/>
              <a:t>Halal hub in </a:t>
            </a:r>
            <a:r>
              <a:rPr lang="en-US" dirty="0" err="1"/>
              <a:t>MaTIC</a:t>
            </a:r>
            <a:r>
              <a:rPr lang="en-US" dirty="0"/>
              <a:t> and </a:t>
            </a:r>
            <a:r>
              <a:rPr lang="en-US" dirty="0" err="1"/>
              <a:t>bnb</a:t>
            </a:r>
            <a:r>
              <a:rPr lang="en-US" dirty="0"/>
              <a:t> chain</a:t>
            </a:r>
          </a:p>
        </p:txBody>
      </p:sp>
      <p:sp>
        <p:nvSpPr>
          <p:cNvPr id="3" name="Content Placeholder 2">
            <a:extLst>
              <a:ext uri="{FF2B5EF4-FFF2-40B4-BE49-F238E27FC236}">
                <a16:creationId xmlns:a16="http://schemas.microsoft.com/office/drawing/2014/main" id="{A9ADA3CA-5529-3042-9213-1E49D06291FE}"/>
              </a:ext>
            </a:extLst>
          </p:cNvPr>
          <p:cNvSpPr>
            <a:spLocks noGrp="1"/>
          </p:cNvSpPr>
          <p:nvPr>
            <p:ph idx="1"/>
          </p:nvPr>
        </p:nvSpPr>
        <p:spPr/>
        <p:txBody>
          <a:bodyPr/>
          <a:lstStyle/>
          <a:p>
            <a:r>
              <a:rPr lang="en-US" dirty="0"/>
              <a:t>One of our concern is the blockchain certification in our Halal Hub. Halal Hub implemented </a:t>
            </a:r>
            <a:r>
              <a:rPr lang="en-MY" dirty="0"/>
              <a:t>Matic aims to improve the speed and reduce the cost of transactions on Ethereum by processing these transactions outside the main Ethereum blockchain on a plethora of sidechains.</a:t>
            </a:r>
          </a:p>
          <a:p>
            <a:r>
              <a:rPr lang="en-MY" dirty="0"/>
              <a:t>These sidechains can handle transactions for many decentralized applications at more attractive speeds and less costs than what is available on the main Ethereum blockchain.</a:t>
            </a:r>
          </a:p>
          <a:p>
            <a:r>
              <a:rPr lang="en-MY" dirty="0"/>
              <a:t>As such, Polygon is considered a “Layer-2” or add-on to the Ethereum blockchain.</a:t>
            </a:r>
          </a:p>
          <a:p>
            <a:r>
              <a:rPr lang="en-US" dirty="0"/>
              <a:t>Halal Hub also implemented an alternative solution in BNB chain as </a:t>
            </a:r>
            <a:r>
              <a:rPr lang="en-US" dirty="0" err="1"/>
              <a:t>Binance</a:t>
            </a:r>
            <a:r>
              <a:rPr lang="en-US" dirty="0"/>
              <a:t> is already certified in most of the Islamic country.</a:t>
            </a:r>
          </a:p>
        </p:txBody>
      </p:sp>
    </p:spTree>
    <p:extLst>
      <p:ext uri="{BB962C8B-B14F-4D97-AF65-F5344CB8AC3E}">
        <p14:creationId xmlns:p14="http://schemas.microsoft.com/office/powerpoint/2010/main" val="407083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2F8F-D454-534B-8DBB-FC62A9B471CC}"/>
              </a:ext>
            </a:extLst>
          </p:cNvPr>
          <p:cNvSpPr>
            <a:spLocks noGrp="1"/>
          </p:cNvSpPr>
          <p:nvPr>
            <p:ph type="title"/>
          </p:nvPr>
        </p:nvSpPr>
        <p:spPr/>
        <p:txBody>
          <a:bodyPr/>
          <a:lstStyle/>
          <a:p>
            <a:r>
              <a:rPr lang="en-US" dirty="0"/>
              <a:t>What we have</a:t>
            </a:r>
          </a:p>
        </p:txBody>
      </p:sp>
      <p:sp>
        <p:nvSpPr>
          <p:cNvPr id="3" name="Content Placeholder 2">
            <a:extLst>
              <a:ext uri="{FF2B5EF4-FFF2-40B4-BE49-F238E27FC236}">
                <a16:creationId xmlns:a16="http://schemas.microsoft.com/office/drawing/2014/main" id="{7E4A1577-9014-7543-A785-5C4FA98AE587}"/>
              </a:ext>
            </a:extLst>
          </p:cNvPr>
          <p:cNvSpPr>
            <a:spLocks noGrp="1"/>
          </p:cNvSpPr>
          <p:nvPr>
            <p:ph idx="1"/>
          </p:nvPr>
        </p:nvSpPr>
        <p:spPr/>
        <p:txBody>
          <a:bodyPr/>
          <a:lstStyle/>
          <a:p>
            <a:r>
              <a:rPr lang="en-US" dirty="0"/>
              <a:t>In terms of experts, we have few Halal and blockchain experts to build, consult, implement the products with our strategies partners including</a:t>
            </a:r>
          </a:p>
          <a:p>
            <a:pPr>
              <a:buFont typeface="Courier New" panose="02070309020205020404" pitchFamily="49" charset="0"/>
              <a:buChar char="o"/>
            </a:pPr>
            <a:r>
              <a:rPr lang="en-US" altLang="zh-CN" dirty="0"/>
              <a:t>Prof. Dr. </a:t>
            </a:r>
            <a:r>
              <a:rPr lang="en-US" dirty="0"/>
              <a:t>Macro Tieman – Halal Guideline Expert</a:t>
            </a:r>
          </a:p>
          <a:p>
            <a:pPr>
              <a:buFont typeface="Courier New" panose="02070309020205020404" pitchFamily="49" charset="0"/>
              <a:buChar char="o"/>
            </a:pPr>
            <a:r>
              <a:rPr lang="en-US" dirty="0"/>
              <a:t>Assoc. Prof. Madya Dr. </a:t>
            </a:r>
            <a:r>
              <a:rPr lang="en-US" dirty="0" err="1"/>
              <a:t>Mohd</a:t>
            </a:r>
            <a:r>
              <a:rPr lang="en-US" dirty="0"/>
              <a:t> </a:t>
            </a:r>
            <a:r>
              <a:rPr lang="en-US" dirty="0" err="1"/>
              <a:t>Ridzuan</a:t>
            </a:r>
            <a:r>
              <a:rPr lang="en-US" dirty="0"/>
              <a:t> Bin </a:t>
            </a:r>
            <a:r>
              <a:rPr lang="en-US" dirty="0" err="1"/>
              <a:t>Darun</a:t>
            </a:r>
            <a:r>
              <a:rPr lang="en-US" dirty="0"/>
              <a:t> – Supply Chain Expert</a:t>
            </a:r>
          </a:p>
          <a:p>
            <a:pPr>
              <a:buFont typeface="Courier New" panose="02070309020205020404" pitchFamily="49" charset="0"/>
              <a:buChar char="o"/>
            </a:pPr>
            <a:r>
              <a:rPr lang="en-US" dirty="0"/>
              <a:t>Assoc. Prof. Madya Dr. Mohamed </a:t>
            </a:r>
            <a:r>
              <a:rPr lang="en-US" dirty="0" err="1"/>
              <a:t>Ariff</a:t>
            </a:r>
            <a:r>
              <a:rPr lang="en-US" dirty="0"/>
              <a:t> </a:t>
            </a:r>
            <a:r>
              <a:rPr lang="en-US" dirty="0" err="1"/>
              <a:t>Ameedeen</a:t>
            </a:r>
            <a:r>
              <a:rPr lang="en-US" dirty="0"/>
              <a:t> – Solutions Architect</a:t>
            </a:r>
          </a:p>
          <a:p>
            <a:pPr>
              <a:buFont typeface="Courier New" panose="02070309020205020404" pitchFamily="49" charset="0"/>
              <a:buChar char="o"/>
            </a:pPr>
            <a:r>
              <a:rPr lang="en-MY" dirty="0"/>
              <a:t>Encik Abbas </a:t>
            </a:r>
            <a:r>
              <a:rPr lang="en-MY" dirty="0" err="1"/>
              <a:t>Saliimi</a:t>
            </a:r>
            <a:r>
              <a:rPr lang="en-MY" dirty="0"/>
              <a:t> Bin </a:t>
            </a:r>
            <a:r>
              <a:rPr lang="en-MY" dirty="0" err="1"/>
              <a:t>Lokman</a:t>
            </a:r>
            <a:r>
              <a:rPr lang="en-MY" dirty="0"/>
              <a:t> – UX Expert</a:t>
            </a:r>
          </a:p>
          <a:p>
            <a:pPr>
              <a:buFont typeface="Courier New" panose="02070309020205020404" pitchFamily="49" charset="0"/>
              <a:buChar char="o"/>
            </a:pPr>
            <a:r>
              <a:rPr lang="en-MY" dirty="0"/>
              <a:t>Hong </a:t>
            </a:r>
            <a:r>
              <a:rPr lang="en-MY" dirty="0" err="1"/>
              <a:t>Jin</a:t>
            </a:r>
            <a:r>
              <a:rPr lang="en-MY" dirty="0"/>
              <a:t> Bao – IT Team Lead</a:t>
            </a:r>
          </a:p>
          <a:p>
            <a:pPr>
              <a:buFont typeface="Courier New" panose="02070309020205020404" pitchFamily="49" charset="0"/>
              <a:buChar char="o"/>
            </a:pPr>
            <a:r>
              <a:rPr lang="en-MY" dirty="0"/>
              <a:t>Full Stack development teams including Project Manager, 2 Blockchain/ Solidity Experts, UI/UX Designers</a:t>
            </a:r>
          </a:p>
        </p:txBody>
      </p:sp>
    </p:spTree>
    <p:extLst>
      <p:ext uri="{BB962C8B-B14F-4D97-AF65-F5344CB8AC3E}">
        <p14:creationId xmlns:p14="http://schemas.microsoft.com/office/powerpoint/2010/main" val="413083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3E61-F474-A845-B9A3-ED754E6C9FE3}"/>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74A69874-671B-3343-AA61-8CB405691B74}"/>
              </a:ext>
            </a:extLst>
          </p:cNvPr>
          <p:cNvSpPr>
            <a:spLocks noGrp="1"/>
          </p:cNvSpPr>
          <p:nvPr>
            <p:ph idx="1"/>
          </p:nvPr>
        </p:nvSpPr>
        <p:spPr/>
        <p:txBody>
          <a:bodyPr/>
          <a:lstStyle/>
          <a:p>
            <a:r>
              <a:rPr lang="en-US" dirty="0"/>
              <a:t>Funding to implement the halal or Shariah-complaint standard in Blockchain industry includes</a:t>
            </a:r>
          </a:p>
          <a:p>
            <a:pPr>
              <a:buFont typeface="Courier New" panose="02070309020205020404" pitchFamily="49" charset="0"/>
              <a:buChar char="o"/>
            </a:pPr>
            <a:r>
              <a:rPr lang="en-US" dirty="0"/>
              <a:t>Implementation of Halal Certification in Blockchain</a:t>
            </a:r>
          </a:p>
          <a:p>
            <a:pPr>
              <a:buFont typeface="Courier New" panose="02070309020205020404" pitchFamily="49" charset="0"/>
              <a:buChar char="o"/>
            </a:pPr>
            <a:r>
              <a:rPr lang="en-US" dirty="0"/>
              <a:t>Advisory and legal consultation of blockchain industry in term of Shariah-Compliance</a:t>
            </a:r>
          </a:p>
          <a:p>
            <a:pPr>
              <a:buFont typeface="Courier New" panose="02070309020205020404" pitchFamily="49" charset="0"/>
              <a:buChar char="o"/>
            </a:pPr>
            <a:r>
              <a:rPr lang="en-US" dirty="0"/>
              <a:t>Operation cost including salaries , rental, office equipment, misc. expenses etc.</a:t>
            </a:r>
          </a:p>
          <a:p>
            <a:pPr>
              <a:buFont typeface="Courier New" panose="02070309020205020404" pitchFamily="49" charset="0"/>
              <a:buChar char="o"/>
            </a:pPr>
            <a:r>
              <a:rPr lang="en-US" dirty="0"/>
              <a:t>Halal product developments including financial products, food products, logistic and so on.</a:t>
            </a:r>
          </a:p>
        </p:txBody>
      </p:sp>
    </p:spTree>
    <p:extLst>
      <p:ext uri="{BB962C8B-B14F-4D97-AF65-F5344CB8AC3E}">
        <p14:creationId xmlns:p14="http://schemas.microsoft.com/office/powerpoint/2010/main" val="414995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B4F3-560E-5E49-BA23-A838676E6978}"/>
              </a:ext>
            </a:extLst>
          </p:cNvPr>
          <p:cNvSpPr>
            <a:spLocks noGrp="1"/>
          </p:cNvSpPr>
          <p:nvPr>
            <p:ph type="title"/>
          </p:nvPr>
        </p:nvSpPr>
        <p:spPr/>
        <p:txBody>
          <a:bodyPr/>
          <a:lstStyle/>
          <a:p>
            <a:r>
              <a:rPr lang="en-US" dirty="0"/>
              <a:t>Halal hub summaries</a:t>
            </a:r>
          </a:p>
        </p:txBody>
      </p:sp>
      <p:sp>
        <p:nvSpPr>
          <p:cNvPr id="3" name="Content Placeholder 2">
            <a:extLst>
              <a:ext uri="{FF2B5EF4-FFF2-40B4-BE49-F238E27FC236}">
                <a16:creationId xmlns:a16="http://schemas.microsoft.com/office/drawing/2014/main" id="{B1EB98C8-6A7A-3A40-A106-9E5C218F86FA}"/>
              </a:ext>
            </a:extLst>
          </p:cNvPr>
          <p:cNvSpPr>
            <a:spLocks noGrp="1"/>
          </p:cNvSpPr>
          <p:nvPr>
            <p:ph idx="1"/>
          </p:nvPr>
        </p:nvSpPr>
        <p:spPr/>
        <p:txBody>
          <a:bodyPr/>
          <a:lstStyle/>
          <a:p>
            <a:r>
              <a:rPr lang="en-MY" dirty="0"/>
              <a:t>HALAL HUB is a concerted effort among the Islamic organizations/bodies such as Halal manufacturers, Halal traders, buyers, and consumers from all over the world. To be the central trading hub for Halal products, Halal Hub must intelligently market itself and achieved Halal hub main objective of providing a credible platform in connecting global Halal supply-chain and certification for Halal Assurance.</a:t>
            </a:r>
            <a:endParaRPr lang="en-US" dirty="0"/>
          </a:p>
        </p:txBody>
      </p:sp>
    </p:spTree>
    <p:extLst>
      <p:ext uri="{BB962C8B-B14F-4D97-AF65-F5344CB8AC3E}">
        <p14:creationId xmlns:p14="http://schemas.microsoft.com/office/powerpoint/2010/main" val="306301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E1F5-8838-334D-A98F-E2CD5C11F299}"/>
              </a:ext>
            </a:extLst>
          </p:cNvPr>
          <p:cNvSpPr>
            <a:spLocks noGrp="1"/>
          </p:cNvSpPr>
          <p:nvPr>
            <p:ph type="title"/>
          </p:nvPr>
        </p:nvSpPr>
        <p:spPr/>
        <p:txBody>
          <a:bodyPr/>
          <a:lstStyle/>
          <a:p>
            <a:r>
              <a:rPr lang="en-US" dirty="0"/>
              <a:t>The solution for halal</a:t>
            </a:r>
          </a:p>
        </p:txBody>
      </p:sp>
      <p:sp>
        <p:nvSpPr>
          <p:cNvPr id="3" name="Content Placeholder 2">
            <a:extLst>
              <a:ext uri="{FF2B5EF4-FFF2-40B4-BE49-F238E27FC236}">
                <a16:creationId xmlns:a16="http://schemas.microsoft.com/office/drawing/2014/main" id="{62FAF7D0-B2EB-7F42-B39D-269E1375C1A4}"/>
              </a:ext>
            </a:extLst>
          </p:cNvPr>
          <p:cNvSpPr>
            <a:spLocks noGrp="1"/>
          </p:cNvSpPr>
          <p:nvPr>
            <p:ph idx="1"/>
          </p:nvPr>
        </p:nvSpPr>
        <p:spPr/>
        <p:txBody>
          <a:bodyPr/>
          <a:lstStyle/>
          <a:p>
            <a:r>
              <a:rPr lang="en-US" dirty="0"/>
              <a:t>In general, there are 4 different categories of product in Halal Hub</a:t>
            </a:r>
          </a:p>
          <a:p>
            <a:pPr marL="457200" indent="-457200">
              <a:buFont typeface="+mj-lt"/>
              <a:buAutoNum type="arabicPeriod"/>
            </a:pPr>
            <a:r>
              <a:rPr lang="en-US" dirty="0"/>
              <a:t>Halal Product’s Certification</a:t>
            </a:r>
          </a:p>
          <a:p>
            <a:pPr marL="457200" indent="-457200">
              <a:buFont typeface="+mj-lt"/>
              <a:buAutoNum type="arabicPeriod"/>
            </a:pPr>
            <a:r>
              <a:rPr lang="en-US" dirty="0"/>
              <a:t>Shariah-Compliance Financial Certification</a:t>
            </a:r>
          </a:p>
          <a:p>
            <a:pPr marL="457200" indent="-457200">
              <a:buFont typeface="+mj-lt"/>
              <a:buAutoNum type="arabicPeriod"/>
            </a:pPr>
            <a:r>
              <a:rPr lang="en-US" dirty="0"/>
              <a:t>Product Halal advisory and consultancy using Blockchain technology</a:t>
            </a:r>
          </a:p>
          <a:p>
            <a:pPr marL="457200" indent="-457200">
              <a:buFont typeface="+mj-lt"/>
              <a:buAutoNum type="arabicPeriod"/>
            </a:pPr>
            <a:r>
              <a:rPr lang="en-US" dirty="0"/>
              <a:t>Halal or Shariah Compliance Investment Hub</a:t>
            </a:r>
          </a:p>
          <a:p>
            <a:endParaRPr lang="en-US" dirty="0"/>
          </a:p>
        </p:txBody>
      </p:sp>
    </p:spTree>
    <p:extLst>
      <p:ext uri="{BB962C8B-B14F-4D97-AF65-F5344CB8AC3E}">
        <p14:creationId xmlns:p14="http://schemas.microsoft.com/office/powerpoint/2010/main" val="96685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9B96-C4B5-6240-9D55-A7EA3E2FA116}"/>
              </a:ext>
            </a:extLst>
          </p:cNvPr>
          <p:cNvSpPr>
            <a:spLocks noGrp="1"/>
          </p:cNvSpPr>
          <p:nvPr>
            <p:ph type="title"/>
          </p:nvPr>
        </p:nvSpPr>
        <p:spPr/>
        <p:txBody>
          <a:bodyPr/>
          <a:lstStyle/>
          <a:p>
            <a:r>
              <a:rPr lang="en-US" dirty="0"/>
              <a:t>Why now?</a:t>
            </a:r>
          </a:p>
        </p:txBody>
      </p:sp>
      <p:sp>
        <p:nvSpPr>
          <p:cNvPr id="3" name="Content Placeholder 2">
            <a:extLst>
              <a:ext uri="{FF2B5EF4-FFF2-40B4-BE49-F238E27FC236}">
                <a16:creationId xmlns:a16="http://schemas.microsoft.com/office/drawing/2014/main" id="{876A401E-72FB-BE41-9EFD-18FEB5315A8B}"/>
              </a:ext>
            </a:extLst>
          </p:cNvPr>
          <p:cNvSpPr>
            <a:spLocks noGrp="1"/>
          </p:cNvSpPr>
          <p:nvPr>
            <p:ph idx="1"/>
          </p:nvPr>
        </p:nvSpPr>
        <p:spPr/>
        <p:txBody>
          <a:bodyPr/>
          <a:lstStyle/>
          <a:p>
            <a:r>
              <a:rPr lang="en-MY" dirty="0"/>
              <a:t>Existing literature provides several examples that illustrate how supply chain strategy and marketing intelligence improve firm’s performance. The literature, however, lacks theoretical support to facilitate an understanding of the magnitude of supply change strategies, structure of halal assurance system and marketing intelligence to support the scope of relational of Halal Hub. </a:t>
            </a:r>
            <a:endParaRPr lang="en-US" dirty="0"/>
          </a:p>
        </p:txBody>
      </p:sp>
    </p:spTree>
    <p:extLst>
      <p:ext uri="{BB962C8B-B14F-4D97-AF65-F5344CB8AC3E}">
        <p14:creationId xmlns:p14="http://schemas.microsoft.com/office/powerpoint/2010/main" val="1755857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8910</TotalTime>
  <Words>1165</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Courier New</vt:lpstr>
      <vt:lpstr>Tw Cen MT</vt:lpstr>
      <vt:lpstr>Tw Cen MT Condensed</vt:lpstr>
      <vt:lpstr>Wingdings 3</vt:lpstr>
      <vt:lpstr>Integral</vt:lpstr>
      <vt:lpstr>Halal Blockchain hub </vt:lpstr>
      <vt:lpstr>Problems</vt:lpstr>
      <vt:lpstr>mission</vt:lpstr>
      <vt:lpstr>Halal hub in MaTIC and bnb chain</vt:lpstr>
      <vt:lpstr>What we have</vt:lpstr>
      <vt:lpstr>What we need</vt:lpstr>
      <vt:lpstr>Halal hub summaries</vt:lpstr>
      <vt:lpstr>The solution for halal</vt:lpstr>
      <vt:lpstr>Why now?</vt:lpstr>
      <vt:lpstr>The measurement and progress</vt:lpstr>
      <vt:lpstr>Obstacles and the solution </vt:lpstr>
      <vt:lpstr>Halal hub ecosystem</vt:lpstr>
      <vt:lpstr>competitors</vt:lpstr>
      <vt:lpstr>The advantages for halal hub</vt:lpstr>
      <vt:lpstr>The experts and teams</vt:lpstr>
      <vt:lpstr>Financial implication</vt:lpstr>
      <vt:lpstr>Investment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Halal Blockchain hub </dc:title>
  <dc:creator>offce365_029</dc:creator>
  <cp:lastModifiedBy>offce365_002</cp:lastModifiedBy>
  <cp:revision>5</cp:revision>
  <dcterms:created xsi:type="dcterms:W3CDTF">2022-06-28T03:51:25Z</dcterms:created>
  <dcterms:modified xsi:type="dcterms:W3CDTF">2022-07-06T03:55:56Z</dcterms:modified>
</cp:coreProperties>
</file>