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7"/>
  </p:notesMasterIdLst>
  <p:sldIdLst>
    <p:sldId id="257" r:id="rId3"/>
    <p:sldId id="258" r:id="rId4"/>
    <p:sldId id="279" r:id="rId5"/>
    <p:sldId id="280" r:id="rId6"/>
    <p:sldId id="281" r:id="rId7"/>
    <p:sldId id="261" r:id="rId8"/>
    <p:sldId id="259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302" r:id="rId29"/>
    <p:sldId id="304" r:id="rId30"/>
    <p:sldId id="303" r:id="rId31"/>
    <p:sldId id="306" r:id="rId32"/>
    <p:sldId id="305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image" Target="../media/image1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0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3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3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以太坊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以太坊的概念及工具</a:t>
            </a:r>
            <a:endParaRPr lang="zh-CN" altLang="en-US"/>
          </a:p>
          <a:p>
            <a:r>
              <a:rPr lang="zh-CN" altLang="en-US"/>
              <a:t>以太坊的架构和组成</a:t>
            </a:r>
            <a:endParaRPr lang="zh-CN" altLang="en-US"/>
          </a:p>
          <a:p>
            <a:r>
              <a:rPr lang="zh-CN" altLang="en-US"/>
              <a:t>以太坊的交易过程</a:t>
            </a:r>
            <a:endParaRPr lang="zh-CN" altLang="en-US"/>
          </a:p>
          <a:p>
            <a:r>
              <a:rPr lang="zh-CN" altLang="en-US"/>
              <a:t>智能合约</a:t>
            </a:r>
            <a:endParaRPr lang="zh-CN" altLang="en-US"/>
          </a:p>
          <a:p>
            <a:r>
              <a:rPr lang="zh-CN" altLang="en-US"/>
              <a:t>客户端及库使用量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状态树根散列</a:t>
            </a:r>
            <a:endParaRPr lang="zh-CN" altLang="en-US"/>
          </a:p>
        </p:txBody>
      </p:sp>
      <p:pic>
        <p:nvPicPr>
          <p:cNvPr id="4" name="内容占位符 3" descr="状态树根哈希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6297930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64730" y="1802130"/>
            <a:ext cx="463359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以太坊区块采用的是</a:t>
            </a:r>
            <a:r>
              <a:rPr lang="en-US" altLang="zh-CN"/>
              <a:t>MPT</a:t>
            </a:r>
            <a:r>
              <a:rPr lang="zh-CN" altLang="en-US"/>
              <a:t>（</a:t>
            </a:r>
            <a:r>
              <a:rPr lang="en-US" altLang="zh-CN"/>
              <a:t>merkle Patricia</a:t>
            </a:r>
            <a:r>
              <a:rPr lang="zh-CN" altLang="en-US"/>
              <a:t>）树结构。并引入节点类型来提高效率。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节点：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空节点：简单的表示空，代码中表示空串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叶节点：</a:t>
            </a:r>
            <a:r>
              <a:rPr lang="en-US" altLang="zh-CN"/>
              <a:t>key</a:t>
            </a:r>
            <a:r>
              <a:rPr lang="zh-CN" altLang="en-US"/>
              <a:t>是对应节点的散列值，</a:t>
            </a:r>
            <a:r>
              <a:rPr lang="en-US" altLang="zh-CN"/>
              <a:t>value</a:t>
            </a:r>
            <a:r>
              <a:rPr lang="zh-CN" altLang="en-US"/>
              <a:t>对应以太币数量。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扩展节点：</a:t>
            </a:r>
            <a:r>
              <a:rPr lang="en-US" altLang="zh-CN"/>
              <a:t>value</a:t>
            </a:r>
            <a:r>
              <a:rPr lang="zh-CN" altLang="en-US"/>
              <a:t>是其他节点的散列值，通过这个值连接到其他节点。（用于限制树的深度）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分支节点：前</a:t>
            </a:r>
            <a:r>
              <a:rPr lang="en-US" altLang="zh-CN"/>
              <a:t>16</a:t>
            </a:r>
            <a:r>
              <a:rPr lang="zh-CN" altLang="en-US"/>
              <a:t>个元素对应其他</a:t>
            </a:r>
            <a:r>
              <a:rPr lang="en-US" altLang="zh-CN"/>
              <a:t>16</a:t>
            </a:r>
            <a:r>
              <a:rPr lang="zh-CN" altLang="en-US"/>
              <a:t>个</a:t>
            </a:r>
            <a:r>
              <a:rPr lang="en-US" altLang="zh-CN"/>
              <a:t>‘</a:t>
            </a:r>
            <a:r>
              <a:rPr lang="zh-CN" altLang="en-US"/>
              <a:t>孩子</a:t>
            </a:r>
            <a:r>
              <a:rPr lang="en-US" altLang="zh-CN"/>
              <a:t>’</a:t>
            </a:r>
            <a:r>
              <a:rPr lang="zh-CN" altLang="en-US"/>
              <a:t>，最后一个元素是</a:t>
            </a:r>
            <a:r>
              <a:rPr lang="en-US" altLang="zh-CN"/>
              <a:t>value</a:t>
            </a:r>
            <a:r>
              <a:rPr lang="zh-CN" altLang="en-US"/>
              <a:t>值，只有在它是这个分支节点终止，</a:t>
            </a:r>
            <a:r>
              <a:rPr lang="en-US" altLang="zh-CN"/>
              <a:t>value</a:t>
            </a:r>
            <a:r>
              <a:rPr lang="zh-CN" altLang="en-US"/>
              <a:t>就代表一个值。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prefix</a:t>
            </a:r>
            <a:r>
              <a:rPr lang="zh-CN" altLang="en-US"/>
              <a:t>为节点的类型，一个字符一个</a:t>
            </a:r>
            <a:r>
              <a:rPr lang="en-US" altLang="zh-CN"/>
              <a:t>nibble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状态树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0480" y="1954530"/>
            <a:ext cx="4843145" cy="4351655"/>
          </a:xfrm>
        </p:spPr>
        <p:txBody>
          <a:bodyPr>
            <a:normAutofit/>
          </a:bodyPr>
          <a:p>
            <a:r>
              <a:rPr lang="zh-CN" altLang="en-US" sz="1800">
                <a:sym typeface="+mn-ea"/>
              </a:rPr>
              <a:t>每个叶节点表示一个账户，这些叶节点的父节点由叶节点的散列组成，而这些父节点再组成更高一层的父节点，直至到形成根节点。</a:t>
            </a:r>
            <a:r>
              <a:rPr lang="zh-CN" altLang="en-US" sz="1800"/>
              <a:t> </a:t>
            </a:r>
            <a:endParaRPr lang="zh-CN" altLang="en-US" sz="1800"/>
          </a:p>
          <a:p>
            <a:r>
              <a:rPr lang="zh-CN" altLang="en-US" sz="1800"/>
              <a:t>账户内容主要是{nonce，balance，codeHash，storageRoot}。其中</a:t>
            </a:r>
            <a:r>
              <a:rPr lang="en-US" altLang="zh-CN" sz="1800"/>
              <a:t>nonce</a:t>
            </a:r>
            <a:r>
              <a:rPr lang="zh-CN" altLang="en-US" sz="1800"/>
              <a:t>是交易的序列号，</a:t>
            </a:r>
            <a:r>
              <a:rPr lang="en-US" altLang="zh-CN" sz="1800"/>
              <a:t>balance</a:t>
            </a:r>
            <a:r>
              <a:rPr lang="zh-CN" altLang="en-US" sz="1800"/>
              <a:t>是账户余额， storageRoot是另一棵树的根节点，智能合约需要保存的变量，就存储在这棵书中。以太坊是一个以账户为基础的区块链应用平台，账户分为外部账户，合约账户。合约被执行时，只能操作合约账户拥有的特定存储，即</a:t>
            </a:r>
            <a:r>
              <a:rPr lang="en-US" altLang="zh-CN" sz="1800"/>
              <a:t>storage</a:t>
            </a:r>
            <a:r>
              <a:rPr lang="zh-CN" altLang="en-US" sz="1800"/>
              <a:t>。</a:t>
            </a:r>
            <a:endParaRPr lang="zh-CN" altLang="en-US" sz="1800"/>
          </a:p>
          <a:p>
            <a:r>
              <a:rPr lang="zh-CN" altLang="en-US" sz="1800"/>
              <a:t>通过状态树，就能方便的查询目前某个账户的余额，一个账户是否存在。</a:t>
            </a:r>
            <a:endParaRPr lang="zh-CN" altLang="en-US" sz="1800"/>
          </a:p>
        </p:txBody>
      </p:sp>
      <p:pic>
        <p:nvPicPr>
          <p:cNvPr id="6" name="图片 5" descr="blo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465" y="1704975"/>
            <a:ext cx="5962015" cy="43237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交易树和收据树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8585"/>
            <a:ext cx="10515600" cy="5128895"/>
          </a:xfrm>
        </p:spPr>
        <p:txBody>
          <a:bodyPr>
            <a:normAutofit/>
          </a:bodyPr>
          <a:p>
            <a:r>
              <a:rPr lang="zh-CN" altLang="en-US"/>
              <a:t>交易树：</a:t>
            </a:r>
            <a:r>
              <a:rPr lang="zh-CN" altLang="en-US" sz="1800"/>
              <a:t>每个区块都有一棵独立的交易树。</a:t>
            </a:r>
            <a:r>
              <a:rPr lang="en-US" altLang="zh-CN" sz="1800"/>
              <a:t>“</a:t>
            </a:r>
            <a:r>
              <a:rPr lang="zh-CN" altLang="en-US" sz="1800"/>
              <a:t>矿工</a:t>
            </a:r>
            <a:r>
              <a:rPr lang="en-US" altLang="zh-CN" sz="1800"/>
              <a:t>”</a:t>
            </a:r>
            <a:r>
              <a:rPr lang="zh-CN" altLang="en-US" sz="1800"/>
              <a:t>会根据</a:t>
            </a:r>
            <a:r>
              <a:rPr lang="en-US" altLang="zh-CN" sz="1800"/>
              <a:t>nonce</a:t>
            </a:r>
            <a:r>
              <a:rPr lang="zh-CN" altLang="en-US" sz="1800"/>
              <a:t>和</a:t>
            </a:r>
            <a:r>
              <a:rPr lang="en-US" altLang="zh-CN" sz="1800"/>
              <a:t>gasPrice</a:t>
            </a:r>
            <a:r>
              <a:rPr lang="zh-CN" altLang="en-US" sz="1800"/>
              <a:t>排序，再从交易池中选出交易打包。每挖出一个新块，更新一次交易树。在交易树包含的键值对中，其中每个键是交易的编号，值是交易内容。</a:t>
            </a:r>
            <a:endParaRPr lang="zh-CN" altLang="en-US" sz="1800"/>
          </a:p>
          <a:p>
            <a:r>
              <a:rPr lang="zh-CN" altLang="en-US" sz="1800"/>
              <a:t>交易树可以用于查询某笔交易是否被包含在特定的区块中。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收据树：</a:t>
            </a:r>
            <a:r>
              <a:rPr lang="zh-CN" altLang="en-US" sz="1800"/>
              <a:t>收据树代表每笔交易相应的收据。交易收据的数据结构：[medstate，Gas_used，logbloom，logs]。其中，medstate是交易处理后树根的状态；Gas_used是交易处理后Gas的使用量；logs是表格[address，[topic1，topic2，…]，data]元素的列表，表格由交易执行期间调用的操作码LOG0…LOG4生成（包含主调用和子调用），address是生成日志的合约地址，logbloom是交易中所有logs的address和topic组成的，用于快速搜索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 sz="1800"/>
              <a:t>用于查询一个众筹合约是否完成</a:t>
            </a:r>
            <a:endParaRPr lang="zh-CN" altLang="en-US" sz="180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共识机制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在以太坊中，专门设计了</a:t>
            </a:r>
            <a:r>
              <a:rPr lang="en-US" altLang="zh-CN"/>
              <a:t>PoW</a:t>
            </a:r>
            <a:r>
              <a:rPr lang="zh-CN" altLang="en-US"/>
              <a:t>算法</a:t>
            </a:r>
            <a:r>
              <a:rPr lang="en-US" altLang="zh-CN"/>
              <a:t>--Ethash</a:t>
            </a:r>
            <a:r>
              <a:rPr lang="zh-CN" altLang="en-US"/>
              <a:t>算法，用于解决挖矿中心化的问题。</a:t>
            </a:r>
            <a:endParaRPr lang="zh-CN" altLang="en-US"/>
          </a:p>
          <a:p>
            <a:r>
              <a:rPr lang="zh-CN" altLang="en-US" sz="1600"/>
              <a:t>Ethash算法的特点是挖矿的效率基本与CPU无关，而与内存大小、带宽正相关，目的是去除专用硬件的优势，抵抗ASIC。该算法的基本流程如下。</a:t>
            </a:r>
            <a:endParaRPr lang="zh-CN" altLang="en-US" sz="1600"/>
          </a:p>
          <a:p>
            <a:r>
              <a:rPr lang="zh-CN" altLang="en-US" sz="1600"/>
              <a:t>1）对于每一个区块，都能通过扫描区块头的方式计算出一个种子（seed），该种子只与当前区块有关。</a:t>
            </a:r>
            <a:endParaRPr lang="zh-CN" altLang="en-US" sz="1600"/>
          </a:p>
          <a:p>
            <a:r>
              <a:rPr lang="zh-CN" altLang="en-US" sz="1600"/>
              <a:t>2）使用种子能产生一个16MB的伪随机缓存，轻客户端会存储缓存。</a:t>
            </a:r>
            <a:endParaRPr lang="zh-CN" altLang="en-US" sz="1600"/>
          </a:p>
          <a:p>
            <a:r>
              <a:rPr lang="zh-CN" altLang="en-US" sz="1600"/>
              <a:t>3）基于缓存再生成一个1GB的数据集，称其为DAG（有向无环图）。数据集中的每一个元素都只依赖于缓存中的某几个元素，也就是说，只要有缓存，就可以快速地计算出DAG中指定位置的元素。挖矿者存储数据集，数据集随时间线性增长。</a:t>
            </a:r>
            <a:endParaRPr lang="zh-CN" altLang="en-US" sz="1600"/>
          </a:p>
          <a:p>
            <a:r>
              <a:rPr lang="zh-CN" altLang="en-US" sz="1600"/>
              <a:t>4）挖矿可以概括为“矿工”从DAG中随机选择元素并对其进行散列的过程，DAG也可以理解为一个完整的搜索空间，挖矿的过程就是从DAG中随机选择元素（类似比特币挖矿中试探合适nonce的过程）进行散列运算。</a:t>
            </a:r>
            <a:endParaRPr lang="zh-CN" altLang="en-US" sz="1600"/>
          </a:p>
          <a:p>
            <a:r>
              <a:rPr lang="zh-CN" altLang="en-US" sz="1600"/>
              <a:t>5）验证者只需要花费少量的内存存储缓存就可以了，因为验证者能够基于缓存计算得到DAG中自己需要的指定位置的元素，然后验证这些指定元素的散列是不是小于某个散列值，也就是验证“矿工”的工作是否符合要求。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以太坊交易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763645" cy="4351655"/>
          </a:xfrm>
        </p:spPr>
        <p:txBody>
          <a:bodyPr/>
          <a:p>
            <a:r>
              <a:rPr lang="zh-CN" altLang="en-US"/>
              <a:t>交易费用由消耗的</a:t>
            </a:r>
            <a:r>
              <a:rPr lang="en-US" altLang="zh-CN"/>
              <a:t>gas</a:t>
            </a:r>
            <a:r>
              <a:rPr lang="zh-CN" altLang="en-US"/>
              <a:t>和</a:t>
            </a:r>
            <a:r>
              <a:rPr lang="en-US" altLang="zh-CN"/>
              <a:t>gasPrice</a:t>
            </a:r>
            <a:r>
              <a:rPr lang="zh-CN" altLang="en-US"/>
              <a:t>决定，由于智能合约创建调用所消耗的</a:t>
            </a:r>
            <a:r>
              <a:rPr lang="en-US" altLang="zh-CN"/>
              <a:t>gas</a:t>
            </a:r>
            <a:r>
              <a:rPr lang="zh-CN" altLang="en-US"/>
              <a:t>差别巨大，所以引入了相对复杂的手续费算法定价。</a:t>
            </a:r>
            <a:r>
              <a:rPr lang="en-US" altLang="zh-CN"/>
              <a:t>gasPrice</a:t>
            </a:r>
            <a:r>
              <a:rPr lang="zh-CN" altLang="en-US"/>
              <a:t>根据市场波动调整。</a:t>
            </a:r>
            <a:endParaRPr lang="zh-CN" altLang="en-US"/>
          </a:p>
          <a:p>
            <a:r>
              <a:rPr lang="en-US" altLang="zh-CN"/>
              <a:t>gasLimit</a:t>
            </a:r>
            <a:r>
              <a:rPr lang="zh-CN" altLang="en-US"/>
              <a:t>有两个概念，</a:t>
            </a:r>
            <a:r>
              <a:rPr lang="en-US" altLang="zh-CN"/>
              <a:t>1.</a:t>
            </a:r>
            <a:r>
              <a:rPr lang="zh-CN" altLang="en-US"/>
              <a:t>一笔交易用户最多愿意支付的</a:t>
            </a:r>
            <a:r>
              <a:rPr lang="en-US" altLang="zh-CN"/>
              <a:t>Gas</a:t>
            </a:r>
            <a:r>
              <a:rPr lang="zh-CN" altLang="en-US"/>
              <a:t>。</a:t>
            </a:r>
            <a:r>
              <a:rPr lang="en-US" altLang="zh-CN"/>
              <a:t>2.</a:t>
            </a:r>
            <a:r>
              <a:rPr lang="zh-CN" altLang="en-US"/>
              <a:t>单个区块所允许包含的最大</a:t>
            </a:r>
            <a:r>
              <a:rPr lang="en-US" altLang="zh-CN"/>
              <a:t>Gas</a:t>
            </a:r>
            <a:r>
              <a:rPr lang="zh-CN" altLang="en-US"/>
              <a:t>总量。</a:t>
            </a:r>
            <a:endParaRPr lang="zh-CN" altLang="en-US"/>
          </a:p>
        </p:txBody>
      </p:sp>
      <p:pic>
        <p:nvPicPr>
          <p:cNvPr id="4" name="图片 3" descr="15275744170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7535" y="1048385"/>
            <a:ext cx="5676265" cy="47618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交易的三种类型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5435"/>
            <a:ext cx="10515600" cy="4351338"/>
          </a:xfrm>
        </p:spPr>
        <p:txBody>
          <a:bodyPr>
            <a:normAutofit/>
          </a:bodyPr>
          <a:p>
            <a:r>
              <a:rPr lang="en-US" altLang="zh-CN"/>
              <a:t>1.</a:t>
            </a:r>
            <a:r>
              <a:rPr lang="zh-CN" altLang="en-US"/>
              <a:t>转账交易</a:t>
            </a:r>
            <a:endParaRPr lang="zh-CN" altLang="en-US"/>
          </a:p>
          <a:p>
            <a:pPr marL="0" indent="0">
              <a:buNone/>
            </a:pPr>
            <a:r>
              <a:rPr lang="en-US" altLang="zh-CN" sz="1400"/>
              <a:t>	</a:t>
            </a:r>
            <a:r>
              <a:rPr lang="zh-CN" altLang="en-US" sz="1200"/>
              <a:t>web3.eth.sendTransaction({ from: "0xb60e8dd61c5d32be8058bb8eb970870f07233155"</a:t>
            </a:r>
            <a:r>
              <a:rPr lang="zh-CN" altLang="en-US" sz="1000"/>
              <a:t>，</a:t>
            </a:r>
            <a:endParaRPr lang="zh-CN" altLang="en-US" sz="1000"/>
          </a:p>
          <a:p>
            <a:pPr marL="0" indent="0">
              <a:buNone/>
            </a:pPr>
            <a:r>
              <a:rPr lang="en-US" altLang="zh-CN" sz="1200"/>
              <a:t>	</a:t>
            </a:r>
            <a:r>
              <a:rPr lang="zh-CN" altLang="en-US" sz="1200"/>
              <a:t>to: "0xd46e8dd67c5d32be8058bb8eb970870f07244567",</a:t>
            </a:r>
            <a:endParaRPr lang="zh-CN" altLang="en-US" sz="1200"/>
          </a:p>
          <a:p>
            <a:pPr marL="0" indent="0">
              <a:buNone/>
            </a:pPr>
            <a:r>
              <a:rPr lang="en-US" altLang="zh-CN" sz="1200"/>
              <a:t>	</a:t>
            </a:r>
            <a:r>
              <a:rPr lang="zh-CN" altLang="en-US" sz="1200"/>
              <a:t>value: 10000000000000000});</a:t>
            </a:r>
            <a:endParaRPr lang="zh-CN" altLang="en-US" sz="1400"/>
          </a:p>
          <a:p>
            <a:r>
              <a:rPr lang="en-US" altLang="zh-CN"/>
              <a:t>2.</a:t>
            </a:r>
            <a:r>
              <a:rPr lang="zh-CN" altLang="en-US"/>
              <a:t>创建智能合约的交易</a:t>
            </a:r>
            <a:endParaRPr lang="zh-CN" altLang="en-US"/>
          </a:p>
          <a:p>
            <a:pPr marL="0" indent="0">
              <a:buNone/>
            </a:pPr>
            <a:r>
              <a:rPr lang="en-US" altLang="zh-CN" sz="1000">
                <a:sym typeface="+mn-ea"/>
              </a:rPr>
              <a:t>	</a:t>
            </a:r>
            <a:r>
              <a:rPr lang="zh-CN" altLang="en-US" sz="1200">
                <a:sym typeface="+mn-ea"/>
              </a:rPr>
              <a:t>web3.eth.sendTransaction({from: "0xb60e8dd61c5d32be8058bb8eb970870f07233155"，</a:t>
            </a:r>
            <a:endParaRPr lang="zh-CN" altLang="en-US" sz="1200"/>
          </a:p>
          <a:p>
            <a:pPr marL="0" indent="0">
              <a:buNone/>
            </a:pPr>
            <a:r>
              <a:rPr lang="en-US" altLang="zh-CN" sz="1200">
                <a:sym typeface="+mn-ea"/>
              </a:rPr>
              <a:t>	data</a:t>
            </a:r>
            <a:r>
              <a:rPr lang="zh-CN" altLang="en-US" sz="1200">
                <a:sym typeface="+mn-ea"/>
              </a:rPr>
              <a:t>: 二进制合约代码});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执行智能合约的交易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 sz="1200">
                <a:sym typeface="+mn-ea"/>
              </a:rPr>
              <a:t>web3.eth.sendTransaction</a:t>
            </a:r>
            <a:r>
              <a:rPr lang="zh-CN" altLang="en-US" sz="900">
                <a:sym typeface="+mn-ea"/>
              </a:rPr>
              <a:t>({</a:t>
            </a:r>
            <a:r>
              <a:rPr lang="zh-CN" altLang="en-US" sz="1400">
                <a:sym typeface="+mn-ea"/>
              </a:rPr>
              <a:t>from: "0xb60e8dd61c5d32be8058bb8eb970870f07233155"，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	</a:t>
            </a:r>
            <a:r>
              <a:rPr lang="zh-CN" altLang="en-US" sz="1400">
                <a:sym typeface="+mn-ea"/>
              </a:rPr>
              <a:t>to: "0xd46e8dd67c5d32be8058bb8eb970870f07244567",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	data</a:t>
            </a:r>
            <a:r>
              <a:rPr lang="zh-CN" altLang="en-US" sz="1400">
                <a:sym typeface="+mn-ea"/>
              </a:rPr>
              <a:t>: 调用方法和参数});</a:t>
            </a:r>
            <a:endParaRPr lang="zh-CN" altLang="en-US" sz="1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一笔交易执行的过程（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4" name="内容占位符 3" descr="152757463461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6310" y="1691005"/>
            <a:ext cx="6343015" cy="4181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20965" y="1789430"/>
            <a:ext cx="42646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）用户</a:t>
            </a:r>
            <a:r>
              <a:rPr lang="en-US" altLang="zh-CN"/>
              <a:t>A</a:t>
            </a:r>
            <a:r>
              <a:rPr lang="zh-CN" altLang="en-US"/>
              <a:t>发起一笔交易请求，并传向</a:t>
            </a:r>
            <a:r>
              <a:rPr lang="en-US" altLang="zh-CN"/>
              <a:t>A</a:t>
            </a:r>
            <a:r>
              <a:rPr lang="zh-CN" altLang="en-US"/>
              <a:t>的对等节点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一笔交易的执行过程（</a:t>
            </a:r>
            <a:r>
              <a:rPr lang="en-US" altLang="zh-CN"/>
              <a:t>2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4" name="内容占位符 3" descr="152757464192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8055" y="1611630"/>
            <a:ext cx="6241415" cy="43516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813040" y="1460500"/>
            <a:ext cx="368554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2）网络上的节点（用户B）同步到此交易，检查交易是否有效、格式是否正确。如果符合要求，计算可能的最大交易费用（最大交易费用=Gas Limit×GasPrice），确定发送方的地址，并在本地的区块链上从发送方账户中减去相应费用，如果账户余额不足，则返回错误，这条交易被直接丢弃。对于符合要求的交易请求，用户B将其放在交易存储池中，并向其他节点转发。其他收到交易请求的节点重复用户B的处理过程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一笔交易的执行过程（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4" name="内容占位符 3" descr="152757464802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09980" y="1691005"/>
            <a:ext cx="5942965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78700" y="1657985"/>
            <a:ext cx="464693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3）对于转账交易，获得记账权的节点将该交易和其他交易一起打包到区块中；对于合约调用交易，矿工将该交易和其他交易一起打包到区块中，并在本地的EVM上运行被调用的合约代码，直到代码运行结束或Gas用完。如果代码并未结束而Gas已经用完，那么因代码运行而改变的状态回滚到代码运行之前，但是已经支付的交易费用不可收回，交易费用由获得记账权的矿工获得。如果代码运行结束Gas还有剩余，那么获得记账权的矿工也只会获得消耗的Gas×GasPrice作为手续费，不会收取剩余Gas对应的手续费。注意，若用户B挖掘到了新的区块，在用户B传播新区块的时候，其他节点的存储池中还存着用户A的交易请求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一笔交易的执行过程（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4" name="内容占位符 3" descr="152757465936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5955" y="1588770"/>
            <a:ext cx="6456045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84110" y="1526540"/>
            <a:ext cx="442277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）其他共识节点收到该区块后，验证区块（用户A的交易的合法性也被再次验证），如果区块通过验证，节点将内存池中原来用户A的交易请求删掉，同时同步该区块，将其添加到本地的区块链中，也就是说这笔交易在以太坊网络的各个节点的区块链中被保存下来。对于区块中执行智能合约的交易，其他共识节点会在本地的EVM上运行该智能合约，并互相验证运行结果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什么是以太坊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6105"/>
          </a:xfrm>
        </p:spPr>
        <p:txBody>
          <a:bodyPr/>
          <a:p>
            <a:r>
              <a:rPr lang="zh-CN" altLang="en-US" dirty="0" smtClean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以太</a:t>
            </a:r>
            <a:r>
              <a:rPr lang="zh-CN" altLang="en-US" dirty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坊是有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图灵完备编程语言</a:t>
            </a:r>
            <a:r>
              <a:rPr lang="zh-CN" altLang="en-US" dirty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的区块链</a:t>
            </a:r>
            <a:r>
              <a:rPr lang="en-US" altLang="zh-CN" dirty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dirty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使得任何人都能够创建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合约和去中心化应用</a:t>
            </a:r>
            <a:r>
              <a:rPr lang="zh-CN" altLang="en-US" dirty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，并在其中设立他们自由定义的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所有权规则</a:t>
            </a:r>
            <a:r>
              <a:rPr lang="zh-CN" altLang="en-US" dirty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交易方式</a:t>
            </a:r>
            <a:r>
              <a:rPr lang="zh-CN" altLang="en-US" dirty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状态转换</a:t>
            </a:r>
            <a:r>
              <a:rPr lang="zh-CN" altLang="en-US" dirty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函数。</a:t>
            </a:r>
            <a:endParaRPr lang="zh-CN" altLang="en-US" dirty="0">
              <a:solidFill>
                <a:srgbClr val="F469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以太坊是一个基于区块链技术的去中心化应用平台。</a:t>
            </a:r>
            <a:endParaRPr lang="zh-CN" altLang="en-US" dirty="0">
              <a:solidFill>
                <a:srgbClr val="F469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>
              <a:solidFill>
                <a:srgbClr val="F469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b="1" dirty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以太坊虚拟机（</a:t>
            </a:r>
            <a:r>
              <a:rPr lang="en-US" altLang="zh-CN" b="1" dirty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EVM</a:t>
            </a:r>
            <a:r>
              <a:rPr lang="zh-CN" altLang="en-US" b="1" dirty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zh-CN" altLang="en-US" dirty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是以太坊中智能合约的运行环境。它不仅被沙箱封装起来，事实上它被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完全隔离</a:t>
            </a:r>
            <a:r>
              <a:rPr lang="zh-CN" altLang="en-US" dirty="0" smtClean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，也就是说运行</a:t>
            </a:r>
            <a:r>
              <a:rPr lang="zh-CN" altLang="en-US" dirty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dirty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EVM</a:t>
            </a:r>
            <a:r>
              <a:rPr lang="zh-CN" altLang="en-US" dirty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内部的代码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不能接触到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、文件系统或者其它进程</a:t>
            </a:r>
            <a:r>
              <a:rPr lang="zh-CN" altLang="en-US" dirty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。甚至智能合约与其它智能合约只有有限的接触。</a:t>
            </a:r>
            <a:endParaRPr lang="zh-CN" altLang="en-US" dirty="0">
              <a:solidFill>
                <a:srgbClr val="F469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F469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合约的创建过程</a:t>
            </a:r>
            <a:endParaRPr lang="zh-CN" altLang="en-US"/>
          </a:p>
        </p:txBody>
      </p:sp>
      <p:pic>
        <p:nvPicPr>
          <p:cNvPr id="4" name="内容占位符 3" descr="15275817265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2275" y="1612265"/>
            <a:ext cx="6506845" cy="40747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41845" y="1881505"/>
            <a:ext cx="47383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1）发送者（用户A）按照一定的格式要求，在以太坊中发起一个创建智能合约的交易请求。</a:t>
            </a:r>
            <a:endParaRPr lang="zh-CN" altLang="en-US"/>
          </a:p>
          <a:p>
            <a:r>
              <a:rPr lang="zh-CN" altLang="en-US"/>
              <a:t>2）网络上的节点用户</a:t>
            </a:r>
            <a:r>
              <a:rPr lang="en-US" altLang="zh-CN"/>
              <a:t>B</a:t>
            </a:r>
            <a:r>
              <a:rPr lang="zh-CN" altLang="en-US"/>
              <a:t>同步到此交易，检查交易是否有效、检查账户余额</a:t>
            </a:r>
            <a:endParaRPr lang="zh-CN" altLang="en-US"/>
          </a:p>
          <a:p>
            <a:r>
              <a:rPr lang="zh-CN" altLang="en-US"/>
              <a:t>3）对于符合要求的交易请求，用户B将其放在交易存储池中，并向其他节点转发。其他收到交易请求的节点重复用户B的处理过程。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合约创建过程</a:t>
            </a:r>
            <a:endParaRPr lang="zh-CN" altLang="en-US"/>
          </a:p>
        </p:txBody>
      </p:sp>
      <p:pic>
        <p:nvPicPr>
          <p:cNvPr id="4" name="内容占位符 3" descr="152757467076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536700"/>
            <a:ext cx="6657340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25995" y="1092200"/>
            <a:ext cx="47390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4）获得记账权的节点将该交易和其他交易一起打包到区块中，获得记账权的节点会根据其提供的交易费用和合约代码，创建合约账户，并在账户空间中部署合约。智能合约账户的地址是由发送者的地址（address）和交易随机数（nonce）作为输入，通过加密算法生成的、交易确认后智能合约的地址返回给发送者。</a:t>
            </a:r>
            <a:endParaRPr lang="zh-CN" altLang="en-US"/>
          </a:p>
          <a:p>
            <a:r>
              <a:rPr lang="en-US" altLang="zh-CN"/>
              <a:t>5</a:t>
            </a:r>
            <a:r>
              <a:rPr lang="zh-CN" altLang="en-US"/>
              <a:t>）全网广播，其他节点检查区块是否有效，合约部署完成。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智能合约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智能合约可以相当于现实生活中的代理人。是区块链上一个包含代码和存储空间的虚拟账户。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在以太坊平台上，智能合约的代码运行在以太坊虚拟机中，</a:t>
            </a:r>
            <a:r>
              <a:rPr lang="en-US" altLang="zh-CN"/>
              <a:t>EVM</a:t>
            </a:r>
            <a:r>
              <a:rPr lang="zh-CN" altLang="en-US"/>
              <a:t>是一个图灵完备的虚拟机，是以太坊协议的核心。以太坊网络的每个节点中都包含一个以太坊虚拟机。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智能合约（操作）</a:t>
            </a:r>
            <a:endParaRPr lang="zh-CN" altLang="en-US"/>
          </a:p>
        </p:txBody>
      </p:sp>
      <p:pic>
        <p:nvPicPr>
          <p:cNvPr id="4" name="内容占位符 3" descr="152758349455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71345" y="1825625"/>
            <a:ext cx="8448040" cy="43516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智能合约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三类</a:t>
            </a:r>
            <a:r>
              <a:rPr lang="zh-CN" altLang="en-US">
                <a:sym typeface="+mn-ea"/>
              </a:rPr>
              <a:t>存储方式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栈：以太坊虚拟机的底层运行机制，我们使用高级语言（如</a:t>
            </a:r>
            <a:r>
              <a:rPr lang="en-US" altLang="zh-CN">
                <a:sym typeface="+mn-ea"/>
              </a:rPr>
              <a:t>solidity</a:t>
            </a:r>
            <a:r>
              <a:rPr lang="zh-CN" altLang="en-US">
                <a:sym typeface="+mn-ea"/>
              </a:rPr>
              <a:t>）编写，不需要对栈操作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账户存储：是作为账户的一种属性保存在区块链上，就像是硬盘一样持久化存储。需要消耗</a:t>
            </a:r>
            <a:r>
              <a:rPr lang="en-US" altLang="zh-CN">
                <a:sym typeface="+mn-ea"/>
              </a:rPr>
              <a:t>gas</a:t>
            </a:r>
            <a:r>
              <a:rPr lang="zh-CN" altLang="en-US">
                <a:sym typeface="+mn-ea"/>
              </a:rPr>
              <a:t>，且非常昂贵，从一个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赋值非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，需要消耗</a:t>
            </a:r>
            <a:r>
              <a:rPr lang="en-US" altLang="zh-CN">
                <a:sym typeface="+mn-ea"/>
              </a:rPr>
              <a:t>20000</a:t>
            </a:r>
            <a:r>
              <a:rPr lang="zh-CN" altLang="en-US">
                <a:sym typeface="+mn-ea"/>
              </a:rPr>
              <a:t>单位</a:t>
            </a:r>
            <a:r>
              <a:rPr lang="en-US" altLang="zh-CN">
                <a:sym typeface="+mn-ea"/>
              </a:rPr>
              <a:t>gas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内存：虚拟机运行时临时分配的空间（任意数量的内存），会随着合约调用的结束自动释放。大约</a:t>
            </a:r>
            <a:r>
              <a:rPr lang="en-US" altLang="zh-CN">
                <a:sym typeface="+mn-ea"/>
              </a:rPr>
              <a:t>32</a:t>
            </a:r>
            <a:r>
              <a:rPr lang="zh-CN" altLang="en-US">
                <a:sym typeface="+mn-ea"/>
              </a:rPr>
              <a:t>字节消耗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单位</a:t>
            </a:r>
            <a:r>
              <a:rPr lang="en-US" altLang="zh-CN">
                <a:sym typeface="+mn-ea"/>
              </a:rPr>
              <a:t>gas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r>
              <a:rPr lang="zh-CN" altLang="en-US"/>
              <a:t>调用其他合约</a:t>
            </a:r>
            <a:endParaRPr lang="zh-CN" altLang="en-US"/>
          </a:p>
          <a:p>
            <a:pPr lvl="1"/>
            <a:r>
              <a:rPr lang="zh-CN" altLang="en-US" sz="2000"/>
              <a:t>消息调用：合约</a:t>
            </a:r>
            <a:r>
              <a:rPr lang="en-US" altLang="zh-CN" sz="2000"/>
              <a:t>A</a:t>
            </a:r>
            <a:r>
              <a:rPr lang="zh-CN" altLang="en-US" sz="2000"/>
              <a:t>向合约</a:t>
            </a:r>
            <a:r>
              <a:rPr lang="en-US" altLang="zh-CN" sz="2000"/>
              <a:t>B</a:t>
            </a:r>
            <a:r>
              <a:rPr lang="zh-CN" altLang="en-US" sz="2000"/>
              <a:t>发送消息，合约</a:t>
            </a:r>
            <a:r>
              <a:rPr lang="en-US" altLang="zh-CN" sz="2000"/>
              <a:t>B</a:t>
            </a:r>
            <a:r>
              <a:rPr lang="zh-CN" altLang="en-US" sz="2000"/>
              <a:t>执行后返回结果给</a:t>
            </a:r>
            <a:r>
              <a:rPr lang="en-US" altLang="zh-CN" sz="2000"/>
              <a:t>A</a:t>
            </a:r>
            <a:endParaRPr lang="en-US" altLang="zh-CN" sz="2000"/>
          </a:p>
          <a:p>
            <a:pPr lvl="1"/>
            <a:r>
              <a:rPr lang="zh-CN" altLang="en-US" sz="2000"/>
              <a:t>代理调用：合约</a:t>
            </a:r>
            <a:r>
              <a:rPr lang="en-US" altLang="zh-CN" sz="2000"/>
              <a:t>A</a:t>
            </a:r>
            <a:r>
              <a:rPr lang="zh-CN" altLang="en-US" sz="2000"/>
              <a:t>直接从合约</a:t>
            </a:r>
            <a:r>
              <a:rPr lang="en-US" altLang="zh-CN" sz="2000"/>
              <a:t>B</a:t>
            </a:r>
            <a:r>
              <a:rPr lang="zh-CN" altLang="en-US" sz="2000"/>
              <a:t>处获得代码并执行，不改变上下文环境（内存，账户存储等）。</a:t>
            </a:r>
            <a:endParaRPr lang="zh-CN" altLang="en-US"/>
          </a:p>
          <a:p>
            <a:endParaRPr lang="zh-CN" altLang="en-US"/>
          </a:p>
          <a:p>
            <a:pPr lvl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智能合约的几种高级语言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Solidity：类JavaScript，这是以太坊推荐的旗舰语言，也是最流行的智能合约语言。具体用法参加Solidity文档。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Serpent：类Python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LLL：类Lisp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智能合约</a:t>
            </a:r>
            <a:r>
              <a:rPr lang="zh-CN" altLang="en-US">
                <a:sym typeface="+mn-ea"/>
              </a:rPr>
              <a:t>Solidity</a:t>
            </a:r>
            <a:endParaRPr lang="zh-CN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6152515" cy="40043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120255" y="3093720"/>
            <a:ext cx="37757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合约可以看做是一个类，将其部署到链上，就相当于类的实例化。而合约地址就像是实例化后对象的指针，通过指针来调用合约的方法。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智能合约</a:t>
            </a:r>
            <a:r>
              <a:rPr lang="en-US" altLang="zh-CN"/>
              <a:t>abi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4304030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15685" y="1691005"/>
            <a:ext cx="54991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智能合约编译后会生成以太坊字节码和</a:t>
            </a:r>
            <a:r>
              <a:rPr lang="en-US" altLang="zh-CN"/>
              <a:t>abi</a:t>
            </a:r>
            <a:r>
              <a:rPr lang="zh-CN" altLang="en-US"/>
              <a:t>，字节码用于部署在链上，</a:t>
            </a:r>
            <a:r>
              <a:rPr lang="en-US" altLang="zh-CN"/>
              <a:t>abi</a:t>
            </a:r>
            <a:r>
              <a:rPr lang="zh-CN" altLang="en-US"/>
              <a:t>需要自己保存，相当于合约的使用手册。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805" y="3240405"/>
            <a:ext cx="6189980" cy="28975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以太坊 web3j for java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06905"/>
            <a:ext cx="10226675" cy="39928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zh-CN"/>
              <a:t>以太坊客户端关注量</a:t>
            </a:r>
            <a:endParaRPr lang="zh-CN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572260"/>
            <a:ext cx="5660390" cy="16173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67710"/>
            <a:ext cx="5660390" cy="1733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60" y="5001260"/>
            <a:ext cx="6069965" cy="17049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590" y="1691005"/>
            <a:ext cx="4855210" cy="16954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以太坊工具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以太坊客户端</a:t>
            </a:r>
            <a:endParaRPr lang="zh-CN" altLang="en-US"/>
          </a:p>
          <a:p>
            <a:pPr lvl="1"/>
            <a:r>
              <a:rPr lang="zh-CN" altLang="en-US"/>
              <a:t>1）Go-ethereum：以太坊协议Go语言实现的版本，既包括了一个独立的以太坊客户端，也可作为一个Go版本的以太坊库被调用。Go-ethereum客户端又称Geth，是目前使用最为广泛的以太坊客户端。</a:t>
            </a:r>
            <a:endParaRPr lang="zh-CN" altLang="en-US"/>
          </a:p>
          <a:p>
            <a:pPr lvl="1"/>
            <a:r>
              <a:rPr lang="zh-CN" altLang="en-US"/>
              <a:t>2）CPP-ethereum：以太坊协议C++语言实现的版本，也是目前最受欢迎的以太坊客户端之一。CPP-ethereum的最大特点是可移植性强，适用于Windows、Linux和OS X等各个版本的操作系统以及多种硬件平台。</a:t>
            </a:r>
            <a:endParaRPr lang="zh-CN" altLang="en-US"/>
          </a:p>
          <a:p>
            <a:pPr lvl="1"/>
            <a:r>
              <a:rPr lang="zh-CN" altLang="en-US"/>
              <a:t>3）Parity：以太坊协议Rust语言实现的版本。Parity客户端实现了以太坊钱包功能，可用于创建和管理以太坊账户，管理账户中的以太币和各种代币以及创建智能合约等。</a:t>
            </a:r>
            <a:endParaRPr lang="zh-CN" altLang="en-US"/>
          </a:p>
          <a:p>
            <a:pPr lvl="1"/>
            <a:r>
              <a:rPr lang="zh-CN" altLang="en-US"/>
              <a:t>4）Pyethapp：以太坊协议Python语言实现的版本，其主要特点为创建了一个易扩展的以太坊核心代码版本。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ethereum/web3</a:t>
            </a:r>
            <a:r>
              <a:rPr lang="zh-CN" altLang="en-US"/>
              <a:t>库关注量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6575" y="1691005"/>
            <a:ext cx="5579745" cy="4351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260" y="1691005"/>
            <a:ext cx="5560695" cy="41617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以太坊工具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以太坊浏览器</a:t>
            </a:r>
            <a:endParaRPr lang="zh-CN" altLang="en-US"/>
          </a:p>
          <a:p>
            <a:pPr lvl="1"/>
            <a:r>
              <a:rPr lang="zh-CN" altLang="en-US"/>
              <a:t>1）Mist：由以太坊官方开发的工具，用于浏览各类DApp项目。</a:t>
            </a:r>
            <a:endParaRPr lang="zh-CN" altLang="en-US"/>
          </a:p>
          <a:p>
            <a:pPr lvl="1"/>
            <a:r>
              <a:rPr lang="zh-CN" altLang="en-US"/>
              <a:t>2）MetaMask：一个用于接入以太坊去中心化网络的浏览器插件，目前适用于Chrome和Brave浏览器。用户无需在本地安装运行以太坊节点，只需通过MetaMask便可在浏览器上连接以太坊网络，运行以太坊DApp。</a:t>
            </a:r>
            <a:endParaRPr lang="zh-CN" altLang="en-US"/>
          </a:p>
          <a:p>
            <a:pPr lvl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以太坊工具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2730"/>
            <a:ext cx="10515600" cy="5061585"/>
          </a:xfrm>
        </p:spPr>
        <p:txBody>
          <a:bodyPr/>
          <a:p>
            <a:pPr lvl="0"/>
            <a:r>
              <a:rPr lang="zh-CN" altLang="en-US" sz="2400">
                <a:sym typeface="+mn-ea"/>
              </a:rPr>
              <a:t>以太坊开发工具</a:t>
            </a:r>
            <a:endParaRPr lang="zh-CN" altLang="en-US" sz="2400"/>
          </a:p>
          <a:p>
            <a:pPr lvl="1"/>
            <a:r>
              <a:rPr lang="zh-CN" altLang="en-US" sz="2400">
                <a:sym typeface="+mn-ea"/>
              </a:rPr>
              <a:t>1）Web3.js：一个兼容了以太坊核心功能的JavaScript库，为以太坊客户端及DApp提供了一系列以太坊功能调用的JavaScript API接口。</a:t>
            </a:r>
            <a:endParaRPr lang="zh-CN" altLang="en-US" sz="2400"/>
          </a:p>
          <a:p>
            <a:pPr lvl="1"/>
            <a:r>
              <a:rPr lang="zh-CN" altLang="en-US" sz="2400">
                <a:sym typeface="+mn-ea"/>
              </a:rPr>
              <a:t>2）Remix：又称为Browser-Solidity，是一个基于网页浏览器的Solidity IDE和编译器。Remix网页终端整合了Solidity代码的编写、调试和运行等功能，为用户提供了开发以太坊智能合约的综合环境。</a:t>
            </a:r>
            <a:endParaRPr lang="zh-CN" altLang="en-US" sz="2400"/>
          </a:p>
          <a:p>
            <a:pPr lvl="1"/>
            <a:r>
              <a:rPr lang="zh-CN" altLang="en-US" sz="2400">
                <a:sym typeface="+mn-ea"/>
              </a:rPr>
              <a:t>3）Truffle：一套针对以太坊DApp的开发框架，本身是基于Node.js编写的。Truffle框架对Solidity智能合约的开发、测试、部署等进行全流程管理，帮助开发者更专业地开发以太坊DApp。</a:t>
            </a:r>
            <a:endParaRPr lang="zh-CN" altLang="en-US" sz="2400"/>
          </a:p>
          <a:p>
            <a:pPr lvl="1"/>
            <a:r>
              <a:rPr lang="zh-CN" altLang="en-US" sz="2400">
                <a:sym typeface="+mn-ea"/>
              </a:rPr>
              <a:t>4）ENS-registrar：以太坊域名服务（Ethereum Name Service，ENS）是为以太坊账户提供简单、易记域名的服务，类似于互联网的DNS。ENS-registrar是一个基于以太坊的开源DApp项目，在以太坊区块链上为以太坊账户提供域名注册服务。</a:t>
            </a:r>
            <a:endParaRPr lang="zh-CN" altLang="en-US" sz="2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以太坊的架构和组成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以太坊的架构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区块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状态树</a:t>
            </a:r>
            <a:endParaRPr lang="zh-CN" altLang="en-US">
              <a:solidFill>
                <a:srgbClr val="FF0000"/>
              </a:solidFill>
            </a:endParaRPr>
          </a:p>
          <a:p>
            <a:pPr lvl="2"/>
            <a:r>
              <a:rPr lang="en-US" altLang="zh-CN" sz="1800">
                <a:solidFill>
                  <a:srgbClr val="FF0000"/>
                </a:solidFill>
              </a:rPr>
              <a:t>MPT</a:t>
            </a:r>
            <a:r>
              <a:rPr lang="zh-CN" altLang="en-US" sz="1800">
                <a:solidFill>
                  <a:srgbClr val="FF0000"/>
                </a:solidFill>
              </a:rPr>
              <a:t>树节点</a:t>
            </a:r>
            <a:endParaRPr lang="zh-CN" altLang="en-US"/>
          </a:p>
          <a:p>
            <a:pPr lvl="1"/>
            <a:r>
              <a:rPr lang="zh-CN" altLang="en-US"/>
              <a:t>交易树</a:t>
            </a:r>
            <a:endParaRPr lang="zh-CN" altLang="en-US"/>
          </a:p>
          <a:p>
            <a:pPr lvl="1"/>
            <a:r>
              <a:rPr lang="zh-CN" altLang="en-US"/>
              <a:t>收据树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以太坊的架构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109710" y="4164965"/>
            <a:ext cx="25311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以太坊中每一个节点彼此平等，不存在特殊节点，而以太坊中的区块和交易数据最终都保存在</a:t>
            </a:r>
            <a:r>
              <a:rPr lang="en-US" altLang="zh-CN"/>
              <a:t>levelDB</a:t>
            </a:r>
            <a:r>
              <a:rPr lang="zh-CN" altLang="en-US"/>
              <a:t>数据库中。</a:t>
            </a:r>
            <a:endParaRPr lang="zh-CN" altLang="en-US"/>
          </a:p>
        </p:txBody>
      </p:sp>
      <p:pic>
        <p:nvPicPr>
          <p:cNvPr id="11" name="内容占位符 10" descr="架构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7565" y="1342390"/>
            <a:ext cx="7726045" cy="478917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139555" y="1691005"/>
            <a:ext cx="24714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以太坊最上层的是DApp。它通过Web3.js和智能合约层进行交换。所有的智能合约都运行在EVM上，并会用到RPC的调用。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区块（比特币）</a:t>
            </a:r>
            <a:endParaRPr lang="zh-CN" altLang="en-US"/>
          </a:p>
        </p:txBody>
      </p:sp>
      <p:pic>
        <p:nvPicPr>
          <p:cNvPr id="6" name="内容占位符 5" descr="比特币的区块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9080" y="1691005"/>
            <a:ext cx="8722360" cy="31178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70760" y="4975860"/>
            <a:ext cx="84277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endParaRPr lang="zh-CN" altLang="en-US"/>
          </a:p>
          <a:p>
            <a:pPr algn="l"/>
            <a:r>
              <a:rPr lang="zh-CN" altLang="en-US"/>
              <a:t>每一个区块包含区块头和区块体，区块体包含交易详情，通过</a:t>
            </a:r>
            <a:r>
              <a:rPr lang="en-US" altLang="zh-CN"/>
              <a:t>merkle</a:t>
            </a:r>
            <a:r>
              <a:rPr lang="zh-CN" altLang="en-US"/>
              <a:t>树的数据结构生成交易根哈希</a:t>
            </a:r>
            <a:r>
              <a:rPr lang="en-US" altLang="zh-CN"/>
              <a:t>,</a:t>
            </a:r>
            <a:r>
              <a:rPr lang="zh-CN" altLang="en-US"/>
              <a:t>存储在区块头中。通过签名加密技术，使得交易不可伪造，不能篡改。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区块（以太坊）</a:t>
            </a:r>
            <a:endParaRPr lang="zh-CN" altLang="en-US"/>
          </a:p>
        </p:txBody>
      </p:sp>
      <p:pic>
        <p:nvPicPr>
          <p:cNvPr id="4" name="内容占位符 3" descr="以太坊的区块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4635" y="1505585"/>
            <a:ext cx="8734425" cy="38030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25880" y="5448300"/>
            <a:ext cx="96012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以太坊使用了比特币的区块技术，但是对此做了调整，区块主要由区块头，交易列表，叔区块头组成。区块头包含父块哈希，叔块哈希，状态树根哈希，交易树根哈希，收据树根哈希。存储这三棵树可以方便用户查询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5239</Words>
  <Application>WPS 演示</Application>
  <PresentationFormat>宽屏</PresentationFormat>
  <Paragraphs>189</Paragraphs>
  <Slides>30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Office 主题</vt:lpstr>
      <vt:lpstr>以太坊</vt:lpstr>
      <vt:lpstr>什么是以太坊</vt:lpstr>
      <vt:lpstr>以太坊工具</vt:lpstr>
      <vt:lpstr>以太坊工具</vt:lpstr>
      <vt:lpstr>以太坊工具</vt:lpstr>
      <vt:lpstr>以太坊的架构和组成</vt:lpstr>
      <vt:lpstr>以太坊的架构</vt:lpstr>
      <vt:lpstr>区块（比特币）</vt:lpstr>
      <vt:lpstr>区块（以太坊）</vt:lpstr>
      <vt:lpstr>状态树根散列</vt:lpstr>
      <vt:lpstr>状态树</vt:lpstr>
      <vt:lpstr>交易树和收据树</vt:lpstr>
      <vt:lpstr>共识机制</vt:lpstr>
      <vt:lpstr>以太坊交易</vt:lpstr>
      <vt:lpstr>交易的三种类型</vt:lpstr>
      <vt:lpstr>一笔交易执行的过程（1）</vt:lpstr>
      <vt:lpstr>一笔交易的执行过程（2）</vt:lpstr>
      <vt:lpstr>一笔交易的执行过程（3）</vt:lpstr>
      <vt:lpstr>一笔交易的执行过程（4）</vt:lpstr>
      <vt:lpstr>合约的创建过程</vt:lpstr>
      <vt:lpstr>合约创建过程</vt:lpstr>
      <vt:lpstr>智能合约</vt:lpstr>
      <vt:lpstr>智能合约（操作）</vt:lpstr>
      <vt:lpstr>智能合约</vt:lpstr>
      <vt:lpstr>智能合约的几种高级语言</vt:lpstr>
      <vt:lpstr>智能合约Solidity</vt:lpstr>
      <vt:lpstr>智能合约abi</vt:lpstr>
      <vt:lpstr>以太坊 web3j for java</vt:lpstr>
      <vt:lpstr>Git以太坊客户端关注量</vt:lpstr>
      <vt:lpstr>ethereum/web3库关注量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tang</cp:lastModifiedBy>
  <cp:revision>23</cp:revision>
  <dcterms:created xsi:type="dcterms:W3CDTF">2018-03-01T02:03:00Z</dcterms:created>
  <dcterms:modified xsi:type="dcterms:W3CDTF">2018-05-29T12:42:23Z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