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90" r:id="rId4"/>
    <p:sldId id="291" r:id="rId5"/>
    <p:sldId id="295" r:id="rId6"/>
    <p:sldId id="294" r:id="rId7"/>
    <p:sldId id="296" r:id="rId8"/>
    <p:sldId id="297" r:id="rId9"/>
    <p:sldId id="298" r:id="rId10"/>
    <p:sldId id="300" r:id="rId11"/>
    <p:sldId id="299" r:id="rId12"/>
    <p:sldId id="301" r:id="rId13"/>
    <p:sldId id="302" r:id="rId14"/>
    <p:sldId id="303" r:id="rId15"/>
    <p:sldId id="304" r:id="rId16"/>
    <p:sldId id="305" r:id="rId17"/>
    <p:sldId id="307" r:id="rId18"/>
    <p:sldId id="310" r:id="rId19"/>
    <p:sldId id="293" r:id="rId20"/>
    <p:sldId id="273" r:id="rId21"/>
    <p:sldId id="314" r:id="rId22"/>
    <p:sldId id="315"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D20"/>
    <a:srgbClr val="003300"/>
    <a:srgbClr val="E73A1C"/>
    <a:srgbClr val="00B050"/>
    <a:srgbClr val="00DE64"/>
    <a:srgbClr val="007A37"/>
    <a:srgbClr val="2FFF8D"/>
    <a:srgbClr val="00AC4E"/>
    <a:srgbClr val="00CC5C"/>
    <a:srgbClr val="D1D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0" autoAdjust="0"/>
    <p:restoredTop sz="94660"/>
  </p:normalViewPr>
  <p:slideViewPr>
    <p:cSldViewPr snapToGrid="0">
      <p:cViewPr varScale="1">
        <p:scale>
          <a:sx n="63" d="100"/>
          <a:sy n="63" d="100"/>
        </p:scale>
        <p:origin x="628" y="56"/>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a:t>单击此处添加标题</a:t>
            </a:r>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extLst>
      <p:ext uri="{BB962C8B-B14F-4D97-AF65-F5344CB8AC3E}">
        <p14:creationId xmlns:p14="http://schemas.microsoft.com/office/powerpoint/2010/main" val="1077805340"/>
      </p:ext>
    </p:extLst>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extLst>
      <p:ext uri="{BB962C8B-B14F-4D97-AF65-F5344CB8AC3E}">
        <p14:creationId xmlns:p14="http://schemas.microsoft.com/office/powerpoint/2010/main" val="679673480"/>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ransition spd="med">
    <p:pull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9040" y="2197001"/>
            <a:ext cx="10627360" cy="1323439"/>
          </a:xfrm>
          <a:prstGeom prst="rect">
            <a:avLst/>
          </a:prstGeom>
        </p:spPr>
        <p:txBody>
          <a:bodyPr wrap="square">
            <a:spAutoFit/>
          </a:bodyPr>
          <a:lstStyle/>
          <a:p>
            <a:pPr algn="ctr"/>
            <a:r>
              <a:rPr kumimoji="1" lang="en-US" altLang="zh-CN" sz="4000" b="1" dirty="0"/>
              <a:t>ETMRM : </a:t>
            </a:r>
            <a:r>
              <a:rPr kumimoji="1" lang="zh-CN" altLang="en-US" sz="4000" b="1" dirty="0"/>
              <a:t>一种软件定义传感器</a:t>
            </a:r>
            <a:r>
              <a:rPr kumimoji="1" lang="zh-CN" altLang="en-US" sz="4000" b="1"/>
              <a:t>网络的节能信任管理</a:t>
            </a:r>
            <a:r>
              <a:rPr kumimoji="1" lang="zh-CN" altLang="en-US" sz="4000" b="1" dirty="0"/>
              <a:t>和路由机制</a:t>
            </a:r>
            <a:endParaRPr kumimoji="1" lang="en-US" altLang="zh-CN" sz="4000" b="1" dirty="0"/>
          </a:p>
        </p:txBody>
      </p:sp>
      <p:sp>
        <p:nvSpPr>
          <p:cNvPr id="3" name="矩形 2"/>
          <p:cNvSpPr/>
          <p:nvPr/>
        </p:nvSpPr>
        <p:spPr>
          <a:xfrm>
            <a:off x="5757302" y="3813854"/>
            <a:ext cx="473207" cy="253916"/>
          </a:xfrm>
          <a:prstGeom prst="rect">
            <a:avLst/>
          </a:prstGeom>
        </p:spPr>
        <p:txBody>
          <a:bodyPr wrap="none">
            <a:spAutoFit/>
          </a:bodyPr>
          <a:lstStyle/>
          <a:p>
            <a:pPr algn="ctr"/>
            <a:r>
              <a:rPr kumimoji="1" lang="en-US" altLang="zh-CN" sz="1050" dirty="0" err="1">
                <a:solidFill>
                  <a:schemeClr val="accent1">
                    <a:lumMod val="60000"/>
                    <a:lumOff val="40000"/>
                  </a:schemeClr>
                </a:solidFill>
              </a:rPr>
              <a:t>xxxxx</a:t>
            </a:r>
            <a:endParaRPr kumimoji="1" lang="zh-CN" altLang="en-US" sz="1050" dirty="0">
              <a:solidFill>
                <a:schemeClr val="accent1">
                  <a:lumMod val="60000"/>
                  <a:lumOff val="40000"/>
                </a:schemeClr>
              </a:solidFill>
            </a:endParaRPr>
          </a:p>
        </p:txBody>
      </p:sp>
      <p:sp>
        <p:nvSpPr>
          <p:cNvPr id="5" name="矩形 4"/>
          <p:cNvSpPr/>
          <p:nvPr/>
        </p:nvSpPr>
        <p:spPr>
          <a:xfrm>
            <a:off x="5433061" y="4077930"/>
            <a:ext cx="732893" cy="533288"/>
          </a:xfrm>
          <a:prstGeom prst="rect">
            <a:avLst/>
          </a:prstGeom>
        </p:spPr>
        <p:txBody>
          <a:bodyPr wrap="none">
            <a:spAutoFit/>
          </a:bodyPr>
          <a:lstStyle/>
          <a:p>
            <a:pPr marL="342900" lvl="0" indent="-342900" fontAlgn="base">
              <a:lnSpc>
                <a:spcPct val="110000"/>
              </a:lnSpc>
              <a:spcBef>
                <a:spcPct val="0"/>
              </a:spcBef>
              <a:spcAft>
                <a:spcPct val="0"/>
              </a:spcAft>
            </a:pPr>
            <a:r>
              <a:rPr lang="en-US" altLang="zh-CN" sz="2800" kern="0" dirty="0">
                <a:solidFill>
                  <a:schemeClr val="bg1"/>
                </a:solidFill>
                <a:latin typeface="微软雅黑" panose="020B0503020204020204" pitchFamily="34" charset="-122"/>
                <a:ea typeface="微软雅黑" panose="020B0503020204020204" pitchFamily="34" charset="-122"/>
              </a:rPr>
              <a:t>xxx</a:t>
            </a:r>
          </a:p>
        </p:txBody>
      </p:sp>
      <p:sp>
        <p:nvSpPr>
          <p:cNvPr id="6" name="矩形 5">
            <a:extLst>
              <a:ext uri="{FF2B5EF4-FFF2-40B4-BE49-F238E27FC236}">
                <a16:creationId xmlns:a16="http://schemas.microsoft.com/office/drawing/2014/main" id="{0BFFB920-1DD1-4C40-B2D4-34C106A9BAEE}"/>
              </a:ext>
            </a:extLst>
          </p:cNvPr>
          <p:cNvSpPr/>
          <p:nvPr/>
        </p:nvSpPr>
        <p:spPr>
          <a:xfrm>
            <a:off x="7558642" y="5496825"/>
            <a:ext cx="4147305" cy="422039"/>
          </a:xfrm>
          <a:prstGeom prst="rect">
            <a:avLst/>
          </a:prstGeom>
        </p:spPr>
        <p:txBody>
          <a:bodyPr wrap="square">
            <a:spAutoFit/>
          </a:bodyPr>
          <a:lstStyle/>
          <a:p>
            <a:pPr>
              <a:lnSpc>
                <a:spcPct val="130000"/>
              </a:lnSpc>
            </a:pPr>
            <a:r>
              <a:rPr lang="en-US" altLang="zh-CN" dirty="0">
                <a:solidFill>
                  <a:srgbClr val="103154"/>
                </a:solidFill>
                <a:latin typeface="微软雅黑" panose="020B0503020204020204" pitchFamily="34" charset="-122"/>
                <a:ea typeface="微软雅黑" panose="020B0503020204020204" pitchFamily="34" charset="-122"/>
              </a:rPr>
              <a:t>2018</a:t>
            </a:r>
            <a:r>
              <a:rPr lang="zh-CN" altLang="en-US" dirty="0">
                <a:solidFill>
                  <a:srgbClr val="103154"/>
                </a:solidFill>
                <a:latin typeface="微软雅黑" panose="020B0503020204020204" pitchFamily="34" charset="-122"/>
                <a:ea typeface="微软雅黑" panose="020B0503020204020204" pitchFamily="34" charset="-122"/>
              </a:rPr>
              <a:t>年发表于</a:t>
            </a:r>
            <a:r>
              <a:rPr lang="en-US" altLang="zh-CN" dirty="0">
                <a:solidFill>
                  <a:srgbClr val="103154"/>
                </a:solidFill>
                <a:latin typeface="微软雅黑" panose="020B0503020204020204" pitchFamily="34" charset="-122"/>
                <a:ea typeface="微软雅黑" panose="020B0503020204020204" pitchFamily="34" charset="-122"/>
              </a:rPr>
              <a:t>《</a:t>
            </a:r>
            <a:r>
              <a:rPr lang="en-US" altLang="zh-CN" dirty="0"/>
              <a:t>Computer Networks 》</a:t>
            </a:r>
            <a:endParaRPr lang="zh-CN" altLang="en-US" dirty="0">
              <a:solidFill>
                <a:srgbClr val="10315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6063360"/>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7472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节点信任评估</a:t>
            </a:r>
          </a:p>
        </p:txBody>
      </p:sp>
      <p:sp>
        <p:nvSpPr>
          <p:cNvPr id="16" name="矩形 15"/>
          <p:cNvSpPr/>
          <p:nvPr/>
        </p:nvSpPr>
        <p:spPr>
          <a:xfrm>
            <a:off x="1486871" y="3362960"/>
            <a:ext cx="8350303" cy="754372"/>
          </a:xfrm>
          <a:prstGeom prst="rect">
            <a:avLst/>
          </a:prstGeom>
        </p:spPr>
        <p:txBody>
          <a:bodyPr wrap="square" lIns="68570" tIns="34289" rIns="68570" bIns="34289">
            <a:spAutoFit/>
          </a:bodyPr>
          <a:lstStyle/>
          <a:p>
            <a:pPr defTabSz="685681">
              <a:lnSpc>
                <a:spcPct val="130000"/>
              </a:lnSpc>
            </a:pPr>
            <a:r>
              <a:rPr lang="zh-CN" altLang="zh-CN" dirty="0"/>
              <a:t>本地信任</a:t>
            </a:r>
            <a:r>
              <a:rPr lang="en-US" altLang="zh-CN" dirty="0"/>
              <a:t>(LT </a:t>
            </a:r>
            <a:r>
              <a:rPr lang="en-US" altLang="zh-CN" dirty="0" err="1"/>
              <a:t>ij</a:t>
            </a:r>
            <a:r>
              <a:rPr lang="en-US" altLang="zh-CN" dirty="0"/>
              <a:t>)</a:t>
            </a:r>
            <a:r>
              <a:rPr lang="zh-CN" altLang="zh-CN" dirty="0"/>
              <a:t>由</a:t>
            </a:r>
            <a:r>
              <a:rPr lang="zh-CN" altLang="en-US" dirty="0"/>
              <a:t>交流</a:t>
            </a:r>
            <a:r>
              <a:rPr lang="zh-CN" altLang="zh-CN" dirty="0"/>
              <a:t>信任</a:t>
            </a:r>
            <a:r>
              <a:rPr lang="zh-CN" altLang="en-US" dirty="0"/>
              <a:t>值</a:t>
            </a:r>
            <a:r>
              <a:rPr lang="en-US" altLang="zh-CN" dirty="0"/>
              <a:t>(CT </a:t>
            </a:r>
            <a:r>
              <a:rPr lang="en-US" altLang="zh-CN" dirty="0" err="1"/>
              <a:t>ij</a:t>
            </a:r>
            <a:r>
              <a:rPr lang="en-US" altLang="zh-CN" dirty="0"/>
              <a:t>)</a:t>
            </a:r>
            <a:r>
              <a:rPr lang="zh-CN" altLang="zh-CN" dirty="0"/>
              <a:t>和表现信任</a:t>
            </a:r>
            <a:r>
              <a:rPr lang="zh-CN" altLang="en-US" dirty="0"/>
              <a:t>值</a:t>
            </a:r>
            <a:r>
              <a:rPr lang="en-US" altLang="zh-CN" dirty="0"/>
              <a:t>(PT </a:t>
            </a:r>
            <a:r>
              <a:rPr lang="en-US" altLang="zh-CN" dirty="0" err="1"/>
              <a:t>ij</a:t>
            </a:r>
            <a:r>
              <a:rPr lang="en-US" altLang="zh-CN" dirty="0"/>
              <a:t>)</a:t>
            </a:r>
            <a:r>
              <a:rPr lang="zh-CN" altLang="zh-CN" dirty="0"/>
              <a:t>组成</a:t>
            </a:r>
            <a:r>
              <a:rPr lang="zh-CN" altLang="en-US" dirty="0"/>
              <a:t>，用</a:t>
            </a:r>
            <a:r>
              <a:rPr lang="en-US" altLang="zh-CN" dirty="0"/>
              <a:t>0</a:t>
            </a:r>
            <a:r>
              <a:rPr lang="zh-CN" altLang="zh-CN" dirty="0"/>
              <a:t>到</a:t>
            </a:r>
            <a:r>
              <a:rPr lang="en-US" altLang="zh-CN" dirty="0"/>
              <a:t>100</a:t>
            </a:r>
            <a:r>
              <a:rPr lang="zh-CN" altLang="zh-CN" dirty="0"/>
              <a:t>之间的无符号整数</a:t>
            </a:r>
            <a:r>
              <a:rPr lang="zh-CN" altLang="en-US" dirty="0"/>
              <a:t>来表示</a:t>
            </a:r>
            <a:r>
              <a:rPr lang="zh-CN" altLang="zh-CN" dirty="0"/>
              <a:t>。每个节点在每个 </a:t>
            </a:r>
            <a:r>
              <a:rPr lang="zh-CN" altLang="en-US" dirty="0"/>
              <a:t>周期</a:t>
            </a:r>
            <a:r>
              <a:rPr lang="en-US" altLang="zh-CN" dirty="0"/>
              <a:t>t</a:t>
            </a:r>
            <a:r>
              <a:rPr lang="zh-CN" altLang="zh-CN" dirty="0"/>
              <a:t>的末尾计算其邻居节点的</a:t>
            </a:r>
            <a:r>
              <a:rPr lang="zh-CN" altLang="en-US" dirty="0"/>
              <a:t>本地</a:t>
            </a:r>
            <a:r>
              <a:rPr lang="zh-CN" altLang="zh-CN" dirty="0"/>
              <a:t>信任值</a:t>
            </a:r>
            <a:r>
              <a:rPr lang="zh-CN" altLang="en-US" dirty="0"/>
              <a:t>。</a:t>
            </a:r>
            <a:endPar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0FA7CC3-4490-4BCE-99DE-64BBC80F01D7}"/>
              </a:ext>
            </a:extLst>
          </p:cNvPr>
          <p:cNvPicPr>
            <a:picLocks noChangeAspect="1"/>
          </p:cNvPicPr>
          <p:nvPr/>
        </p:nvPicPr>
        <p:blipFill>
          <a:blip r:embed="rId2"/>
          <a:stretch>
            <a:fillRect/>
          </a:stretch>
        </p:blipFill>
        <p:spPr>
          <a:xfrm>
            <a:off x="1486871" y="2436767"/>
            <a:ext cx="8138105" cy="584774"/>
          </a:xfrm>
          <a:prstGeom prst="rect">
            <a:avLst/>
          </a:prstGeom>
        </p:spPr>
      </p:pic>
    </p:spTree>
    <p:extLst>
      <p:ext uri="{BB962C8B-B14F-4D97-AF65-F5344CB8AC3E}">
        <p14:creationId xmlns:p14="http://schemas.microsoft.com/office/powerpoint/2010/main" val="3002435588"/>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7472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节点信任评估</a:t>
            </a:r>
          </a:p>
        </p:txBody>
      </p:sp>
      <p:sp>
        <p:nvSpPr>
          <p:cNvPr id="16" name="矩形 15"/>
          <p:cNvSpPr/>
          <p:nvPr/>
        </p:nvSpPr>
        <p:spPr>
          <a:xfrm>
            <a:off x="1372208" y="1616083"/>
            <a:ext cx="8350303" cy="759052"/>
          </a:xfrm>
          <a:prstGeom prst="rect">
            <a:avLst/>
          </a:prstGeom>
        </p:spPr>
        <p:txBody>
          <a:bodyPr wrap="square" lIns="68570" tIns="34289" rIns="68570" bIns="34289">
            <a:spAutoFit/>
          </a:bodyPr>
          <a:lstStyle/>
          <a:p>
            <a:pPr defTabSz="685681">
              <a:lnSpc>
                <a:spcPct val="130000"/>
              </a:lnSpc>
            </a:pPr>
            <a:r>
              <a:rPr lang="zh-CN" altLang="en-US" dirty="0"/>
              <a:t>要计算交流可信值，得先计算每个时间间隔里面传输成功的数量（通过无线网络监听其他节点是否转发）。用相同方式可以计算失败的数量。</a:t>
            </a:r>
          </a:p>
        </p:txBody>
      </p:sp>
      <p:pic>
        <p:nvPicPr>
          <p:cNvPr id="3" name="图片 2">
            <a:extLst>
              <a:ext uri="{FF2B5EF4-FFF2-40B4-BE49-F238E27FC236}">
                <a16:creationId xmlns:a16="http://schemas.microsoft.com/office/drawing/2014/main" id="{6632FCB6-F11F-47D4-BF52-8189D950CFDC}"/>
              </a:ext>
            </a:extLst>
          </p:cNvPr>
          <p:cNvPicPr>
            <a:picLocks noChangeAspect="1"/>
          </p:cNvPicPr>
          <p:nvPr/>
        </p:nvPicPr>
        <p:blipFill>
          <a:blip r:embed="rId2"/>
          <a:stretch>
            <a:fillRect/>
          </a:stretch>
        </p:blipFill>
        <p:spPr>
          <a:xfrm>
            <a:off x="1372208" y="2420360"/>
            <a:ext cx="5130013" cy="884485"/>
          </a:xfrm>
          <a:prstGeom prst="rect">
            <a:avLst/>
          </a:prstGeom>
        </p:spPr>
      </p:pic>
      <p:sp>
        <p:nvSpPr>
          <p:cNvPr id="8" name="矩形 7">
            <a:extLst>
              <a:ext uri="{FF2B5EF4-FFF2-40B4-BE49-F238E27FC236}">
                <a16:creationId xmlns:a16="http://schemas.microsoft.com/office/drawing/2014/main" id="{2DFC888D-7834-4E4C-95B1-37DE845836A3}"/>
              </a:ext>
            </a:extLst>
          </p:cNvPr>
          <p:cNvSpPr/>
          <p:nvPr/>
        </p:nvSpPr>
        <p:spPr>
          <a:xfrm>
            <a:off x="1372208" y="3304845"/>
            <a:ext cx="8350303" cy="400236"/>
          </a:xfrm>
          <a:prstGeom prst="rect">
            <a:avLst/>
          </a:prstGeom>
        </p:spPr>
        <p:txBody>
          <a:bodyPr wrap="square" lIns="68570" tIns="34289" rIns="68570" bIns="34289">
            <a:spAutoFit/>
          </a:bodyPr>
          <a:lstStyle/>
          <a:p>
            <a:pPr defTabSz="685681">
              <a:lnSpc>
                <a:spcPct val="130000"/>
              </a:lnSpc>
            </a:pPr>
            <a:r>
              <a:rPr lang="zh-CN" altLang="en-US" dirty="0"/>
              <a:t>之后可以计算期望值，我们以相同的方式计算出数据流量的期望值。</a:t>
            </a:r>
          </a:p>
        </p:txBody>
      </p:sp>
      <p:pic>
        <p:nvPicPr>
          <p:cNvPr id="4" name="图片 3">
            <a:extLst>
              <a:ext uri="{FF2B5EF4-FFF2-40B4-BE49-F238E27FC236}">
                <a16:creationId xmlns:a16="http://schemas.microsoft.com/office/drawing/2014/main" id="{E15C808F-1D8E-425D-849F-751B8D88FE96}"/>
              </a:ext>
            </a:extLst>
          </p:cNvPr>
          <p:cNvPicPr>
            <a:picLocks noChangeAspect="1"/>
          </p:cNvPicPr>
          <p:nvPr/>
        </p:nvPicPr>
        <p:blipFill>
          <a:blip r:embed="rId3"/>
          <a:stretch>
            <a:fillRect/>
          </a:stretch>
        </p:blipFill>
        <p:spPr>
          <a:xfrm>
            <a:off x="1496853" y="3705081"/>
            <a:ext cx="8101011" cy="929121"/>
          </a:xfrm>
          <a:prstGeom prst="rect">
            <a:avLst/>
          </a:prstGeom>
        </p:spPr>
      </p:pic>
      <p:pic>
        <p:nvPicPr>
          <p:cNvPr id="7" name="图片 6">
            <a:extLst>
              <a:ext uri="{FF2B5EF4-FFF2-40B4-BE49-F238E27FC236}">
                <a16:creationId xmlns:a16="http://schemas.microsoft.com/office/drawing/2014/main" id="{93A18798-5F94-45AB-AF36-789B3436029A}"/>
              </a:ext>
            </a:extLst>
          </p:cNvPr>
          <p:cNvPicPr>
            <a:picLocks noChangeAspect="1"/>
          </p:cNvPicPr>
          <p:nvPr/>
        </p:nvPicPr>
        <p:blipFill>
          <a:blip r:embed="rId4"/>
          <a:stretch>
            <a:fillRect/>
          </a:stretch>
        </p:blipFill>
        <p:spPr>
          <a:xfrm>
            <a:off x="1293653" y="5434674"/>
            <a:ext cx="8304211" cy="716850"/>
          </a:xfrm>
          <a:prstGeom prst="rect">
            <a:avLst/>
          </a:prstGeom>
        </p:spPr>
      </p:pic>
      <p:sp>
        <p:nvSpPr>
          <p:cNvPr id="12" name="矩形 11">
            <a:extLst>
              <a:ext uri="{FF2B5EF4-FFF2-40B4-BE49-F238E27FC236}">
                <a16:creationId xmlns:a16="http://schemas.microsoft.com/office/drawing/2014/main" id="{3D9F1084-DBE6-4FD5-AC85-F884D0E3EBD8}"/>
              </a:ext>
            </a:extLst>
          </p:cNvPr>
          <p:cNvSpPr/>
          <p:nvPr/>
        </p:nvSpPr>
        <p:spPr>
          <a:xfrm>
            <a:off x="1372208" y="4834320"/>
            <a:ext cx="8350303" cy="400236"/>
          </a:xfrm>
          <a:prstGeom prst="rect">
            <a:avLst/>
          </a:prstGeom>
        </p:spPr>
        <p:txBody>
          <a:bodyPr wrap="square" lIns="68570" tIns="34289" rIns="68570" bIns="34289">
            <a:spAutoFit/>
          </a:bodyPr>
          <a:lstStyle/>
          <a:p>
            <a:pPr defTabSz="685681">
              <a:lnSpc>
                <a:spcPct val="130000"/>
              </a:lnSpc>
            </a:pPr>
            <a:r>
              <a:rPr lang="zh-CN" altLang="en-US" dirty="0"/>
              <a:t>最后根据以下公式计算出交流信任值，其中</a:t>
            </a:r>
            <a:r>
              <a:rPr lang="en-US" altLang="zh-CN" dirty="0"/>
              <a:t>α</a:t>
            </a:r>
            <a:r>
              <a:rPr lang="zh-CN" altLang="zh-CN" dirty="0"/>
              <a:t>和</a:t>
            </a:r>
            <a:r>
              <a:rPr lang="en-US" altLang="zh-CN" dirty="0"/>
              <a:t>β</a:t>
            </a:r>
            <a:r>
              <a:rPr lang="zh-CN" altLang="en-US" dirty="0"/>
              <a:t>为加权因子，</a:t>
            </a:r>
            <a:r>
              <a:rPr lang="en-US" altLang="zh-CN" dirty="0"/>
              <a:t>α+β= 1</a:t>
            </a:r>
            <a:r>
              <a:rPr lang="zh-CN" altLang="en-US" dirty="0"/>
              <a:t>。</a:t>
            </a:r>
          </a:p>
        </p:txBody>
      </p:sp>
    </p:spTree>
    <p:extLst>
      <p:ext uri="{BB962C8B-B14F-4D97-AF65-F5344CB8AC3E}">
        <p14:creationId xmlns:p14="http://schemas.microsoft.com/office/powerpoint/2010/main" val="3752332356"/>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7472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节点信任评估</a:t>
            </a:r>
          </a:p>
        </p:txBody>
      </p:sp>
      <p:sp>
        <p:nvSpPr>
          <p:cNvPr id="16" name="矩形 15"/>
          <p:cNvSpPr/>
          <p:nvPr/>
        </p:nvSpPr>
        <p:spPr>
          <a:xfrm>
            <a:off x="1372208" y="1981843"/>
            <a:ext cx="8350303" cy="1479249"/>
          </a:xfrm>
          <a:prstGeom prst="rect">
            <a:avLst/>
          </a:prstGeom>
        </p:spPr>
        <p:txBody>
          <a:bodyPr wrap="square" lIns="68570" tIns="34289" rIns="68570" bIns="34289">
            <a:spAutoFit/>
          </a:bodyPr>
          <a:lstStyle/>
          <a:p>
            <a:pPr defTabSz="685681">
              <a:lnSpc>
                <a:spcPct val="130000"/>
              </a:lnSpc>
            </a:pPr>
            <a:r>
              <a:rPr lang="zh-CN" altLang="zh-CN" dirty="0"/>
              <a:t>一些受攻击的节点可能不会丢弃其邻居的数据包，而是向它们发送了太多的恶意数据包</a:t>
            </a:r>
            <a:r>
              <a:rPr lang="en-US" altLang="zh-CN" dirty="0"/>
              <a:t>(new-flow attack)</a:t>
            </a:r>
            <a:r>
              <a:rPr lang="zh-CN" altLang="zh-CN" dirty="0"/>
              <a:t>。因此，</a:t>
            </a:r>
            <a:r>
              <a:rPr lang="en-US" altLang="zh-CN" dirty="0"/>
              <a:t>PT </a:t>
            </a:r>
            <a:r>
              <a:rPr lang="en-US" altLang="zh-CN" dirty="0" err="1"/>
              <a:t>ij</a:t>
            </a:r>
            <a:r>
              <a:rPr lang="en-US" altLang="zh-CN" dirty="0"/>
              <a:t> (t)</a:t>
            </a:r>
            <a:r>
              <a:rPr lang="zh-CN" altLang="zh-CN" dirty="0"/>
              <a:t>用于</a:t>
            </a:r>
            <a:r>
              <a:rPr lang="zh-CN" altLang="en-US" dirty="0"/>
              <a:t>评估</a:t>
            </a:r>
            <a:r>
              <a:rPr lang="zh-CN" altLang="zh-CN" dirty="0"/>
              <a:t>在一个</a:t>
            </a:r>
            <a:r>
              <a:rPr lang="en-US" altLang="zh-CN" dirty="0"/>
              <a:t>t</a:t>
            </a:r>
            <a:r>
              <a:rPr lang="zh-CN" altLang="zh-CN" dirty="0"/>
              <a:t>期间的</a:t>
            </a:r>
            <a:r>
              <a:rPr lang="zh-CN" altLang="en-US" dirty="0"/>
              <a:t>表现信任值</a:t>
            </a:r>
            <a:r>
              <a:rPr lang="zh-CN" altLang="zh-CN" dirty="0"/>
              <a:t>。</a:t>
            </a:r>
            <a:r>
              <a:rPr lang="zh-CN" altLang="en-US" dirty="0"/>
              <a:t>其中</a:t>
            </a:r>
            <a:r>
              <a:rPr lang="en-US" altLang="zh-CN" dirty="0" err="1"/>
              <a:t>invl</a:t>
            </a:r>
            <a:r>
              <a:rPr lang="en-US" altLang="zh-CN" dirty="0"/>
              <a:t> j</a:t>
            </a:r>
            <a:r>
              <a:rPr lang="zh-CN" altLang="en-US" dirty="0"/>
              <a:t>为相邻节点</a:t>
            </a:r>
            <a:r>
              <a:rPr lang="en-US" altLang="zh-CN" dirty="0"/>
              <a:t>j</a:t>
            </a:r>
            <a:r>
              <a:rPr lang="zh-CN" altLang="en-US" dirty="0"/>
              <a:t>发送的次数。</a:t>
            </a:r>
            <a:r>
              <a:rPr lang="en-US" altLang="zh-CN" dirty="0"/>
              <a:t>Ft</a:t>
            </a:r>
            <a:r>
              <a:rPr lang="zh-CN" altLang="en-US" dirty="0"/>
              <a:t>为新流的在周期</a:t>
            </a:r>
            <a:r>
              <a:rPr lang="en-US" altLang="zh-CN" dirty="0"/>
              <a:t>t</a:t>
            </a:r>
            <a:r>
              <a:rPr lang="zh-CN" altLang="en-US" dirty="0"/>
              <a:t>内所能发送的最大量。若</a:t>
            </a:r>
            <a:r>
              <a:rPr lang="en-US" altLang="zh-CN" dirty="0"/>
              <a:t>PT </a:t>
            </a:r>
            <a:r>
              <a:rPr lang="en-US" altLang="zh-CN" dirty="0" err="1"/>
              <a:t>ij</a:t>
            </a:r>
            <a:r>
              <a:rPr lang="en-US" altLang="zh-CN" dirty="0"/>
              <a:t> (t) &lt; 1</a:t>
            </a:r>
            <a:r>
              <a:rPr lang="zh-CN" altLang="zh-CN" dirty="0"/>
              <a:t>，则节点将向控制</a:t>
            </a:r>
            <a:r>
              <a:rPr lang="zh-CN" altLang="en-US" dirty="0"/>
              <a:t>器</a:t>
            </a:r>
            <a:r>
              <a:rPr lang="zh-CN" altLang="zh-CN" dirty="0"/>
              <a:t>发送攻击报告</a:t>
            </a:r>
            <a:r>
              <a:rPr lang="zh-CN" altLang="en-US" dirty="0"/>
              <a:t>。</a:t>
            </a:r>
          </a:p>
        </p:txBody>
      </p:sp>
      <p:pic>
        <p:nvPicPr>
          <p:cNvPr id="2" name="图片 1">
            <a:extLst>
              <a:ext uri="{FF2B5EF4-FFF2-40B4-BE49-F238E27FC236}">
                <a16:creationId xmlns:a16="http://schemas.microsoft.com/office/drawing/2014/main" id="{B5462791-A7F8-4020-8A3B-B18D6F714828}"/>
              </a:ext>
            </a:extLst>
          </p:cNvPr>
          <p:cNvPicPr>
            <a:picLocks noChangeAspect="1"/>
          </p:cNvPicPr>
          <p:nvPr/>
        </p:nvPicPr>
        <p:blipFill>
          <a:blip r:embed="rId2"/>
          <a:stretch>
            <a:fillRect/>
          </a:stretch>
        </p:blipFill>
        <p:spPr>
          <a:xfrm>
            <a:off x="1266825" y="3810153"/>
            <a:ext cx="8883650" cy="1312733"/>
          </a:xfrm>
          <a:prstGeom prst="rect">
            <a:avLst/>
          </a:prstGeom>
        </p:spPr>
      </p:pic>
    </p:spTree>
    <p:extLst>
      <p:ext uri="{BB962C8B-B14F-4D97-AF65-F5344CB8AC3E}">
        <p14:creationId xmlns:p14="http://schemas.microsoft.com/office/powerpoint/2010/main" val="1557133477"/>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7472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节点信任报告</a:t>
            </a:r>
          </a:p>
        </p:txBody>
      </p:sp>
      <p:pic>
        <p:nvPicPr>
          <p:cNvPr id="3" name="图片 2">
            <a:extLst>
              <a:ext uri="{FF2B5EF4-FFF2-40B4-BE49-F238E27FC236}">
                <a16:creationId xmlns:a16="http://schemas.microsoft.com/office/drawing/2014/main" id="{E8D8B1F7-6300-4030-AE23-1F8FD4F41F89}"/>
              </a:ext>
            </a:extLst>
          </p:cNvPr>
          <p:cNvPicPr>
            <a:picLocks noChangeAspect="1"/>
          </p:cNvPicPr>
          <p:nvPr/>
        </p:nvPicPr>
        <p:blipFill>
          <a:blip r:embed="rId2"/>
          <a:stretch>
            <a:fillRect/>
          </a:stretch>
        </p:blipFill>
        <p:spPr>
          <a:xfrm>
            <a:off x="457200" y="1612432"/>
            <a:ext cx="6528434" cy="4972517"/>
          </a:xfrm>
          <a:prstGeom prst="rect">
            <a:avLst/>
          </a:prstGeom>
        </p:spPr>
      </p:pic>
      <p:sp>
        <p:nvSpPr>
          <p:cNvPr id="4" name="文本框 3">
            <a:extLst>
              <a:ext uri="{FF2B5EF4-FFF2-40B4-BE49-F238E27FC236}">
                <a16:creationId xmlns:a16="http://schemas.microsoft.com/office/drawing/2014/main" id="{18A30EBE-80E8-42A3-9CF1-79CB17166754}"/>
              </a:ext>
            </a:extLst>
          </p:cNvPr>
          <p:cNvSpPr txBox="1"/>
          <p:nvPr/>
        </p:nvSpPr>
        <p:spPr>
          <a:xfrm>
            <a:off x="7782561" y="1790847"/>
            <a:ext cx="3312160" cy="3970318"/>
          </a:xfrm>
          <a:prstGeom prst="rect">
            <a:avLst/>
          </a:prstGeom>
          <a:noFill/>
        </p:spPr>
        <p:txBody>
          <a:bodyPr wrap="square" rtlCol="0">
            <a:spAutoFit/>
          </a:bodyPr>
          <a:lstStyle/>
          <a:p>
            <a:r>
              <a:rPr lang="zh-CN" altLang="en-US" dirty="0"/>
              <a:t>图中的报文格式为在</a:t>
            </a:r>
            <a:r>
              <a:rPr lang="en-US" altLang="zh-CN" dirty="0"/>
              <a:t>SDN-WISE</a:t>
            </a:r>
            <a:r>
              <a:rPr lang="zh-CN" altLang="en-US" dirty="0"/>
              <a:t>的基础上进行改进，添加了相邻节点的信任值，发送给中心控制器。</a:t>
            </a:r>
            <a:endParaRPr lang="en-US" altLang="zh-CN" dirty="0"/>
          </a:p>
          <a:p>
            <a:endParaRPr lang="en-US" altLang="zh-CN" dirty="0"/>
          </a:p>
          <a:p>
            <a:r>
              <a:rPr lang="zh-CN" altLang="en-US" dirty="0"/>
              <a:t>在存在恶意节点的情况下，如何有效发送给控制器也是一个挑战。</a:t>
            </a:r>
            <a:endParaRPr lang="en-US" altLang="zh-CN" dirty="0"/>
          </a:p>
          <a:p>
            <a:endParaRPr lang="en-US" altLang="zh-CN" dirty="0"/>
          </a:p>
          <a:p>
            <a:r>
              <a:rPr lang="en-US" altLang="zh-CN" dirty="0"/>
              <a:t>1.</a:t>
            </a:r>
            <a:r>
              <a:rPr lang="zh-CN" altLang="en-US" dirty="0"/>
              <a:t>所有节点向网络关播该消息。</a:t>
            </a:r>
            <a:endParaRPr lang="en-US" altLang="zh-CN" dirty="0"/>
          </a:p>
          <a:p>
            <a:endParaRPr lang="en-US" altLang="zh-CN" dirty="0"/>
          </a:p>
          <a:p>
            <a:r>
              <a:rPr lang="en-US" altLang="zh-CN" dirty="0"/>
              <a:t>2.</a:t>
            </a:r>
            <a:r>
              <a:rPr lang="zh-CN" altLang="en-US" dirty="0"/>
              <a:t>控制器定期通过汇聚节点广播，使每个节点都知道自己通往控制器的下一跳节点的位置。</a:t>
            </a:r>
          </a:p>
        </p:txBody>
      </p:sp>
    </p:spTree>
    <p:extLst>
      <p:ext uri="{BB962C8B-B14F-4D97-AF65-F5344CB8AC3E}">
        <p14:creationId xmlns:p14="http://schemas.microsoft.com/office/powerpoint/2010/main" val="3313121048"/>
      </p:ext>
    </p:extLst>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78790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节点开销分析</a:t>
            </a:r>
          </a:p>
        </p:txBody>
      </p:sp>
      <p:sp>
        <p:nvSpPr>
          <p:cNvPr id="6" name="矩形 5"/>
          <p:cNvSpPr/>
          <p:nvPr/>
        </p:nvSpPr>
        <p:spPr>
          <a:xfrm>
            <a:off x="1485900" y="1809749"/>
            <a:ext cx="2730500" cy="52409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t>高能源消耗</a:t>
            </a:r>
            <a:endParaRPr lang="zh-CN" altLang="en-US" sz="4400" b="1" dirty="0"/>
          </a:p>
        </p:txBody>
      </p:sp>
      <p:sp>
        <p:nvSpPr>
          <p:cNvPr id="7" name="矩形 6"/>
          <p:cNvSpPr/>
          <p:nvPr/>
        </p:nvSpPr>
        <p:spPr>
          <a:xfrm>
            <a:off x="1428750" y="2405237"/>
            <a:ext cx="9615170" cy="795729"/>
          </a:xfrm>
          <a:prstGeom prst="rect">
            <a:avLst/>
          </a:prstGeom>
        </p:spPr>
        <p:txBody>
          <a:bodyPr wrap="square" lIns="68570" tIns="34289" rIns="68570" bIns="34289">
            <a:spAutoFit/>
          </a:bodyPr>
          <a:lstStyle/>
          <a:p>
            <a:pPr defTabSz="685681">
              <a:lnSpc>
                <a:spcPct val="130000"/>
              </a:lnSpc>
            </a:pPr>
            <a:r>
              <a:rPr lang="zh-CN" altLang="zh-CN" dirty="0"/>
              <a:t>简单的广播方式会在</a:t>
            </a:r>
            <a:r>
              <a:rPr lang="zh-CN" altLang="en-US" dirty="0"/>
              <a:t>节点向控制器汇报</a:t>
            </a:r>
            <a:r>
              <a:rPr lang="zh-CN" altLang="zh-CN" dirty="0"/>
              <a:t>阶段引发一场广播风暴。为了传递报告消息，</a:t>
            </a:r>
            <a:r>
              <a:rPr lang="zh-CN" altLang="en-US" dirty="0"/>
              <a:t>节点</a:t>
            </a:r>
            <a:r>
              <a:rPr lang="zh-CN" altLang="zh-CN" dirty="0"/>
              <a:t>通信开销相当高</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a:t>
            </a:r>
            <a:endParaRPr lang="zh-CN" altLang="zh-CN" dirty="0"/>
          </a:p>
        </p:txBody>
      </p:sp>
      <p:sp>
        <p:nvSpPr>
          <p:cNvPr id="8" name="矩形 7"/>
          <p:cNvSpPr/>
          <p:nvPr/>
        </p:nvSpPr>
        <p:spPr>
          <a:xfrm>
            <a:off x="1485900" y="3935135"/>
            <a:ext cx="2730500" cy="480293"/>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t>高丢包率</a:t>
            </a:r>
            <a:endParaRPr lang="zh-CN" altLang="en-US" sz="4400" b="1" dirty="0"/>
          </a:p>
        </p:txBody>
      </p:sp>
      <p:sp>
        <p:nvSpPr>
          <p:cNvPr id="9" name="矩形 8"/>
          <p:cNvSpPr/>
          <p:nvPr/>
        </p:nvSpPr>
        <p:spPr>
          <a:xfrm>
            <a:off x="1428750" y="4591313"/>
            <a:ext cx="9615170" cy="1119151"/>
          </a:xfrm>
          <a:prstGeom prst="rect">
            <a:avLst/>
          </a:prstGeom>
        </p:spPr>
        <p:txBody>
          <a:bodyPr wrap="square" lIns="68570" tIns="34289" rIns="68570" bIns="34289">
            <a:spAutoFit/>
          </a:bodyPr>
          <a:lstStyle/>
          <a:p>
            <a:pPr defTabSz="685681">
              <a:lnSpc>
                <a:spcPct val="130000"/>
              </a:lnSpc>
            </a:pPr>
            <a:r>
              <a:rPr lang="zh-CN" altLang="en-US" dirty="0"/>
              <a:t>系统</a:t>
            </a:r>
            <a:r>
              <a:rPr lang="zh-CN" altLang="zh-CN" dirty="0"/>
              <a:t>不能保证当存在恶意转发攻击时，所有的报告消息和其他控制流量都会到达控制器。它们可能在开始时工作得很好，或者在受损节点很少的时候工作得很好。然而，随着攻击者的增加，传输过程变得不可控制，网络流量的传输率将急剧下降。</a:t>
            </a:r>
          </a:p>
        </p:txBody>
      </p:sp>
    </p:spTree>
    <p:extLst>
      <p:ext uri="{BB962C8B-B14F-4D97-AF65-F5344CB8AC3E}">
        <p14:creationId xmlns:p14="http://schemas.microsoft.com/office/powerpoint/2010/main" val="3206992421"/>
      </p:ext>
    </p:extLst>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7472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全局信任评估</a:t>
            </a:r>
          </a:p>
        </p:txBody>
      </p:sp>
      <p:sp>
        <p:nvSpPr>
          <p:cNvPr id="16" name="矩形 15"/>
          <p:cNvSpPr/>
          <p:nvPr/>
        </p:nvSpPr>
        <p:spPr>
          <a:xfrm>
            <a:off x="1238514" y="3800475"/>
            <a:ext cx="8636397" cy="1120433"/>
          </a:xfrm>
          <a:prstGeom prst="rect">
            <a:avLst/>
          </a:prstGeom>
        </p:spPr>
        <p:txBody>
          <a:bodyPr wrap="square" lIns="68570" tIns="34289" rIns="68570" bIns="34289">
            <a:spAutoFit/>
          </a:bodyPr>
          <a:lstStyle/>
          <a:p>
            <a:pPr defTabSz="685681">
              <a:lnSpc>
                <a:spcPct val="130000"/>
              </a:lnSpc>
            </a:pPr>
            <a:r>
              <a:rPr lang="zh-CN" altLang="en-US" dirty="0"/>
              <a:t>计算每个节点的可信度平均值，为了减少恶意节点对单个节点可信度的影响，计算其标准差，当标准差大于设定的阈值，则怀疑某个节点对其邻居的信任评估是不对的，将最大值删除，重新计算标准差，直到标准差小于阈值。</a:t>
            </a:r>
          </a:p>
        </p:txBody>
      </p:sp>
      <p:sp>
        <p:nvSpPr>
          <p:cNvPr id="7" name="矩形 6">
            <a:extLst>
              <a:ext uri="{FF2B5EF4-FFF2-40B4-BE49-F238E27FC236}">
                <a16:creationId xmlns:a16="http://schemas.microsoft.com/office/drawing/2014/main" id="{8F76E67D-C8A0-4019-B366-1C3B148875DB}"/>
              </a:ext>
            </a:extLst>
          </p:cNvPr>
          <p:cNvSpPr/>
          <p:nvPr/>
        </p:nvSpPr>
        <p:spPr>
          <a:xfrm>
            <a:off x="1524608" y="1250323"/>
            <a:ext cx="8350303" cy="759052"/>
          </a:xfrm>
          <a:prstGeom prst="rect">
            <a:avLst/>
          </a:prstGeom>
        </p:spPr>
        <p:txBody>
          <a:bodyPr wrap="square" lIns="68570" tIns="34289" rIns="68570" bIns="34289">
            <a:spAutoFit/>
          </a:bodyPr>
          <a:lstStyle/>
          <a:p>
            <a:pPr defTabSz="685681">
              <a:lnSpc>
                <a:spcPct val="130000"/>
              </a:lnSpc>
            </a:pPr>
            <a:r>
              <a:rPr lang="zh-CN" altLang="zh-CN" dirty="0"/>
              <a:t>控制器可以在每个</a:t>
            </a:r>
            <a:r>
              <a:rPr lang="en-US" altLang="zh-CN" dirty="0"/>
              <a:t>t</a:t>
            </a:r>
            <a:r>
              <a:rPr lang="zh-CN" altLang="zh-CN" dirty="0"/>
              <a:t>结束时通过简单的广播或报告机制收集具有本地信任值的网络拓扑信息。</a:t>
            </a:r>
            <a:r>
              <a:rPr lang="zh-CN" altLang="en-US" dirty="0"/>
              <a:t>由本地信任值构建矩阵</a:t>
            </a:r>
            <a:r>
              <a:rPr lang="en-US" altLang="zh-CN" dirty="0"/>
              <a:t>M</a:t>
            </a:r>
            <a:r>
              <a:rPr lang="zh-CN" altLang="en-US" dirty="0"/>
              <a:t>。</a:t>
            </a:r>
          </a:p>
        </p:txBody>
      </p:sp>
      <p:pic>
        <p:nvPicPr>
          <p:cNvPr id="8" name="图片 7">
            <a:extLst>
              <a:ext uri="{FF2B5EF4-FFF2-40B4-BE49-F238E27FC236}">
                <a16:creationId xmlns:a16="http://schemas.microsoft.com/office/drawing/2014/main" id="{3103E202-FD7C-49D9-8ADD-BDAD10539BCB}"/>
              </a:ext>
            </a:extLst>
          </p:cNvPr>
          <p:cNvPicPr>
            <a:picLocks noChangeAspect="1"/>
          </p:cNvPicPr>
          <p:nvPr/>
        </p:nvPicPr>
        <p:blipFill>
          <a:blip r:embed="rId2"/>
          <a:stretch>
            <a:fillRect/>
          </a:stretch>
        </p:blipFill>
        <p:spPr>
          <a:xfrm>
            <a:off x="2054542" y="2143125"/>
            <a:ext cx="7534275" cy="1657350"/>
          </a:xfrm>
          <a:prstGeom prst="rect">
            <a:avLst/>
          </a:prstGeom>
        </p:spPr>
      </p:pic>
      <p:pic>
        <p:nvPicPr>
          <p:cNvPr id="4" name="图片 3">
            <a:extLst>
              <a:ext uri="{FF2B5EF4-FFF2-40B4-BE49-F238E27FC236}">
                <a16:creationId xmlns:a16="http://schemas.microsoft.com/office/drawing/2014/main" id="{0B3EC882-0F29-4F65-AC4C-286B98E0D35D}"/>
              </a:ext>
            </a:extLst>
          </p:cNvPr>
          <p:cNvPicPr>
            <a:picLocks noChangeAspect="1"/>
          </p:cNvPicPr>
          <p:nvPr/>
        </p:nvPicPr>
        <p:blipFill>
          <a:blip r:embed="rId3"/>
          <a:stretch>
            <a:fillRect/>
          </a:stretch>
        </p:blipFill>
        <p:spPr>
          <a:xfrm>
            <a:off x="1851659" y="4991334"/>
            <a:ext cx="6814821" cy="932981"/>
          </a:xfrm>
          <a:prstGeom prst="rect">
            <a:avLst/>
          </a:prstGeom>
        </p:spPr>
      </p:pic>
      <p:pic>
        <p:nvPicPr>
          <p:cNvPr id="5" name="图片 4">
            <a:extLst>
              <a:ext uri="{FF2B5EF4-FFF2-40B4-BE49-F238E27FC236}">
                <a16:creationId xmlns:a16="http://schemas.microsoft.com/office/drawing/2014/main" id="{53A78DDA-6F64-43E2-B67D-050DEC5E73C0}"/>
              </a:ext>
            </a:extLst>
          </p:cNvPr>
          <p:cNvPicPr>
            <a:picLocks noChangeAspect="1"/>
          </p:cNvPicPr>
          <p:nvPr/>
        </p:nvPicPr>
        <p:blipFill>
          <a:blip r:embed="rId4"/>
          <a:stretch>
            <a:fillRect/>
          </a:stretch>
        </p:blipFill>
        <p:spPr>
          <a:xfrm>
            <a:off x="5821679" y="5098064"/>
            <a:ext cx="3295648" cy="987021"/>
          </a:xfrm>
          <a:prstGeom prst="rect">
            <a:avLst/>
          </a:prstGeom>
        </p:spPr>
      </p:pic>
    </p:spTree>
    <p:extLst>
      <p:ext uri="{BB962C8B-B14F-4D97-AF65-F5344CB8AC3E}">
        <p14:creationId xmlns:p14="http://schemas.microsoft.com/office/powerpoint/2010/main" val="1041225210"/>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7472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信任值聚合</a:t>
            </a:r>
          </a:p>
        </p:txBody>
      </p:sp>
      <p:sp>
        <p:nvSpPr>
          <p:cNvPr id="2" name="文本框 1">
            <a:extLst>
              <a:ext uri="{FF2B5EF4-FFF2-40B4-BE49-F238E27FC236}">
                <a16:creationId xmlns:a16="http://schemas.microsoft.com/office/drawing/2014/main" id="{B35E1B29-B897-4A4E-B1D6-DAA6C183358A}"/>
              </a:ext>
            </a:extLst>
          </p:cNvPr>
          <p:cNvSpPr txBox="1"/>
          <p:nvPr/>
        </p:nvSpPr>
        <p:spPr>
          <a:xfrm>
            <a:off x="1005840" y="1402080"/>
            <a:ext cx="10414000" cy="1477328"/>
          </a:xfrm>
          <a:prstGeom prst="rect">
            <a:avLst/>
          </a:prstGeom>
          <a:noFill/>
        </p:spPr>
        <p:txBody>
          <a:bodyPr wrap="square" rtlCol="0">
            <a:spAutoFit/>
          </a:bodyPr>
          <a:lstStyle/>
          <a:p>
            <a:r>
              <a:rPr lang="en-US" altLang="zh-CN" dirty="0"/>
              <a:t>APs</a:t>
            </a:r>
            <a:r>
              <a:rPr lang="zh-CN" altLang="zh-CN" dirty="0"/>
              <a:t>首先对邻居节点的报告消息进行聚合，然后将其发送给控制器。</a:t>
            </a:r>
            <a:r>
              <a:rPr lang="zh-CN" altLang="en-US" dirty="0"/>
              <a:t>在一</a:t>
            </a:r>
            <a:r>
              <a:rPr lang="zh-CN" altLang="zh-CN" dirty="0"/>
              <a:t>个存在恶意转发节点的网络，</a:t>
            </a:r>
            <a:r>
              <a:rPr lang="zh-CN" altLang="en-US" dirty="0"/>
              <a:t>首先要</a:t>
            </a:r>
            <a:r>
              <a:rPr lang="zh-CN" altLang="zh-CN" dirty="0"/>
              <a:t>找到作为</a:t>
            </a:r>
            <a:r>
              <a:rPr lang="zh-CN" altLang="en-US" dirty="0"/>
              <a:t>聚合</a:t>
            </a:r>
            <a:r>
              <a:rPr lang="zh-CN" altLang="zh-CN" dirty="0"/>
              <a:t>点的节点子集，</a:t>
            </a:r>
            <a:r>
              <a:rPr lang="zh-CN" altLang="en-US" dirty="0"/>
              <a:t>设计的</a:t>
            </a:r>
            <a:r>
              <a:rPr lang="zh-CN" altLang="zh-CN" dirty="0"/>
              <a:t>目标是最小化报告能耗，同时保证报告交付。</a:t>
            </a:r>
            <a:endParaRPr lang="en-US" altLang="zh-CN" dirty="0"/>
          </a:p>
          <a:p>
            <a:r>
              <a:rPr lang="zh-CN" altLang="zh-CN" dirty="0"/>
              <a:t>在时刻</a:t>
            </a:r>
            <a:r>
              <a:rPr lang="en-US" altLang="zh-CN" dirty="0"/>
              <a:t>t</a:t>
            </a:r>
            <a:r>
              <a:rPr lang="zh-CN" altLang="zh-CN" dirty="0"/>
              <a:t>，如果节点</a:t>
            </a:r>
            <a:r>
              <a:rPr lang="en-US" altLang="zh-CN" dirty="0"/>
              <a:t>N </a:t>
            </a:r>
            <a:r>
              <a:rPr lang="en-US" altLang="zh-CN" dirty="0" err="1"/>
              <a:t>i</a:t>
            </a:r>
            <a:r>
              <a:rPr lang="zh-CN" altLang="zh-CN" dirty="0"/>
              <a:t>具有比平均水平更高的剩余能量和更大的全局信任值，则节点</a:t>
            </a:r>
            <a:r>
              <a:rPr lang="en-US" altLang="zh-CN" dirty="0"/>
              <a:t>N </a:t>
            </a:r>
            <a:r>
              <a:rPr lang="en-US" altLang="zh-CN" dirty="0" err="1"/>
              <a:t>i</a:t>
            </a:r>
            <a:r>
              <a:rPr lang="zh-CN" altLang="zh-CN" dirty="0"/>
              <a:t>是候选</a:t>
            </a:r>
            <a:r>
              <a:rPr lang="en-US" altLang="zh-CN" dirty="0"/>
              <a:t>AP</a:t>
            </a:r>
            <a:r>
              <a:rPr lang="zh-CN" altLang="zh-CN" dirty="0"/>
              <a:t>。</a:t>
            </a:r>
            <a:r>
              <a:rPr lang="zh-CN" altLang="en-US" dirty="0"/>
              <a:t>在信任值汇聚过程中，需要保证全局消耗的能量最小，则需要求解以下问题，考虑到控制器不限制的计算能力，所以能够解决最小值问题。</a:t>
            </a:r>
          </a:p>
        </p:txBody>
      </p:sp>
      <p:pic>
        <p:nvPicPr>
          <p:cNvPr id="3" name="图片 2">
            <a:extLst>
              <a:ext uri="{FF2B5EF4-FFF2-40B4-BE49-F238E27FC236}">
                <a16:creationId xmlns:a16="http://schemas.microsoft.com/office/drawing/2014/main" id="{7A75AF52-8997-4D36-9455-32DF33B6CB51}"/>
              </a:ext>
            </a:extLst>
          </p:cNvPr>
          <p:cNvPicPr>
            <a:picLocks noChangeAspect="1"/>
          </p:cNvPicPr>
          <p:nvPr/>
        </p:nvPicPr>
        <p:blipFill>
          <a:blip r:embed="rId2"/>
          <a:stretch>
            <a:fillRect/>
          </a:stretch>
        </p:blipFill>
        <p:spPr>
          <a:xfrm>
            <a:off x="1524000" y="3102928"/>
            <a:ext cx="5558527" cy="3552369"/>
          </a:xfrm>
          <a:prstGeom prst="rect">
            <a:avLst/>
          </a:prstGeom>
        </p:spPr>
      </p:pic>
      <p:sp>
        <p:nvSpPr>
          <p:cNvPr id="9" name="文本框 8">
            <a:extLst>
              <a:ext uri="{FF2B5EF4-FFF2-40B4-BE49-F238E27FC236}">
                <a16:creationId xmlns:a16="http://schemas.microsoft.com/office/drawing/2014/main" id="{75DE4949-5804-415E-8953-94AE7D6D184D}"/>
              </a:ext>
            </a:extLst>
          </p:cNvPr>
          <p:cNvSpPr txBox="1"/>
          <p:nvPr/>
        </p:nvSpPr>
        <p:spPr>
          <a:xfrm>
            <a:off x="7559040" y="4303931"/>
            <a:ext cx="3291840" cy="646331"/>
          </a:xfrm>
          <a:prstGeom prst="rect">
            <a:avLst/>
          </a:prstGeom>
          <a:noFill/>
        </p:spPr>
        <p:txBody>
          <a:bodyPr wrap="square" rtlCol="0">
            <a:spAutoFit/>
          </a:bodyPr>
          <a:lstStyle/>
          <a:p>
            <a:r>
              <a:rPr lang="zh-CN" altLang="en-US" dirty="0"/>
              <a:t>其中</a:t>
            </a:r>
            <a:r>
              <a:rPr lang="en-US" altLang="zh-CN" dirty="0" err="1"/>
              <a:t>Eap</a:t>
            </a:r>
            <a:r>
              <a:rPr lang="zh-CN" altLang="en-US" dirty="0"/>
              <a:t>为</a:t>
            </a:r>
            <a:r>
              <a:rPr lang="en-US" altLang="zh-CN" dirty="0"/>
              <a:t>ap</a:t>
            </a:r>
            <a:r>
              <a:rPr lang="zh-CN" altLang="en-US" dirty="0"/>
              <a:t>的消耗的能量，</a:t>
            </a:r>
            <a:r>
              <a:rPr lang="en-US" altLang="zh-CN" dirty="0"/>
              <a:t>Eon</a:t>
            </a:r>
            <a:r>
              <a:rPr lang="zh-CN" altLang="en-US" dirty="0"/>
              <a:t>为其邻居节点消耗的能量。</a:t>
            </a:r>
          </a:p>
        </p:txBody>
      </p:sp>
    </p:spTree>
    <p:extLst>
      <p:ext uri="{BB962C8B-B14F-4D97-AF65-F5344CB8AC3E}">
        <p14:creationId xmlns:p14="http://schemas.microsoft.com/office/powerpoint/2010/main" val="338033074"/>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597662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恶意节点和可信路由</a:t>
            </a:r>
          </a:p>
        </p:txBody>
      </p:sp>
      <p:sp>
        <p:nvSpPr>
          <p:cNvPr id="6" name="矩形 5"/>
          <p:cNvSpPr/>
          <p:nvPr/>
        </p:nvSpPr>
        <p:spPr>
          <a:xfrm>
            <a:off x="1485900" y="1809749"/>
            <a:ext cx="2730500" cy="52409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恶意节点</a:t>
            </a:r>
            <a:endParaRPr lang="zh-CN" altLang="en-US" sz="4400" b="1" dirty="0"/>
          </a:p>
        </p:txBody>
      </p:sp>
      <p:sp>
        <p:nvSpPr>
          <p:cNvPr id="8" name="矩形 7"/>
          <p:cNvSpPr/>
          <p:nvPr/>
        </p:nvSpPr>
        <p:spPr>
          <a:xfrm>
            <a:off x="1485900" y="3935135"/>
            <a:ext cx="2730500" cy="480293"/>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路由选择</a:t>
            </a:r>
            <a:endParaRPr lang="zh-CN" altLang="en-US" sz="4400" b="1" dirty="0"/>
          </a:p>
        </p:txBody>
      </p:sp>
      <p:sp>
        <p:nvSpPr>
          <p:cNvPr id="9" name="矩形 8"/>
          <p:cNvSpPr/>
          <p:nvPr/>
        </p:nvSpPr>
        <p:spPr>
          <a:xfrm>
            <a:off x="1428750" y="4591313"/>
            <a:ext cx="5581650" cy="1480531"/>
          </a:xfrm>
          <a:prstGeom prst="rect">
            <a:avLst/>
          </a:prstGeom>
        </p:spPr>
        <p:txBody>
          <a:bodyPr wrap="square" lIns="68570" tIns="34289" rIns="68570" bIns="34289">
            <a:spAutoFit/>
          </a:bodyPr>
          <a:lstStyle/>
          <a:p>
            <a:pPr defTabSz="685681">
              <a:lnSpc>
                <a:spcPct val="130000"/>
              </a:lnSpc>
            </a:pPr>
            <a:r>
              <a:rPr lang="zh-CN" altLang="en-US" dirty="0"/>
              <a:t>当节点</a:t>
            </a:r>
            <a:r>
              <a:rPr lang="en-US" altLang="zh-CN" dirty="0"/>
              <a:t>S</a:t>
            </a:r>
            <a:r>
              <a:rPr lang="zh-CN" altLang="en-US" dirty="0"/>
              <a:t>想与节点</a:t>
            </a:r>
            <a:r>
              <a:rPr lang="en-US" altLang="zh-CN" dirty="0"/>
              <a:t>D</a:t>
            </a:r>
            <a:r>
              <a:rPr lang="zh-CN" altLang="en-US" dirty="0"/>
              <a:t>通信时，则向控制器请求通信路径，控制器首先判断该节点是否为恶意节点，若不是则根据</a:t>
            </a:r>
            <a:r>
              <a:rPr lang="en-US" altLang="zh-CN" dirty="0"/>
              <a:t>S</a:t>
            </a:r>
            <a:r>
              <a:rPr lang="zh-CN" altLang="en-US" dirty="0"/>
              <a:t>到</a:t>
            </a:r>
            <a:r>
              <a:rPr lang="en-US" altLang="zh-CN" dirty="0"/>
              <a:t>D</a:t>
            </a:r>
            <a:r>
              <a:rPr lang="zh-CN" altLang="en-US" dirty="0"/>
              <a:t>路径上的节点的可信度和剩余能量值做判断。如右公式，</a:t>
            </a:r>
            <a:r>
              <a:rPr lang="en-US" altLang="zh-CN" dirty="0" err="1"/>
              <a:t>Csd</a:t>
            </a:r>
            <a:r>
              <a:rPr lang="zh-CN" altLang="en-US" dirty="0"/>
              <a:t>为路径代价，求其最小值。</a:t>
            </a:r>
            <a:endParaRPr lang="zh-CN" altLang="zh-CN" dirty="0"/>
          </a:p>
        </p:txBody>
      </p:sp>
      <p:sp>
        <p:nvSpPr>
          <p:cNvPr id="10" name="文本框 9">
            <a:extLst>
              <a:ext uri="{FF2B5EF4-FFF2-40B4-BE49-F238E27FC236}">
                <a16:creationId xmlns:a16="http://schemas.microsoft.com/office/drawing/2014/main" id="{F4B24777-C86B-415B-A7C0-17E09E6DA3F7}"/>
              </a:ext>
            </a:extLst>
          </p:cNvPr>
          <p:cNvSpPr txBox="1"/>
          <p:nvPr/>
        </p:nvSpPr>
        <p:spPr>
          <a:xfrm>
            <a:off x="1428750" y="2672825"/>
            <a:ext cx="9560560" cy="923330"/>
          </a:xfrm>
          <a:prstGeom prst="rect">
            <a:avLst/>
          </a:prstGeom>
          <a:noFill/>
        </p:spPr>
        <p:txBody>
          <a:bodyPr wrap="square" rtlCol="0">
            <a:spAutoFit/>
          </a:bodyPr>
          <a:lstStyle/>
          <a:p>
            <a:r>
              <a:rPr lang="zh-CN" altLang="en-US" dirty="0"/>
              <a:t>如果恶意节点是普通节点，控制器只需向它的邻居节点发送</a:t>
            </a:r>
            <a:r>
              <a:rPr lang="en-US" altLang="zh-CN" dirty="0"/>
              <a:t>drop</a:t>
            </a:r>
            <a:r>
              <a:rPr lang="zh-CN" altLang="en-US" dirty="0"/>
              <a:t>规则。</a:t>
            </a:r>
            <a:endParaRPr lang="en-US" altLang="zh-CN" dirty="0"/>
          </a:p>
          <a:p>
            <a:r>
              <a:rPr lang="zh-CN" altLang="en-US" dirty="0"/>
              <a:t>如果恶意节点是</a:t>
            </a:r>
            <a:r>
              <a:rPr lang="en-US" altLang="zh-CN" dirty="0"/>
              <a:t>AP</a:t>
            </a:r>
            <a:r>
              <a:rPr lang="zh-CN" altLang="en-US" dirty="0"/>
              <a:t>节点，控制器则需要向那些覆盖受恶意</a:t>
            </a:r>
            <a:r>
              <a:rPr lang="en-US" altLang="zh-CN" dirty="0"/>
              <a:t>AP</a:t>
            </a:r>
            <a:r>
              <a:rPr lang="zh-CN" altLang="en-US" dirty="0"/>
              <a:t>所影响节点的</a:t>
            </a:r>
            <a:r>
              <a:rPr lang="en-US" altLang="zh-CN" dirty="0"/>
              <a:t>AP</a:t>
            </a:r>
            <a:r>
              <a:rPr lang="zh-CN" altLang="en-US" dirty="0"/>
              <a:t>节点发送</a:t>
            </a:r>
            <a:r>
              <a:rPr lang="en-US" altLang="zh-CN" dirty="0"/>
              <a:t>Drop</a:t>
            </a:r>
            <a:r>
              <a:rPr lang="zh-CN" altLang="en-US" dirty="0"/>
              <a:t>规则，这些</a:t>
            </a:r>
            <a:r>
              <a:rPr lang="en-US" altLang="zh-CN" dirty="0"/>
              <a:t>Ap</a:t>
            </a:r>
            <a:r>
              <a:rPr lang="zh-CN" altLang="en-US" dirty="0"/>
              <a:t>节点负责向受影响的节点发送</a:t>
            </a:r>
            <a:r>
              <a:rPr lang="en-US" altLang="zh-CN" dirty="0"/>
              <a:t>drop</a:t>
            </a:r>
            <a:r>
              <a:rPr lang="zh-CN" altLang="en-US" dirty="0"/>
              <a:t>规则。</a:t>
            </a:r>
          </a:p>
        </p:txBody>
      </p:sp>
      <p:pic>
        <p:nvPicPr>
          <p:cNvPr id="2" name="图片 1">
            <a:extLst>
              <a:ext uri="{FF2B5EF4-FFF2-40B4-BE49-F238E27FC236}">
                <a16:creationId xmlns:a16="http://schemas.microsoft.com/office/drawing/2014/main" id="{E5E35E46-A242-4E3C-A112-49238D986DFF}"/>
              </a:ext>
            </a:extLst>
          </p:cNvPr>
          <p:cNvPicPr>
            <a:picLocks noChangeAspect="1"/>
          </p:cNvPicPr>
          <p:nvPr/>
        </p:nvPicPr>
        <p:blipFill>
          <a:blip r:embed="rId2"/>
          <a:stretch>
            <a:fillRect/>
          </a:stretch>
        </p:blipFill>
        <p:spPr>
          <a:xfrm>
            <a:off x="7456170" y="4340337"/>
            <a:ext cx="3009900" cy="1981200"/>
          </a:xfrm>
          <a:prstGeom prst="rect">
            <a:avLst/>
          </a:prstGeom>
        </p:spPr>
      </p:pic>
    </p:spTree>
    <p:extLst>
      <p:ext uri="{BB962C8B-B14F-4D97-AF65-F5344CB8AC3E}">
        <p14:creationId xmlns:p14="http://schemas.microsoft.com/office/powerpoint/2010/main" val="2119982399"/>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实验对比</a:t>
            </a:r>
          </a:p>
        </p:txBody>
      </p:sp>
      <p:sp>
        <p:nvSpPr>
          <p:cNvPr id="12" name="矩形 11"/>
          <p:cNvSpPr/>
          <p:nvPr/>
        </p:nvSpPr>
        <p:spPr>
          <a:xfrm>
            <a:off x="788680" y="2052184"/>
            <a:ext cx="3884919" cy="584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发送控制报文开销</a:t>
            </a:r>
          </a:p>
        </p:txBody>
      </p:sp>
      <p:sp>
        <p:nvSpPr>
          <p:cNvPr id="14" name="文本框 13"/>
          <p:cNvSpPr txBox="1"/>
          <p:nvPr/>
        </p:nvSpPr>
        <p:spPr>
          <a:xfrm>
            <a:off x="650877" y="3120650"/>
            <a:ext cx="4439919" cy="2554545"/>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将</a:t>
            </a:r>
            <a:r>
              <a:rPr lang="en-US" altLang="zh-CN" sz="2000" b="1" dirty="0">
                <a:latin typeface="微软雅黑" panose="020B0503020204020204" pitchFamily="34" charset="-122"/>
                <a:ea typeface="微软雅黑" panose="020B0503020204020204" pitchFamily="34" charset="-122"/>
              </a:rPr>
              <a:t>SDN-WISE</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ETMRM</a:t>
            </a:r>
            <a:r>
              <a:rPr lang="zh-CN" altLang="en-US" sz="2000" b="1" dirty="0">
                <a:latin typeface="微软雅黑" panose="020B0503020204020204" pitchFamily="34" charset="-122"/>
                <a:ea typeface="微软雅黑" panose="020B0503020204020204" pitchFamily="34" charset="-122"/>
              </a:rPr>
              <a:t>的报文开销做归一化处理，如右图所示</a:t>
            </a:r>
            <a:r>
              <a:rPr lang="zh-CN" altLang="zh-CN" sz="2000" b="1" dirty="0">
                <a:latin typeface="微软雅黑" panose="020B0503020204020204" pitchFamily="34" charset="-122"/>
                <a:ea typeface="微软雅黑" panose="020B0503020204020204" pitchFamily="34" charset="-122"/>
              </a:rPr>
              <a:t>。在不同的数据生成间隔下，与</a:t>
            </a:r>
            <a:r>
              <a:rPr lang="en-US" altLang="zh-CN" sz="2000" b="1" dirty="0">
                <a:latin typeface="微软雅黑" panose="020B0503020204020204" pitchFamily="34" charset="-122"/>
                <a:ea typeface="微软雅黑" panose="020B0503020204020204" pitchFamily="34" charset="-122"/>
              </a:rPr>
              <a:t>SDN-WISE</a:t>
            </a:r>
            <a:r>
              <a:rPr lang="zh-CN" altLang="zh-CN" sz="2000" b="1" dirty="0">
                <a:latin typeface="微软雅黑" panose="020B0503020204020204" pitchFamily="34" charset="-122"/>
                <a:ea typeface="微软雅黑" panose="020B0503020204020204" pitchFamily="34" charset="-122"/>
              </a:rPr>
              <a:t>相比，</a:t>
            </a:r>
            <a:r>
              <a:rPr lang="en-US" altLang="zh-CN" sz="2000" b="1" dirty="0">
                <a:latin typeface="微软雅黑" panose="020B0503020204020204" pitchFamily="34" charset="-122"/>
                <a:ea typeface="微软雅黑" panose="020B0503020204020204" pitchFamily="34" charset="-122"/>
              </a:rPr>
              <a:t>ETMRM</a:t>
            </a:r>
            <a:r>
              <a:rPr lang="zh-CN" altLang="zh-CN" sz="2000" b="1" dirty="0">
                <a:latin typeface="微软雅黑" panose="020B0503020204020204" pitchFamily="34" charset="-122"/>
                <a:ea typeface="微软雅黑" panose="020B0503020204020204" pitchFamily="34" charset="-122"/>
              </a:rPr>
              <a:t>平均减少了</a:t>
            </a:r>
            <a:r>
              <a:rPr lang="en-US" altLang="zh-CN" sz="2000" b="1" dirty="0">
                <a:latin typeface="微软雅黑" panose="020B0503020204020204" pitchFamily="34" charset="-122"/>
                <a:ea typeface="微软雅黑" panose="020B0503020204020204" pitchFamily="34" charset="-122"/>
              </a:rPr>
              <a:t>22.3%</a:t>
            </a:r>
            <a:r>
              <a:rPr lang="zh-CN" altLang="zh-CN" sz="2000" b="1" dirty="0">
                <a:latin typeface="微软雅黑" panose="020B0503020204020204" pitchFamily="34" charset="-122"/>
                <a:ea typeface="微软雅黑" panose="020B0503020204020204" pitchFamily="34" charset="-122"/>
              </a:rPr>
              <a:t>的控制开销。</a:t>
            </a:r>
            <a:r>
              <a:rPr lang="zh-CN" altLang="en-US" sz="2000" b="1" dirty="0">
                <a:latin typeface="微软雅黑" panose="020B0503020204020204" pitchFamily="34" charset="-122"/>
                <a:ea typeface="微软雅黑" panose="020B0503020204020204" pitchFamily="34" charset="-122"/>
              </a:rPr>
              <a:t>这是因为</a:t>
            </a:r>
            <a:r>
              <a:rPr lang="en-US" altLang="zh-CN" sz="2000" b="1" dirty="0">
                <a:latin typeface="微软雅黑" panose="020B0503020204020204" pitchFamily="34" charset="-122"/>
                <a:ea typeface="微软雅黑" panose="020B0503020204020204" pitchFamily="34" charset="-122"/>
              </a:rPr>
              <a:t>ETMRM</a:t>
            </a:r>
            <a:r>
              <a:rPr lang="zh-CN" altLang="zh-CN" sz="2000" b="1" dirty="0">
                <a:latin typeface="微软雅黑" panose="020B0503020204020204" pitchFamily="34" charset="-122"/>
                <a:ea typeface="微软雅黑" panose="020B0503020204020204" pitchFamily="34" charset="-122"/>
              </a:rPr>
              <a:t>聚合网络中的定期报告消息和其他控制包，并通过有效的</a:t>
            </a:r>
            <a:r>
              <a:rPr lang="en-US" altLang="zh-CN" sz="2000" b="1" dirty="0">
                <a:latin typeface="微软雅黑" panose="020B0503020204020204" pitchFamily="34" charset="-122"/>
                <a:ea typeface="微软雅黑" panose="020B0503020204020204" pitchFamily="34" charset="-122"/>
              </a:rPr>
              <a:t>AP</a:t>
            </a:r>
            <a:r>
              <a:rPr lang="zh-CN" altLang="zh-CN" sz="2000" b="1" dirty="0">
                <a:latin typeface="微软雅黑" panose="020B0503020204020204" pitchFamily="34" charset="-122"/>
                <a:ea typeface="微软雅黑" panose="020B0503020204020204" pitchFamily="34" charset="-122"/>
              </a:rPr>
              <a:t>路径交付</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从而减少了网络中控制包转发的数量。</a:t>
            </a:r>
            <a:endParaRPr lang="zh-CN" altLang="en-US" sz="2000"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Picture 23">
            <a:extLst>
              <a:ext uri="{FF2B5EF4-FFF2-40B4-BE49-F238E27FC236}">
                <a16:creationId xmlns:a16="http://schemas.microsoft.com/office/drawing/2014/main" id="{852D3C6E-1E7B-4745-BDA8-DF93141C5F28}"/>
              </a:ext>
            </a:extLst>
          </p:cNvPr>
          <p:cNvPicPr/>
          <p:nvPr/>
        </p:nvPicPr>
        <p:blipFill>
          <a:blip r:embed="rId2"/>
          <a:stretch>
            <a:fillRect/>
          </a:stretch>
        </p:blipFill>
        <p:spPr>
          <a:xfrm>
            <a:off x="6177281" y="1605280"/>
            <a:ext cx="4992370" cy="4309114"/>
          </a:xfrm>
          <a:prstGeom prst="rect">
            <a:avLst/>
          </a:prstGeom>
        </p:spPr>
      </p:pic>
    </p:spTree>
    <p:extLst>
      <p:ext uri="{BB962C8B-B14F-4D97-AF65-F5344CB8AC3E}">
        <p14:creationId xmlns:p14="http://schemas.microsoft.com/office/powerpoint/2010/main" val="69412840"/>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实验对比</a:t>
            </a:r>
          </a:p>
        </p:txBody>
      </p:sp>
      <p:sp>
        <p:nvSpPr>
          <p:cNvPr id="12" name="矩形 11"/>
          <p:cNvSpPr/>
          <p:nvPr/>
        </p:nvSpPr>
        <p:spPr>
          <a:xfrm>
            <a:off x="788680" y="2052184"/>
            <a:ext cx="3884919" cy="584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生命周期</a:t>
            </a:r>
          </a:p>
        </p:txBody>
      </p:sp>
      <p:sp>
        <p:nvSpPr>
          <p:cNvPr id="14" name="文本框 13"/>
          <p:cNvSpPr txBox="1"/>
          <p:nvPr/>
        </p:nvSpPr>
        <p:spPr>
          <a:xfrm>
            <a:off x="599440" y="3095727"/>
            <a:ext cx="4866639" cy="1938992"/>
          </a:xfrm>
          <a:prstGeom prst="rect">
            <a:avLst/>
          </a:prstGeom>
          <a:noFill/>
        </p:spPr>
        <p:txBody>
          <a:bodyPr wrap="square" rtlCol="0">
            <a:spAutoFit/>
          </a:bodyPr>
          <a:lstStyle/>
          <a:p>
            <a:r>
              <a:rPr lang="zh-CN" altLang="zh-CN" sz="2000" b="1" dirty="0">
                <a:latin typeface="微软雅黑" panose="020B0503020204020204" pitchFamily="34" charset="-122"/>
                <a:ea typeface="微软雅黑" panose="020B0503020204020204" pitchFamily="34" charset="-122"/>
              </a:rPr>
              <a:t>与</a:t>
            </a:r>
            <a:r>
              <a:rPr lang="en-US" altLang="zh-CN" sz="2000" b="1" dirty="0">
                <a:latin typeface="微软雅黑" panose="020B0503020204020204" pitchFamily="34" charset="-122"/>
                <a:ea typeface="微软雅黑" panose="020B0503020204020204" pitchFamily="34" charset="-122"/>
              </a:rPr>
              <a:t>SDN-WISE</a:t>
            </a:r>
            <a:r>
              <a:rPr lang="zh-CN" altLang="zh-CN" sz="2000" b="1" dirty="0">
                <a:latin typeface="微软雅黑" panose="020B0503020204020204" pitchFamily="34" charset="-122"/>
                <a:ea typeface="微软雅黑" panose="020B0503020204020204" pitchFamily="34" charset="-122"/>
              </a:rPr>
              <a:t>相比，</a:t>
            </a:r>
            <a:r>
              <a:rPr lang="en-US" altLang="zh-CN" sz="2000" b="1" dirty="0">
                <a:latin typeface="微软雅黑" panose="020B0503020204020204" pitchFamily="34" charset="-122"/>
                <a:ea typeface="微软雅黑" panose="020B0503020204020204" pitchFamily="34" charset="-122"/>
              </a:rPr>
              <a:t>ETMRM</a:t>
            </a:r>
            <a:r>
              <a:rPr lang="zh-CN" altLang="zh-CN" sz="2000" b="1" dirty="0">
                <a:latin typeface="微软雅黑" panose="020B0503020204020204" pitchFamily="34" charset="-122"/>
                <a:ea typeface="微软雅黑" panose="020B0503020204020204" pitchFamily="34" charset="-122"/>
              </a:rPr>
              <a:t>的网络寿命延长了</a:t>
            </a:r>
            <a:r>
              <a:rPr lang="en-US" altLang="zh-CN" sz="2000" b="1" dirty="0">
                <a:latin typeface="微软雅黑" panose="020B0503020204020204" pitchFamily="34" charset="-122"/>
                <a:ea typeface="微软雅黑" panose="020B0503020204020204" pitchFamily="34" charset="-122"/>
              </a:rPr>
              <a:t>33.3%</a:t>
            </a:r>
            <a:r>
              <a:rPr lang="zh-CN" altLang="en-US" sz="2000" b="1" dirty="0">
                <a:latin typeface="微软雅黑" panose="020B0503020204020204" pitchFamily="34" charset="-122"/>
                <a:ea typeface="微软雅黑" panose="020B0503020204020204" pitchFamily="34" charset="-122"/>
              </a:rPr>
              <a:t>，这是因为</a:t>
            </a:r>
            <a:r>
              <a:rPr lang="en-US" altLang="zh-CN" sz="2000" b="1" dirty="0">
                <a:latin typeface="微软雅黑" panose="020B0503020204020204" pitchFamily="34" charset="-122"/>
                <a:ea typeface="微软雅黑" panose="020B0503020204020204" pitchFamily="34" charset="-122"/>
              </a:rPr>
              <a:t>ETMRM</a:t>
            </a:r>
            <a:r>
              <a:rPr lang="zh-CN" altLang="en-US" sz="2000" b="1" dirty="0">
                <a:latin typeface="微软雅黑" panose="020B0503020204020204" pitchFamily="34" charset="-122"/>
                <a:ea typeface="微软雅黑" panose="020B0503020204020204" pitchFamily="34" charset="-122"/>
              </a:rPr>
              <a:t>通过度量节点的信任值和剩余能量等信息来选择聚合节点，来平衡</a:t>
            </a:r>
            <a:r>
              <a:rPr lang="en-US" altLang="zh-CN" sz="2000" b="1" dirty="0">
                <a:latin typeface="微软雅黑" panose="020B0503020204020204" pitchFamily="34" charset="-122"/>
                <a:ea typeface="微软雅黑" panose="020B0503020204020204" pitchFamily="34" charset="-122"/>
              </a:rPr>
              <a:t>AP</a:t>
            </a:r>
            <a:r>
              <a:rPr lang="zh-CN" altLang="en-US" sz="2000" b="1" dirty="0">
                <a:latin typeface="微软雅黑" panose="020B0503020204020204" pitchFamily="34" charset="-122"/>
                <a:ea typeface="微软雅黑" panose="020B0503020204020204" pitchFamily="34" charset="-122"/>
              </a:rPr>
              <a:t>的能耗，另外利用控制器全局视图的优势，在转发报文时，绕过能量低的节点使得网络寿命更长</a:t>
            </a:r>
            <a:r>
              <a:rPr lang="zh-CN"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Picture 24">
            <a:extLst>
              <a:ext uri="{FF2B5EF4-FFF2-40B4-BE49-F238E27FC236}">
                <a16:creationId xmlns:a16="http://schemas.microsoft.com/office/drawing/2014/main" id="{1CCABF63-1046-46A1-8654-ECF00C06BAEB}"/>
              </a:ext>
            </a:extLst>
          </p:cNvPr>
          <p:cNvPicPr/>
          <p:nvPr/>
        </p:nvPicPr>
        <p:blipFill>
          <a:blip r:embed="rId2"/>
          <a:stretch>
            <a:fillRect/>
          </a:stretch>
        </p:blipFill>
        <p:spPr>
          <a:xfrm>
            <a:off x="6096000" y="1781858"/>
            <a:ext cx="4409758" cy="3644265"/>
          </a:xfrm>
          <a:prstGeom prst="rect">
            <a:avLst/>
          </a:prstGeom>
        </p:spPr>
      </p:pic>
    </p:spTree>
    <p:extLst>
      <p:ext uri="{BB962C8B-B14F-4D97-AF65-F5344CB8AC3E}">
        <p14:creationId xmlns:p14="http://schemas.microsoft.com/office/powerpoint/2010/main" val="4212537566"/>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7143" y="491307"/>
            <a:ext cx="2646878" cy="830997"/>
          </a:xfrm>
          <a:prstGeom prst="rect">
            <a:avLst/>
          </a:prstGeom>
          <a:noFill/>
        </p:spPr>
        <p:txBody>
          <a:bodyPr wrap="none" rtlCol="0">
            <a:spAutoFit/>
          </a:bodyPr>
          <a:lstStyle/>
          <a:p>
            <a:r>
              <a:rPr kumimoji="1" lang="zh-CN" altLang="en-US" sz="4800" b="1" dirty="0">
                <a:solidFill>
                  <a:srgbClr val="053D20"/>
                </a:solidFill>
              </a:rPr>
              <a:t>内容部分</a:t>
            </a:r>
          </a:p>
        </p:txBody>
      </p:sp>
      <p:sp>
        <p:nvSpPr>
          <p:cNvPr id="6" name="文本框 5"/>
          <p:cNvSpPr txBox="1"/>
          <p:nvPr/>
        </p:nvSpPr>
        <p:spPr>
          <a:xfrm>
            <a:off x="1210673" y="2343933"/>
            <a:ext cx="2253343" cy="523220"/>
          </a:xfrm>
          <a:prstGeom prst="rect">
            <a:avLst/>
          </a:prstGeom>
          <a:solidFill>
            <a:srgbClr val="00B050"/>
          </a:solidFill>
        </p:spPr>
        <p:txBody>
          <a:bodyPr wrap="square" rtlCol="0">
            <a:spAutoFit/>
          </a:bodyPr>
          <a:lstStyle/>
          <a:p>
            <a:r>
              <a:rPr kumimoji="1" lang="zh-CN" altLang="en-US" sz="2800" b="1" dirty="0">
                <a:solidFill>
                  <a:schemeClr val="bg1"/>
                </a:solidFill>
              </a:rPr>
              <a:t>背景介绍</a:t>
            </a:r>
          </a:p>
        </p:txBody>
      </p:sp>
      <p:sp>
        <p:nvSpPr>
          <p:cNvPr id="7" name="文本框 6"/>
          <p:cNvSpPr txBox="1"/>
          <p:nvPr/>
        </p:nvSpPr>
        <p:spPr>
          <a:xfrm>
            <a:off x="1210673" y="4165391"/>
            <a:ext cx="2253345" cy="523220"/>
          </a:xfrm>
          <a:prstGeom prst="rect">
            <a:avLst/>
          </a:prstGeom>
          <a:solidFill>
            <a:srgbClr val="00B050"/>
          </a:solidFill>
        </p:spPr>
        <p:txBody>
          <a:bodyPr wrap="square" rtlCol="0">
            <a:spAutoFit/>
          </a:bodyPr>
          <a:lstStyle/>
          <a:p>
            <a:r>
              <a:rPr kumimoji="1" lang="en-US" altLang="zh-CN" sz="2800" b="1" dirty="0">
                <a:solidFill>
                  <a:schemeClr val="bg1"/>
                </a:solidFill>
              </a:rPr>
              <a:t>ETMRM</a:t>
            </a:r>
            <a:r>
              <a:rPr kumimoji="1" lang="zh-CN" altLang="en-US" sz="2800" b="1" dirty="0">
                <a:solidFill>
                  <a:schemeClr val="bg1"/>
                </a:solidFill>
              </a:rPr>
              <a:t>细节</a:t>
            </a:r>
          </a:p>
        </p:txBody>
      </p:sp>
      <p:sp>
        <p:nvSpPr>
          <p:cNvPr id="8" name="矩形 7"/>
          <p:cNvSpPr/>
          <p:nvPr/>
        </p:nvSpPr>
        <p:spPr>
          <a:xfrm>
            <a:off x="1106920" y="2885705"/>
            <a:ext cx="4147305" cy="417358"/>
          </a:xfrm>
          <a:prstGeom prst="rect">
            <a:avLst/>
          </a:prstGeom>
        </p:spPr>
        <p:txBody>
          <a:bodyPr wrap="square">
            <a:spAutoFit/>
          </a:bodyPr>
          <a:lstStyle/>
          <a:p>
            <a:pPr>
              <a:lnSpc>
                <a:spcPct val="130000"/>
              </a:lnSpc>
            </a:pPr>
            <a:r>
              <a:rPr lang="zh-CN" altLang="en-US" dirty="0">
                <a:solidFill>
                  <a:srgbClr val="103154"/>
                </a:solidFill>
                <a:latin typeface="微软雅黑" panose="020B0503020204020204" pitchFamily="34" charset="-122"/>
                <a:ea typeface="微软雅黑" panose="020B0503020204020204" pitchFamily="34" charset="-122"/>
              </a:rPr>
              <a:t>存在的问题，主要贡献</a:t>
            </a:r>
          </a:p>
        </p:txBody>
      </p:sp>
      <p:sp>
        <p:nvSpPr>
          <p:cNvPr id="9" name="矩形 8"/>
          <p:cNvSpPr/>
          <p:nvPr/>
        </p:nvSpPr>
        <p:spPr>
          <a:xfrm>
            <a:off x="1106920" y="4715063"/>
            <a:ext cx="4147305" cy="417358"/>
          </a:xfrm>
          <a:prstGeom prst="rect">
            <a:avLst/>
          </a:prstGeom>
        </p:spPr>
        <p:txBody>
          <a:bodyPr wrap="square">
            <a:spAutoFit/>
          </a:bodyPr>
          <a:lstStyle/>
          <a:p>
            <a:pPr>
              <a:lnSpc>
                <a:spcPct val="130000"/>
              </a:lnSpc>
            </a:pPr>
            <a:r>
              <a:rPr lang="zh-CN" altLang="en-US" dirty="0">
                <a:solidFill>
                  <a:srgbClr val="103154"/>
                </a:solidFill>
                <a:latin typeface="微软雅黑" panose="020B0503020204020204" pitchFamily="34" charset="-122"/>
                <a:ea typeface="微软雅黑" panose="020B0503020204020204" pitchFamily="34" charset="-122"/>
              </a:rPr>
              <a:t>介绍普通节点和控制器的设计</a:t>
            </a:r>
          </a:p>
        </p:txBody>
      </p:sp>
      <p:sp>
        <p:nvSpPr>
          <p:cNvPr id="10" name="文本框 9"/>
          <p:cNvSpPr txBox="1"/>
          <p:nvPr/>
        </p:nvSpPr>
        <p:spPr>
          <a:xfrm>
            <a:off x="7154395" y="2343933"/>
            <a:ext cx="2213119" cy="523220"/>
          </a:xfrm>
          <a:prstGeom prst="rect">
            <a:avLst/>
          </a:prstGeom>
          <a:solidFill>
            <a:srgbClr val="00B050"/>
          </a:solidFill>
        </p:spPr>
        <p:txBody>
          <a:bodyPr wrap="square" rtlCol="0">
            <a:spAutoFit/>
          </a:bodyPr>
          <a:lstStyle/>
          <a:p>
            <a:r>
              <a:rPr kumimoji="1" lang="zh-CN" altLang="en-US" sz="2800" b="1" dirty="0">
                <a:solidFill>
                  <a:schemeClr val="bg1"/>
                </a:solidFill>
              </a:rPr>
              <a:t>设计目标</a:t>
            </a:r>
          </a:p>
        </p:txBody>
      </p:sp>
      <p:sp>
        <p:nvSpPr>
          <p:cNvPr id="11" name="文本框 10"/>
          <p:cNvSpPr txBox="1"/>
          <p:nvPr/>
        </p:nvSpPr>
        <p:spPr>
          <a:xfrm>
            <a:off x="7154395" y="4165391"/>
            <a:ext cx="2213109" cy="523220"/>
          </a:xfrm>
          <a:prstGeom prst="rect">
            <a:avLst/>
          </a:prstGeom>
          <a:solidFill>
            <a:srgbClr val="00B050"/>
          </a:solidFill>
        </p:spPr>
        <p:txBody>
          <a:bodyPr wrap="square" rtlCol="0">
            <a:spAutoFit/>
          </a:bodyPr>
          <a:lstStyle/>
          <a:p>
            <a:r>
              <a:rPr kumimoji="1" lang="zh-CN" altLang="en-US" sz="2800" b="1" dirty="0">
                <a:solidFill>
                  <a:schemeClr val="bg1"/>
                </a:solidFill>
              </a:rPr>
              <a:t>实验分析</a:t>
            </a:r>
          </a:p>
        </p:txBody>
      </p:sp>
      <p:sp>
        <p:nvSpPr>
          <p:cNvPr id="12" name="矩形 11"/>
          <p:cNvSpPr/>
          <p:nvPr/>
        </p:nvSpPr>
        <p:spPr>
          <a:xfrm>
            <a:off x="7050642" y="2885705"/>
            <a:ext cx="4147305" cy="417358"/>
          </a:xfrm>
          <a:prstGeom prst="rect">
            <a:avLst/>
          </a:prstGeom>
        </p:spPr>
        <p:txBody>
          <a:bodyPr wrap="square">
            <a:spAutoFit/>
          </a:bodyPr>
          <a:lstStyle/>
          <a:p>
            <a:pPr>
              <a:lnSpc>
                <a:spcPct val="130000"/>
              </a:lnSpc>
            </a:pPr>
            <a:r>
              <a:rPr lang="zh-CN" altLang="en-US" dirty="0">
                <a:solidFill>
                  <a:srgbClr val="103154"/>
                </a:solidFill>
                <a:latin typeface="微软雅黑" panose="020B0503020204020204" pitchFamily="34" charset="-122"/>
                <a:ea typeface="微软雅黑" panose="020B0503020204020204" pitchFamily="34" charset="-122"/>
              </a:rPr>
              <a:t>两种恶意攻击，安全体系结构</a:t>
            </a:r>
          </a:p>
        </p:txBody>
      </p:sp>
      <p:sp>
        <p:nvSpPr>
          <p:cNvPr id="13" name="矩形 12"/>
          <p:cNvSpPr/>
          <p:nvPr/>
        </p:nvSpPr>
        <p:spPr>
          <a:xfrm>
            <a:off x="7050642" y="4715063"/>
            <a:ext cx="4147305" cy="417358"/>
          </a:xfrm>
          <a:prstGeom prst="rect">
            <a:avLst/>
          </a:prstGeom>
        </p:spPr>
        <p:txBody>
          <a:bodyPr wrap="square">
            <a:spAutoFit/>
          </a:bodyPr>
          <a:lstStyle/>
          <a:p>
            <a:pPr>
              <a:lnSpc>
                <a:spcPct val="130000"/>
              </a:lnSpc>
            </a:pPr>
            <a:r>
              <a:rPr lang="zh-CN" altLang="en-US" dirty="0">
                <a:solidFill>
                  <a:srgbClr val="103154"/>
                </a:solidFill>
                <a:latin typeface="微软雅黑" panose="020B0503020204020204" pitchFamily="34" charset="-122"/>
                <a:ea typeface="微软雅黑" panose="020B0503020204020204" pitchFamily="34" charset="-122"/>
              </a:rPr>
              <a:t>根据能耗等指标与</a:t>
            </a:r>
            <a:r>
              <a:rPr lang="en-US" altLang="zh-CN" dirty="0">
                <a:solidFill>
                  <a:srgbClr val="103154"/>
                </a:solidFill>
                <a:latin typeface="微软雅黑" panose="020B0503020204020204" pitchFamily="34" charset="-122"/>
                <a:ea typeface="微软雅黑" panose="020B0503020204020204" pitchFamily="34" charset="-122"/>
              </a:rPr>
              <a:t>SDN-WISE</a:t>
            </a:r>
            <a:r>
              <a:rPr lang="zh-CN" altLang="en-US" dirty="0">
                <a:solidFill>
                  <a:srgbClr val="103154"/>
                </a:solidFill>
                <a:latin typeface="微软雅黑" panose="020B0503020204020204" pitchFamily="34" charset="-122"/>
                <a:ea typeface="微软雅黑" panose="020B0503020204020204" pitchFamily="34" charset="-122"/>
              </a:rPr>
              <a:t>对比</a:t>
            </a:r>
          </a:p>
        </p:txBody>
      </p:sp>
      <p:cxnSp>
        <p:nvCxnSpPr>
          <p:cNvPr id="14" name="直线连接符 16"/>
          <p:cNvCxnSpPr/>
          <p:nvPr/>
        </p:nvCxnSpPr>
        <p:spPr>
          <a:xfrm>
            <a:off x="6062301" y="2343933"/>
            <a:ext cx="0" cy="30925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78796"/>
      </p:ext>
    </p:extLst>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实验对比</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能量消耗</a:t>
            </a:r>
          </a:p>
        </p:txBody>
      </p:sp>
      <p:sp>
        <p:nvSpPr>
          <p:cNvPr id="9" name="矩形 8"/>
          <p:cNvSpPr/>
          <p:nvPr/>
        </p:nvSpPr>
        <p:spPr>
          <a:xfrm>
            <a:off x="1965392" y="4331350"/>
            <a:ext cx="2047807" cy="3287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SDN-WISE</a:t>
            </a:r>
            <a:endParaRPr lang="zh-CN" altLang="en-US" sz="3200" b="1" dirty="0"/>
          </a:p>
        </p:txBody>
      </p:sp>
      <p:sp>
        <p:nvSpPr>
          <p:cNvPr id="10" name="文本框 9"/>
          <p:cNvSpPr txBox="1"/>
          <p:nvPr/>
        </p:nvSpPr>
        <p:spPr>
          <a:xfrm>
            <a:off x="955040" y="4802363"/>
            <a:ext cx="4409440" cy="1754326"/>
          </a:xfrm>
          <a:prstGeom prst="rect">
            <a:avLst/>
          </a:prstGeom>
          <a:noFill/>
        </p:spPr>
        <p:txBody>
          <a:bodyPr wrap="square" rtlCol="0">
            <a:spAutoFit/>
          </a:bodyPr>
          <a:lstStyle/>
          <a:p>
            <a:r>
              <a:rPr lang="zh-CN" altLang="en-US" dirty="0"/>
              <a:t>聚合</a:t>
            </a:r>
            <a:r>
              <a:rPr lang="zh-CN" altLang="zh-CN" dirty="0"/>
              <a:t>节点附近存在一个较大的能量</a:t>
            </a:r>
            <a:r>
              <a:rPr lang="zh-CN" altLang="en-US" dirty="0"/>
              <a:t>洞</a:t>
            </a:r>
            <a:r>
              <a:rPr lang="zh-CN" altLang="zh-CN" dirty="0"/>
              <a:t>，节点剩余能量最低。这是因为</a:t>
            </a:r>
            <a:r>
              <a:rPr lang="en-US" altLang="zh-CN" dirty="0"/>
              <a:t>SDN-WISE</a:t>
            </a:r>
            <a:r>
              <a:rPr lang="zh-CN" altLang="zh-CN" dirty="0"/>
              <a:t>的传感器节点需要通过控制路径向控制器发送周期性报告消息等控制数据包。控制器附近的节点被迫转发这些数据包，这将很快消耗掉它们的能量。</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sp>
        <p:nvSpPr>
          <p:cNvPr id="12" name="矩形 11"/>
          <p:cNvSpPr/>
          <p:nvPr/>
        </p:nvSpPr>
        <p:spPr>
          <a:xfrm>
            <a:off x="6785042" y="4331350"/>
            <a:ext cx="1759517" cy="3287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ETMRM</a:t>
            </a:r>
            <a:endParaRPr lang="zh-CN" altLang="en-US" sz="3200" b="1" dirty="0"/>
          </a:p>
        </p:txBody>
      </p:sp>
      <p:pic>
        <p:nvPicPr>
          <p:cNvPr id="2" name="图片 1">
            <a:extLst>
              <a:ext uri="{FF2B5EF4-FFF2-40B4-BE49-F238E27FC236}">
                <a16:creationId xmlns:a16="http://schemas.microsoft.com/office/drawing/2014/main" id="{0B0D3EED-5A35-4971-932C-B106DD917E45}"/>
              </a:ext>
            </a:extLst>
          </p:cNvPr>
          <p:cNvPicPr>
            <a:picLocks noChangeAspect="1"/>
          </p:cNvPicPr>
          <p:nvPr/>
        </p:nvPicPr>
        <p:blipFill>
          <a:blip r:embed="rId2"/>
          <a:stretch>
            <a:fillRect/>
          </a:stretch>
        </p:blipFill>
        <p:spPr>
          <a:xfrm>
            <a:off x="1324205" y="1203908"/>
            <a:ext cx="3953827" cy="3127442"/>
          </a:xfrm>
          <a:prstGeom prst="rect">
            <a:avLst/>
          </a:prstGeom>
        </p:spPr>
      </p:pic>
      <p:pic>
        <p:nvPicPr>
          <p:cNvPr id="3" name="图片 2">
            <a:extLst>
              <a:ext uri="{FF2B5EF4-FFF2-40B4-BE49-F238E27FC236}">
                <a16:creationId xmlns:a16="http://schemas.microsoft.com/office/drawing/2014/main" id="{3D060B93-FE18-40FA-888F-FAC985E70AD4}"/>
              </a:ext>
            </a:extLst>
          </p:cNvPr>
          <p:cNvPicPr>
            <a:picLocks noChangeAspect="1"/>
          </p:cNvPicPr>
          <p:nvPr/>
        </p:nvPicPr>
        <p:blipFill>
          <a:blip r:embed="rId3"/>
          <a:stretch>
            <a:fillRect/>
          </a:stretch>
        </p:blipFill>
        <p:spPr>
          <a:xfrm>
            <a:off x="6492783" y="1203908"/>
            <a:ext cx="3839843" cy="3127442"/>
          </a:xfrm>
          <a:prstGeom prst="rect">
            <a:avLst/>
          </a:prstGeom>
        </p:spPr>
      </p:pic>
      <p:sp>
        <p:nvSpPr>
          <p:cNvPr id="18" name="文本框 17">
            <a:extLst>
              <a:ext uri="{FF2B5EF4-FFF2-40B4-BE49-F238E27FC236}">
                <a16:creationId xmlns:a16="http://schemas.microsoft.com/office/drawing/2014/main" id="{F8966D82-25C3-493C-9CFF-BDCCD0AED177}"/>
              </a:ext>
            </a:extLst>
          </p:cNvPr>
          <p:cNvSpPr txBox="1"/>
          <p:nvPr/>
        </p:nvSpPr>
        <p:spPr>
          <a:xfrm>
            <a:off x="6096000" y="4776929"/>
            <a:ext cx="4409440" cy="2031325"/>
          </a:xfrm>
          <a:prstGeom prst="rect">
            <a:avLst/>
          </a:prstGeom>
          <a:noFill/>
        </p:spPr>
        <p:txBody>
          <a:bodyPr wrap="square" rtlCol="0">
            <a:spAutoFit/>
          </a:bodyPr>
          <a:lstStyle/>
          <a:p>
            <a:r>
              <a:rPr lang="zh-CN" altLang="en-US" dirty="0"/>
              <a:t>能量较均衡，</a:t>
            </a:r>
            <a:r>
              <a:rPr lang="zh-CN" altLang="zh-CN" dirty="0"/>
              <a:t>其原因是剩余能量较高的</a:t>
            </a:r>
            <a:r>
              <a:rPr lang="en-US" altLang="zh-CN" dirty="0"/>
              <a:t>APs</a:t>
            </a:r>
            <a:r>
              <a:rPr lang="zh-CN" altLang="zh-CN" dirty="0"/>
              <a:t>将承受这些转发压力，通过聚集控制流量来降低能量消耗。此外，控制器的监控机制可以及时调整这些剩余能量较低的</a:t>
            </a:r>
            <a:r>
              <a:rPr lang="en-US" altLang="zh-CN" dirty="0"/>
              <a:t>APs</a:t>
            </a:r>
            <a:r>
              <a:rPr lang="zh-CN" altLang="zh-CN" dirty="0"/>
              <a:t>。能量感知路由方案还减少了汇聚点附近低剩余能量节点的转发任务，节约了节点的能量。</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9230494"/>
      </p:ext>
    </p:extLst>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实验对比</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恶意攻击</a:t>
            </a:r>
          </a:p>
        </p:txBody>
      </p:sp>
      <p:sp>
        <p:nvSpPr>
          <p:cNvPr id="9" name="矩形 8"/>
          <p:cNvSpPr/>
          <p:nvPr/>
        </p:nvSpPr>
        <p:spPr>
          <a:xfrm>
            <a:off x="1686560" y="4331350"/>
            <a:ext cx="2789488" cy="4455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恶意节点检测</a:t>
            </a:r>
          </a:p>
        </p:txBody>
      </p:sp>
      <p:sp>
        <p:nvSpPr>
          <p:cNvPr id="10" name="文本框 9"/>
          <p:cNvSpPr txBox="1"/>
          <p:nvPr/>
        </p:nvSpPr>
        <p:spPr>
          <a:xfrm>
            <a:off x="985520" y="4985243"/>
            <a:ext cx="4409440" cy="1754326"/>
          </a:xfrm>
          <a:prstGeom prst="rect">
            <a:avLst/>
          </a:prstGeom>
          <a:noFill/>
        </p:spPr>
        <p:txBody>
          <a:bodyPr wrap="square" rtlCol="0">
            <a:spAutoFit/>
          </a:bodyPr>
          <a:lstStyle/>
          <a:p>
            <a:r>
              <a:rPr lang="zh-CN" altLang="zh-CN" dirty="0"/>
              <a:t>随着恶意节点的增加，</a:t>
            </a:r>
            <a:r>
              <a:rPr lang="en-US" altLang="zh-CN" dirty="0"/>
              <a:t>ETMRM</a:t>
            </a:r>
            <a:r>
              <a:rPr lang="zh-CN" altLang="zh-CN" dirty="0"/>
              <a:t>的平均检测率逐渐降低。但是，当数据生成间隔变小时，检测率逐渐增大。这是因为数据生成间隔越小，两个节点之间的交互就越多</a:t>
            </a:r>
            <a:r>
              <a:rPr lang="zh-CN" altLang="en-US" dirty="0"/>
              <a:t>。</a:t>
            </a:r>
            <a:r>
              <a:rPr lang="zh-CN" altLang="zh-CN" dirty="0"/>
              <a:t>由于缺乏安全机制，</a:t>
            </a:r>
            <a:r>
              <a:rPr lang="en-US" altLang="zh-CN" dirty="0"/>
              <a:t>SDN-WISE</a:t>
            </a:r>
            <a:r>
              <a:rPr lang="zh-CN" altLang="zh-CN" dirty="0"/>
              <a:t>无法检测到恶意节点。</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sp>
        <p:nvSpPr>
          <p:cNvPr id="12" name="矩形 11"/>
          <p:cNvSpPr/>
          <p:nvPr/>
        </p:nvSpPr>
        <p:spPr>
          <a:xfrm>
            <a:off x="6785042" y="4331350"/>
            <a:ext cx="1922078" cy="4455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丢包率</a:t>
            </a:r>
          </a:p>
        </p:txBody>
      </p:sp>
      <p:sp>
        <p:nvSpPr>
          <p:cNvPr id="18" name="文本框 17">
            <a:extLst>
              <a:ext uri="{FF2B5EF4-FFF2-40B4-BE49-F238E27FC236}">
                <a16:creationId xmlns:a16="http://schemas.microsoft.com/office/drawing/2014/main" id="{F8966D82-25C3-493C-9CFF-BDCCD0AED177}"/>
              </a:ext>
            </a:extLst>
          </p:cNvPr>
          <p:cNvSpPr txBox="1"/>
          <p:nvPr/>
        </p:nvSpPr>
        <p:spPr>
          <a:xfrm>
            <a:off x="6096000" y="4985243"/>
            <a:ext cx="4409440" cy="1754326"/>
          </a:xfrm>
          <a:prstGeom prst="rect">
            <a:avLst/>
          </a:prstGeom>
          <a:noFill/>
        </p:spPr>
        <p:txBody>
          <a:bodyPr wrap="square" rtlCol="0">
            <a:spAutoFit/>
          </a:bodyPr>
          <a:lstStyle/>
          <a:p>
            <a:r>
              <a:rPr lang="zh-CN" altLang="zh-CN" dirty="0"/>
              <a:t>随着恶意节点的增加，</a:t>
            </a:r>
            <a:r>
              <a:rPr lang="en-US" altLang="zh-CN" dirty="0"/>
              <a:t>SDN-WISE</a:t>
            </a:r>
            <a:r>
              <a:rPr lang="zh-CN" altLang="zh-CN" dirty="0"/>
              <a:t>的平均包投递率急剧下降到</a:t>
            </a:r>
            <a:r>
              <a:rPr lang="en-US" altLang="zh-CN" dirty="0"/>
              <a:t>44%</a:t>
            </a:r>
            <a:r>
              <a:rPr lang="zh-CN" altLang="zh-CN" dirty="0"/>
              <a:t>。但是，当数据生成间隔为</a:t>
            </a:r>
            <a:r>
              <a:rPr lang="en-US" altLang="zh-CN" dirty="0"/>
              <a:t>15s</a:t>
            </a:r>
            <a:r>
              <a:rPr lang="zh-CN" altLang="zh-CN" dirty="0"/>
              <a:t>时</a:t>
            </a:r>
            <a:r>
              <a:rPr lang="zh-CN" altLang="en-US" dirty="0"/>
              <a:t>且</a:t>
            </a:r>
            <a:r>
              <a:rPr lang="zh-CN" altLang="zh-CN" dirty="0"/>
              <a:t>攻击节点</a:t>
            </a:r>
            <a:r>
              <a:rPr lang="zh-CN" altLang="en-US" dirty="0"/>
              <a:t>有</a:t>
            </a:r>
            <a:r>
              <a:rPr lang="en-US" altLang="zh-CN" dirty="0"/>
              <a:t>20</a:t>
            </a:r>
            <a:r>
              <a:rPr lang="zh-CN" altLang="zh-CN" dirty="0"/>
              <a:t>个，</a:t>
            </a:r>
            <a:r>
              <a:rPr lang="en-US" altLang="zh-CN" dirty="0"/>
              <a:t>ETMRM</a:t>
            </a:r>
            <a:r>
              <a:rPr lang="zh-CN" altLang="zh-CN" dirty="0"/>
              <a:t>保证了至少</a:t>
            </a:r>
            <a:r>
              <a:rPr lang="en-US" altLang="zh-CN" dirty="0"/>
              <a:t>71.4%</a:t>
            </a:r>
            <a:r>
              <a:rPr lang="zh-CN" altLang="zh-CN" dirty="0"/>
              <a:t>的包</a:t>
            </a:r>
            <a:r>
              <a:rPr lang="zh-CN" altLang="en-US" dirty="0"/>
              <a:t>送达</a:t>
            </a:r>
            <a:r>
              <a:rPr lang="zh-CN" altLang="zh-CN" dirty="0"/>
              <a:t>率。这是因为</a:t>
            </a:r>
            <a:r>
              <a:rPr lang="zh-CN" altLang="en-US" dirty="0"/>
              <a:t>经过</a:t>
            </a:r>
            <a:r>
              <a:rPr lang="zh-CN" altLang="zh-CN" dirty="0"/>
              <a:t>报告，恶意节点将很快与网络隔离。</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B56138A-74BA-4A84-9114-4E91F58B463A}"/>
              </a:ext>
            </a:extLst>
          </p:cNvPr>
          <p:cNvPicPr>
            <a:picLocks noChangeAspect="1"/>
          </p:cNvPicPr>
          <p:nvPr/>
        </p:nvPicPr>
        <p:blipFill>
          <a:blip r:embed="rId2"/>
          <a:stretch>
            <a:fillRect/>
          </a:stretch>
        </p:blipFill>
        <p:spPr>
          <a:xfrm>
            <a:off x="1147653" y="1211981"/>
            <a:ext cx="3683283" cy="3127442"/>
          </a:xfrm>
          <a:prstGeom prst="rect">
            <a:avLst/>
          </a:prstGeom>
        </p:spPr>
      </p:pic>
      <p:pic>
        <p:nvPicPr>
          <p:cNvPr id="6" name="图片 5">
            <a:extLst>
              <a:ext uri="{FF2B5EF4-FFF2-40B4-BE49-F238E27FC236}">
                <a16:creationId xmlns:a16="http://schemas.microsoft.com/office/drawing/2014/main" id="{41D86627-68F8-441C-8985-4AF8873672DF}"/>
              </a:ext>
            </a:extLst>
          </p:cNvPr>
          <p:cNvPicPr>
            <a:picLocks noChangeAspect="1"/>
          </p:cNvPicPr>
          <p:nvPr/>
        </p:nvPicPr>
        <p:blipFill>
          <a:blip r:embed="rId3"/>
          <a:stretch>
            <a:fillRect/>
          </a:stretch>
        </p:blipFill>
        <p:spPr>
          <a:xfrm>
            <a:off x="6096000" y="1065545"/>
            <a:ext cx="4172973" cy="3265805"/>
          </a:xfrm>
          <a:prstGeom prst="rect">
            <a:avLst/>
          </a:prstGeom>
        </p:spPr>
      </p:pic>
    </p:spTree>
    <p:extLst>
      <p:ext uri="{BB962C8B-B14F-4D97-AF65-F5344CB8AC3E}">
        <p14:creationId xmlns:p14="http://schemas.microsoft.com/office/powerpoint/2010/main" val="2399622574"/>
      </p:ext>
    </p:extLst>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实验对比</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恶意攻击</a:t>
            </a:r>
          </a:p>
        </p:txBody>
      </p:sp>
      <p:sp>
        <p:nvSpPr>
          <p:cNvPr id="9" name="矩形 8"/>
          <p:cNvSpPr/>
          <p:nvPr/>
        </p:nvSpPr>
        <p:spPr>
          <a:xfrm>
            <a:off x="2479040" y="4322472"/>
            <a:ext cx="2789488" cy="454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恶意包转发率</a:t>
            </a:r>
          </a:p>
        </p:txBody>
      </p:sp>
      <p:sp>
        <p:nvSpPr>
          <p:cNvPr id="10" name="文本框 9"/>
          <p:cNvSpPr txBox="1"/>
          <p:nvPr/>
        </p:nvSpPr>
        <p:spPr>
          <a:xfrm>
            <a:off x="1983421" y="5048249"/>
            <a:ext cx="9072880" cy="923330"/>
          </a:xfrm>
          <a:prstGeom prst="rect">
            <a:avLst/>
          </a:prstGeom>
          <a:noFill/>
        </p:spPr>
        <p:txBody>
          <a:bodyPr wrap="square" rtlCol="0">
            <a:spAutoFit/>
          </a:bodyPr>
          <a:lstStyle/>
          <a:p>
            <a:r>
              <a:rPr lang="zh-CN" altLang="zh-CN" dirty="0"/>
              <a:t>随着恶意节点的增加，</a:t>
            </a:r>
            <a:r>
              <a:rPr lang="en-US" altLang="zh-CN" dirty="0"/>
              <a:t>ETMRM</a:t>
            </a:r>
            <a:r>
              <a:rPr lang="zh-CN" altLang="zh-CN" dirty="0"/>
              <a:t>的平均检测率逐渐降低。</a:t>
            </a:r>
            <a:r>
              <a:rPr lang="zh-CN" altLang="en-US" dirty="0"/>
              <a:t>导致转发恶意包的数量和能量消耗增加。因为</a:t>
            </a:r>
            <a:r>
              <a:rPr lang="en-US" altLang="zh-CN" dirty="0"/>
              <a:t>ETMRM</a:t>
            </a:r>
            <a:r>
              <a:rPr lang="zh-CN" altLang="en-US" dirty="0"/>
              <a:t>具有隔离恶意节点的功能，所以</a:t>
            </a:r>
            <a:r>
              <a:rPr lang="en-US" altLang="zh-CN" dirty="0"/>
              <a:t>ETMRM</a:t>
            </a:r>
            <a:r>
              <a:rPr lang="zh-CN" altLang="en-US" dirty="0"/>
              <a:t>转发的恶意包比</a:t>
            </a:r>
            <a:r>
              <a:rPr lang="en-US" altLang="zh-CN" dirty="0"/>
              <a:t>SDN-WISE</a:t>
            </a:r>
            <a:r>
              <a:rPr lang="zh-CN" altLang="en-US" dirty="0"/>
              <a:t>少，同时能量也比它消耗的少。</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sp>
        <p:nvSpPr>
          <p:cNvPr id="12" name="矩形 11"/>
          <p:cNvSpPr/>
          <p:nvPr/>
        </p:nvSpPr>
        <p:spPr>
          <a:xfrm>
            <a:off x="7577522" y="4322472"/>
            <a:ext cx="1922078" cy="454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能量消耗</a:t>
            </a:r>
          </a:p>
        </p:txBody>
      </p:sp>
      <p:pic>
        <p:nvPicPr>
          <p:cNvPr id="2" name="图片 1">
            <a:extLst>
              <a:ext uri="{FF2B5EF4-FFF2-40B4-BE49-F238E27FC236}">
                <a16:creationId xmlns:a16="http://schemas.microsoft.com/office/drawing/2014/main" id="{4D86672B-8231-4B46-AD06-FF91301226A2}"/>
              </a:ext>
            </a:extLst>
          </p:cNvPr>
          <p:cNvPicPr>
            <a:picLocks noChangeAspect="1"/>
          </p:cNvPicPr>
          <p:nvPr/>
        </p:nvPicPr>
        <p:blipFill>
          <a:blip r:embed="rId2"/>
          <a:stretch>
            <a:fillRect/>
          </a:stretch>
        </p:blipFill>
        <p:spPr>
          <a:xfrm>
            <a:off x="1932621" y="1218389"/>
            <a:ext cx="3717609" cy="3112961"/>
          </a:xfrm>
          <a:prstGeom prst="rect">
            <a:avLst/>
          </a:prstGeom>
        </p:spPr>
      </p:pic>
      <p:pic>
        <p:nvPicPr>
          <p:cNvPr id="3" name="图片 2">
            <a:extLst>
              <a:ext uri="{FF2B5EF4-FFF2-40B4-BE49-F238E27FC236}">
                <a16:creationId xmlns:a16="http://schemas.microsoft.com/office/drawing/2014/main" id="{F7A43A77-5C15-4F6D-98C0-2AC7FA062A60}"/>
              </a:ext>
            </a:extLst>
          </p:cNvPr>
          <p:cNvPicPr>
            <a:picLocks noChangeAspect="1"/>
          </p:cNvPicPr>
          <p:nvPr/>
        </p:nvPicPr>
        <p:blipFill>
          <a:blip r:embed="rId3"/>
          <a:stretch>
            <a:fillRect/>
          </a:stretch>
        </p:blipFill>
        <p:spPr>
          <a:xfrm>
            <a:off x="6787502" y="1320800"/>
            <a:ext cx="3769559" cy="3010550"/>
          </a:xfrm>
          <a:prstGeom prst="rect">
            <a:avLst/>
          </a:prstGeom>
        </p:spPr>
      </p:pic>
    </p:spTree>
    <p:extLst>
      <p:ext uri="{BB962C8B-B14F-4D97-AF65-F5344CB8AC3E}">
        <p14:creationId xmlns:p14="http://schemas.microsoft.com/office/powerpoint/2010/main" val="4022609999"/>
      </p:ext>
    </p:extLst>
  </p:cSld>
  <p:clrMapOvr>
    <a:masterClrMapping/>
  </p:clrMapOvr>
  <p:transition spd="med">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8154" y="2633691"/>
            <a:ext cx="1691489" cy="1323439"/>
          </a:xfrm>
          <a:prstGeom prst="rect">
            <a:avLst/>
          </a:prstGeom>
        </p:spPr>
        <p:txBody>
          <a:bodyPr wrap="none">
            <a:spAutoFit/>
          </a:bodyPr>
          <a:lstStyle/>
          <a:p>
            <a:pPr algn="ctr"/>
            <a:r>
              <a:rPr kumimoji="1" lang="en-US" altLang="zh-CN" sz="4000" b="1" dirty="0">
                <a:solidFill>
                  <a:schemeClr val="bg1"/>
                </a:solidFill>
              </a:rPr>
              <a:t>THANK</a:t>
            </a:r>
          </a:p>
          <a:p>
            <a:pPr algn="ctr"/>
            <a:r>
              <a:rPr kumimoji="1" lang="en-US" altLang="zh-CN" sz="4000" b="1" dirty="0">
                <a:solidFill>
                  <a:schemeClr val="bg1"/>
                </a:solidFill>
              </a:rPr>
              <a:t>YOU</a:t>
            </a: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3919709723"/>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背景介绍</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目的</a:t>
            </a:r>
          </a:p>
        </p:txBody>
      </p:sp>
      <p:sp>
        <p:nvSpPr>
          <p:cNvPr id="6" name="矩形 5"/>
          <p:cNvSpPr/>
          <p:nvPr/>
        </p:nvSpPr>
        <p:spPr>
          <a:xfrm>
            <a:off x="1485900" y="1809749"/>
            <a:ext cx="2730500" cy="52409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r>
              <a:rPr lang="zh-CN" altLang="en-US" sz="3200" b="1" dirty="0"/>
              <a:t>安全方面</a:t>
            </a:r>
          </a:p>
        </p:txBody>
      </p:sp>
      <p:sp>
        <p:nvSpPr>
          <p:cNvPr id="7" name="矩形 6"/>
          <p:cNvSpPr/>
          <p:nvPr/>
        </p:nvSpPr>
        <p:spPr>
          <a:xfrm>
            <a:off x="1428750" y="2333847"/>
            <a:ext cx="9615170" cy="1230591"/>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由于</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SDWSN</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引入了逻辑集中控制，将数据和控制平面分离，使得来自传统</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WSN</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的安全威胁进一步扩大。一方面是受到选择性转发攻击，另一方面是新流攻击。当前大部分的研究都在处理架构和程序优化上，而安全问题在</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SDWSN</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方面仍处于起步阶段。</a:t>
            </a:r>
          </a:p>
        </p:txBody>
      </p:sp>
      <p:sp>
        <p:nvSpPr>
          <p:cNvPr id="8" name="矩形 7"/>
          <p:cNvSpPr/>
          <p:nvPr/>
        </p:nvSpPr>
        <p:spPr>
          <a:xfrm>
            <a:off x="1485900" y="4290735"/>
            <a:ext cx="2730500" cy="480293"/>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r>
              <a:rPr lang="zh-CN" altLang="en-US" sz="3200" b="1" dirty="0"/>
              <a:t>能耗问题</a:t>
            </a:r>
          </a:p>
        </p:txBody>
      </p:sp>
      <p:sp>
        <p:nvSpPr>
          <p:cNvPr id="9" name="矩形 8"/>
          <p:cNvSpPr/>
          <p:nvPr/>
        </p:nvSpPr>
        <p:spPr>
          <a:xfrm>
            <a:off x="1428750" y="4753873"/>
            <a:ext cx="9615170" cy="830482"/>
          </a:xfrm>
          <a:prstGeom prst="rect">
            <a:avLst/>
          </a:prstGeom>
        </p:spPr>
        <p:txBody>
          <a:bodyPr wrap="square" lIns="68570" tIns="34289" rIns="68570" bIns="34289">
            <a:spAutoFit/>
          </a:bodyPr>
          <a:lstStyle/>
          <a:p>
            <a:pPr defTabSz="685681">
              <a:lnSpc>
                <a:spcPct val="130000"/>
              </a:lnSpc>
            </a:pP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能耗是无线传感器网络中存在的另外一个问题。在</a:t>
            </a:r>
            <a:r>
              <a:rPr lang="en-US" altLang="zh-CN" sz="2000" dirty="0">
                <a:solidFill>
                  <a:prstClr val="black">
                    <a:lumMod val="75000"/>
                    <a:lumOff val="25000"/>
                  </a:prstClr>
                </a:solidFill>
                <a:latin typeface="微软雅黑" panose="020B0503020204020204" pitchFamily="34" charset="-122"/>
                <a:ea typeface="微软雅黑" panose="020B0503020204020204" pitchFamily="34" charset="-122"/>
              </a:rPr>
              <a:t>SDWSN</a:t>
            </a:r>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中应该对能耗高度优化，因为集中的控制器需要经常收集拓扑信息来了解全局的视图，这会消耗大量的电能。</a:t>
            </a:r>
          </a:p>
        </p:txBody>
      </p:sp>
    </p:spTree>
    <p:extLst>
      <p:ext uri="{BB962C8B-B14F-4D97-AF65-F5344CB8AC3E}">
        <p14:creationId xmlns:p14="http://schemas.microsoft.com/office/powerpoint/2010/main" val="489452829"/>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背景介绍</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主要贡献</a:t>
            </a:r>
          </a:p>
        </p:txBody>
      </p:sp>
      <p:sp>
        <p:nvSpPr>
          <p:cNvPr id="17" name="空心弧 16"/>
          <p:cNvSpPr/>
          <p:nvPr/>
        </p:nvSpPr>
        <p:spPr>
          <a:xfrm>
            <a:off x="3217778" y="4124617"/>
            <a:ext cx="5485718" cy="5485718"/>
          </a:xfrm>
          <a:prstGeom prst="blockArc">
            <a:avLst>
              <a:gd name="adj1" fmla="val 10800000"/>
              <a:gd name="adj2" fmla="val 13406400"/>
              <a:gd name="adj3" fmla="val 20681"/>
            </a:avLst>
          </a:prstGeom>
          <a:solidFill>
            <a:srgbClr val="2FFF8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zh-CN" altLang="en-US" sz="20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空心弧 17"/>
          <p:cNvSpPr/>
          <p:nvPr/>
        </p:nvSpPr>
        <p:spPr>
          <a:xfrm>
            <a:off x="2905125" y="3811964"/>
            <a:ext cx="5798371" cy="5798371"/>
          </a:xfrm>
          <a:prstGeom prst="blockArc">
            <a:avLst>
              <a:gd name="adj1" fmla="val 13601869"/>
              <a:gd name="adj2" fmla="val 16210847"/>
              <a:gd name="adj3" fmla="val 20413"/>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prstClr val="white"/>
              </a:solidFill>
            </a:endParaRPr>
          </a:p>
        </p:txBody>
      </p:sp>
      <p:sp>
        <p:nvSpPr>
          <p:cNvPr id="19" name="空心弧 18"/>
          <p:cNvSpPr/>
          <p:nvPr/>
        </p:nvSpPr>
        <p:spPr>
          <a:xfrm flipH="1">
            <a:off x="3373730" y="4124617"/>
            <a:ext cx="5485718" cy="5485718"/>
          </a:xfrm>
          <a:prstGeom prst="blockArc">
            <a:avLst>
              <a:gd name="adj1" fmla="val 13601869"/>
              <a:gd name="adj2" fmla="val 16210847"/>
              <a:gd name="adj3" fmla="val 20413"/>
            </a:avLst>
          </a:prstGeom>
          <a:solidFill>
            <a:srgbClr val="00AC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prstClr val="white"/>
              </a:solidFill>
            </a:endParaRPr>
          </a:p>
        </p:txBody>
      </p:sp>
      <p:sp>
        <p:nvSpPr>
          <p:cNvPr id="20" name="空心弧 19"/>
          <p:cNvSpPr/>
          <p:nvPr/>
        </p:nvSpPr>
        <p:spPr>
          <a:xfrm flipH="1">
            <a:off x="3373729" y="3697190"/>
            <a:ext cx="5913145" cy="5913145"/>
          </a:xfrm>
          <a:prstGeom prst="blockArc">
            <a:avLst>
              <a:gd name="adj1" fmla="val 10800000"/>
              <a:gd name="adj2" fmla="val 13388752"/>
              <a:gd name="adj3" fmla="val 20521"/>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prstClr val="white"/>
              </a:solidFill>
            </a:endParaRPr>
          </a:p>
        </p:txBody>
      </p:sp>
      <p:sp>
        <p:nvSpPr>
          <p:cNvPr id="21" name="弦形 20"/>
          <p:cNvSpPr/>
          <p:nvPr/>
        </p:nvSpPr>
        <p:spPr>
          <a:xfrm rot="5400000">
            <a:off x="4626615" y="5474445"/>
            <a:ext cx="2859823" cy="2857715"/>
          </a:xfrm>
          <a:prstGeom prst="chord">
            <a:avLst>
              <a:gd name="adj1" fmla="val 5414886"/>
              <a:gd name="adj2" fmla="val 1620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2800" dirty="0">
              <a:solidFill>
                <a:srgbClr val="FFFFFF"/>
              </a:solidFill>
              <a:latin typeface="Bauhaus 93" pitchFamily="82" charset="0"/>
            </a:endParaRPr>
          </a:p>
        </p:txBody>
      </p:sp>
      <p:sp>
        <p:nvSpPr>
          <p:cNvPr id="22" name="矩形 21"/>
          <p:cNvSpPr/>
          <p:nvPr/>
        </p:nvSpPr>
        <p:spPr>
          <a:xfrm rot="20389799">
            <a:off x="4263302" y="4809549"/>
            <a:ext cx="2453518" cy="1587523"/>
          </a:xfrm>
          <a:prstGeom prst="rect">
            <a:avLst/>
          </a:prstGeom>
          <a:effectLst/>
        </p:spPr>
        <p:txBody>
          <a:bodyPr spcFirstLastPara="1" wrap="none">
            <a:prstTxWarp prst="textArchUp">
              <a:avLst>
                <a:gd name="adj" fmla="val 14252427"/>
              </a:avLst>
            </a:prstTxWarp>
            <a:spAutoFit/>
          </a:bodyPr>
          <a:lstStyle/>
          <a:p>
            <a:pPr defTabSz="914400">
              <a:defRPr/>
            </a:pPr>
            <a:r>
              <a:rPr lang="zh-CN" altLang="en-US" sz="2400" b="1" dirty="0">
                <a:solidFill>
                  <a:schemeClr val="bg1">
                    <a:lumMod val="95000"/>
                  </a:schemeClr>
                </a:solidFill>
                <a:latin typeface="微软雅黑" pitchFamily="34" charset="-122"/>
                <a:ea typeface="微软雅黑" pitchFamily="34" charset="-122"/>
              </a:rPr>
              <a:t>节能方案</a:t>
            </a:r>
            <a:r>
              <a:rPr lang="en-US" altLang="zh-CN" sz="2400" b="1" dirty="0">
                <a:solidFill>
                  <a:schemeClr val="bg1">
                    <a:lumMod val="95000"/>
                  </a:schemeClr>
                </a:solidFill>
                <a:latin typeface="微软雅黑" pitchFamily="34" charset="-122"/>
                <a:ea typeface="微软雅黑" pitchFamily="34" charset="-122"/>
              </a:rPr>
              <a:t> </a:t>
            </a:r>
            <a:endParaRPr lang="zh-CN" altLang="en-US" sz="2400" dirty="0">
              <a:solidFill>
                <a:schemeClr val="bg1">
                  <a:lumMod val="95000"/>
                </a:schemeClr>
              </a:solidFill>
            </a:endParaRPr>
          </a:p>
        </p:txBody>
      </p:sp>
      <p:sp>
        <p:nvSpPr>
          <p:cNvPr id="23" name="矩形 22"/>
          <p:cNvSpPr/>
          <p:nvPr/>
        </p:nvSpPr>
        <p:spPr>
          <a:xfrm rot="1403198">
            <a:off x="5394735" y="4834897"/>
            <a:ext cx="2453518" cy="1587523"/>
          </a:xfrm>
          <a:prstGeom prst="rect">
            <a:avLst/>
          </a:prstGeom>
          <a:effectLst/>
        </p:spPr>
        <p:txBody>
          <a:bodyPr spcFirstLastPara="1" wrap="none">
            <a:prstTxWarp prst="textArchUp">
              <a:avLst>
                <a:gd name="adj" fmla="val 14264338"/>
              </a:avLst>
            </a:prstTxWarp>
            <a:spAutoFit/>
          </a:bodyPr>
          <a:lstStyle/>
          <a:p>
            <a:pPr defTabSz="914400">
              <a:defRPr/>
            </a:pPr>
            <a:r>
              <a:rPr lang="zh-CN" altLang="en-US" sz="2400" b="1" dirty="0">
                <a:solidFill>
                  <a:schemeClr val="bg1">
                    <a:lumMod val="95000"/>
                  </a:schemeClr>
                </a:solidFill>
                <a:latin typeface="微软雅黑" pitchFamily="34" charset="-122"/>
                <a:ea typeface="微软雅黑" pitchFamily="34" charset="-122"/>
              </a:rPr>
              <a:t>可信路由机制</a:t>
            </a:r>
            <a:r>
              <a:rPr lang="en-US" altLang="zh-CN" sz="2400" b="1" dirty="0">
                <a:solidFill>
                  <a:schemeClr val="bg1">
                    <a:lumMod val="95000"/>
                  </a:schemeClr>
                </a:solidFill>
                <a:latin typeface="微软雅黑" pitchFamily="34" charset="-122"/>
                <a:ea typeface="微软雅黑" pitchFamily="34" charset="-122"/>
              </a:rPr>
              <a:t> </a:t>
            </a:r>
            <a:endParaRPr lang="zh-CN" altLang="en-US" sz="2400" dirty="0">
              <a:solidFill>
                <a:schemeClr val="bg1">
                  <a:lumMod val="95000"/>
                </a:schemeClr>
              </a:solidFill>
            </a:endParaRPr>
          </a:p>
        </p:txBody>
      </p:sp>
      <p:sp>
        <p:nvSpPr>
          <p:cNvPr id="24" name="矩形 23"/>
          <p:cNvSpPr/>
          <p:nvPr/>
        </p:nvSpPr>
        <p:spPr>
          <a:xfrm rot="4176124">
            <a:off x="6190934" y="5584541"/>
            <a:ext cx="2453518" cy="1587523"/>
          </a:xfrm>
          <a:prstGeom prst="rect">
            <a:avLst/>
          </a:prstGeom>
          <a:effectLst/>
        </p:spPr>
        <p:txBody>
          <a:bodyPr spcFirstLastPara="1" wrap="none">
            <a:prstTxWarp prst="textArchUp">
              <a:avLst>
                <a:gd name="adj" fmla="val 14332926"/>
              </a:avLst>
            </a:prstTxWarp>
            <a:spAutoFit/>
          </a:bodyPr>
          <a:lstStyle/>
          <a:p>
            <a:pPr defTabSz="914400">
              <a:defRPr/>
            </a:pPr>
            <a:r>
              <a:rPr lang="zh-CN" altLang="en-US" sz="2400" b="1" dirty="0">
                <a:solidFill>
                  <a:schemeClr val="bg1">
                    <a:lumMod val="95000"/>
                  </a:schemeClr>
                </a:solidFill>
                <a:latin typeface="微软雅黑" pitchFamily="34" charset="-122"/>
                <a:ea typeface="微软雅黑" pitchFamily="34" charset="-122"/>
              </a:rPr>
              <a:t>实验对比</a:t>
            </a:r>
            <a:r>
              <a:rPr lang="en-US" altLang="zh-CN" sz="2400" b="1" dirty="0">
                <a:solidFill>
                  <a:schemeClr val="bg1">
                    <a:lumMod val="95000"/>
                  </a:schemeClr>
                </a:solidFill>
                <a:latin typeface="微软雅黑" pitchFamily="34" charset="-122"/>
                <a:ea typeface="微软雅黑" pitchFamily="34" charset="-122"/>
              </a:rPr>
              <a:t> </a:t>
            </a:r>
            <a:endParaRPr lang="zh-CN" altLang="en-US" sz="2400" dirty="0">
              <a:solidFill>
                <a:schemeClr val="bg1">
                  <a:lumMod val="95000"/>
                </a:schemeClr>
              </a:solidFill>
            </a:endParaRPr>
          </a:p>
        </p:txBody>
      </p:sp>
      <p:sp>
        <p:nvSpPr>
          <p:cNvPr id="25" name="矩形 24"/>
          <p:cNvSpPr/>
          <p:nvPr/>
        </p:nvSpPr>
        <p:spPr>
          <a:xfrm rot="17333166">
            <a:off x="3490883" y="5579006"/>
            <a:ext cx="2453518" cy="1587523"/>
          </a:xfrm>
          <a:prstGeom prst="rect">
            <a:avLst/>
          </a:prstGeom>
          <a:effectLst/>
        </p:spPr>
        <p:txBody>
          <a:bodyPr spcFirstLastPara="1" wrap="none">
            <a:prstTxWarp prst="textArchUp">
              <a:avLst>
                <a:gd name="adj" fmla="val 14277961"/>
              </a:avLst>
            </a:prstTxWarp>
            <a:spAutoFit/>
          </a:bodyPr>
          <a:lstStyle/>
          <a:p>
            <a:pPr defTabSz="914400">
              <a:defRPr/>
            </a:pPr>
            <a:r>
              <a:rPr lang="zh-CN" altLang="en-US" sz="2400" b="1" dirty="0">
                <a:solidFill>
                  <a:schemeClr val="bg1">
                    <a:lumMod val="95000"/>
                  </a:schemeClr>
                </a:solidFill>
                <a:latin typeface="微软雅黑" pitchFamily="34" charset="-122"/>
                <a:ea typeface="微软雅黑" pitchFamily="34" charset="-122"/>
              </a:rPr>
              <a:t>本地可信度</a:t>
            </a:r>
            <a:endParaRPr lang="zh-CN" altLang="en-US" sz="2400" dirty="0">
              <a:solidFill>
                <a:schemeClr val="bg1">
                  <a:lumMod val="95000"/>
                </a:schemeClr>
              </a:solidFill>
            </a:endParaRPr>
          </a:p>
        </p:txBody>
      </p:sp>
      <p:sp>
        <p:nvSpPr>
          <p:cNvPr id="26" name="TextBox 23"/>
          <p:cNvSpPr txBox="1">
            <a:spLocks noChangeArrowheads="1"/>
          </p:cNvSpPr>
          <p:nvPr/>
        </p:nvSpPr>
        <p:spPr bwMode="auto">
          <a:xfrm>
            <a:off x="5533054" y="6302338"/>
            <a:ext cx="10358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eaLnBrk="1" fontAlgn="base" hangingPunct="1">
              <a:spcBef>
                <a:spcPct val="0"/>
              </a:spcBef>
              <a:spcAft>
                <a:spcPct val="0"/>
              </a:spcAft>
            </a:pPr>
            <a:r>
              <a:rPr lang="en-US" altLang="zh-CN" sz="2000" b="1" dirty="0">
                <a:solidFill>
                  <a:prstClr val="black"/>
                </a:solidFill>
                <a:latin typeface="Century Gothic" pitchFamily="34" charset="0"/>
                <a:ea typeface="微软雅黑" pitchFamily="34" charset="-122"/>
              </a:rPr>
              <a:t>ETMRM</a:t>
            </a:r>
            <a:endParaRPr lang="zh-CN" altLang="en-US" sz="2000" b="1" dirty="0">
              <a:solidFill>
                <a:prstClr val="black"/>
              </a:solidFill>
              <a:latin typeface="Century Gothic" pitchFamily="34" charset="0"/>
              <a:ea typeface="微软雅黑" pitchFamily="34" charset="-122"/>
            </a:endParaRPr>
          </a:p>
        </p:txBody>
      </p:sp>
      <p:sp>
        <p:nvSpPr>
          <p:cNvPr id="27" name="空心弧 26"/>
          <p:cNvSpPr/>
          <p:nvPr/>
        </p:nvSpPr>
        <p:spPr>
          <a:xfrm>
            <a:off x="2387439" y="3235269"/>
            <a:ext cx="7270736" cy="7268629"/>
          </a:xfrm>
          <a:prstGeom prst="blockArc">
            <a:avLst>
              <a:gd name="adj1" fmla="val 10800000"/>
              <a:gd name="adj2" fmla="val 13372865"/>
              <a:gd name="adj3" fmla="val 1016"/>
            </a:avLst>
          </a:prstGeom>
          <a:solidFill>
            <a:srgbClr val="2FFF8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zh-CN" altLang="en-US" sz="2000" b="1">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8" name="空心弧 27"/>
          <p:cNvSpPr/>
          <p:nvPr/>
        </p:nvSpPr>
        <p:spPr>
          <a:xfrm flipH="1">
            <a:off x="2444341" y="3264773"/>
            <a:ext cx="7266521" cy="7270736"/>
          </a:xfrm>
          <a:prstGeom prst="blockArc">
            <a:avLst>
              <a:gd name="adj1" fmla="val 10800000"/>
              <a:gd name="adj2" fmla="val 13397840"/>
              <a:gd name="adj3" fmla="val 91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29" name="空心弧 28"/>
          <p:cNvSpPr/>
          <p:nvPr/>
        </p:nvSpPr>
        <p:spPr>
          <a:xfrm>
            <a:off x="2190750" y="3129161"/>
            <a:ext cx="7404201" cy="7406348"/>
          </a:xfrm>
          <a:prstGeom prst="blockArc">
            <a:avLst>
              <a:gd name="adj1" fmla="val 13584139"/>
              <a:gd name="adj2" fmla="val 16200029"/>
              <a:gd name="adj3" fmla="val 882"/>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30" name="空心弧 29"/>
          <p:cNvSpPr/>
          <p:nvPr/>
        </p:nvSpPr>
        <p:spPr>
          <a:xfrm flipH="1">
            <a:off x="2469630" y="3273203"/>
            <a:ext cx="7268628" cy="7266521"/>
          </a:xfrm>
          <a:prstGeom prst="blockArc">
            <a:avLst>
              <a:gd name="adj1" fmla="val 13574764"/>
              <a:gd name="adj2" fmla="val 16200029"/>
              <a:gd name="adj3" fmla="val 882"/>
            </a:avLst>
          </a:prstGeom>
          <a:solidFill>
            <a:srgbClr val="00AC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37" name="文本框 36"/>
          <p:cNvSpPr txBox="1"/>
          <p:nvPr/>
        </p:nvSpPr>
        <p:spPr>
          <a:xfrm>
            <a:off x="169650" y="3955340"/>
            <a:ext cx="2643151" cy="338554"/>
          </a:xfrm>
          <a:prstGeom prst="rect">
            <a:avLst/>
          </a:prstGeom>
          <a:noFill/>
        </p:spPr>
        <p:txBody>
          <a:bodyPr wrap="square" rtlCol="0">
            <a:spAutoFit/>
          </a:bodyPr>
          <a:lstStyle/>
          <a:p>
            <a:pPr defTabSz="685800"/>
            <a:r>
              <a:rPr lang="zh-CN" altLang="en-US" sz="1600" b="1" dirty="0">
                <a:solidFill>
                  <a:prstClr val="white">
                    <a:lumMod val="50000"/>
                  </a:prstClr>
                </a:solidFill>
                <a:latin typeface="微软雅黑" panose="020B0503020204020204" pitchFamily="34" charset="-122"/>
                <a:ea typeface="微软雅黑" panose="020B0503020204020204" pitchFamily="34" charset="-122"/>
              </a:rPr>
              <a:t>本地可信度监控和评估模式</a:t>
            </a:r>
          </a:p>
        </p:txBody>
      </p:sp>
      <p:sp>
        <p:nvSpPr>
          <p:cNvPr id="38" name="文本框 14"/>
          <p:cNvSpPr txBox="1"/>
          <p:nvPr/>
        </p:nvSpPr>
        <p:spPr>
          <a:xfrm>
            <a:off x="169651" y="4185745"/>
            <a:ext cx="2657394" cy="102919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基于扩展的传感器流量表，实现了轻量级本地征信监控和评估方案，通过将丢弃规则插入节点的访问控制表，可以很容易隔离内部攻击节点。</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2827045" y="1886692"/>
            <a:ext cx="2643151" cy="338554"/>
          </a:xfrm>
          <a:prstGeom prst="rect">
            <a:avLst/>
          </a:prstGeom>
          <a:noFill/>
        </p:spPr>
        <p:txBody>
          <a:bodyPr wrap="square" rtlCol="0">
            <a:spAutoFit/>
          </a:bodyPr>
          <a:lstStyle/>
          <a:p>
            <a:pPr defTabSz="685800"/>
            <a:r>
              <a:rPr lang="zh-CN" altLang="en-US" sz="1600" b="1" dirty="0">
                <a:solidFill>
                  <a:prstClr val="white">
                    <a:lumMod val="50000"/>
                  </a:prstClr>
                </a:solidFill>
                <a:latin typeface="微软雅黑" panose="020B0503020204020204" pitchFamily="34" charset="-122"/>
                <a:ea typeface="微软雅黑" panose="020B0503020204020204" pitchFamily="34" charset="-122"/>
              </a:rPr>
              <a:t>节能的报告聚合方案</a:t>
            </a:r>
          </a:p>
        </p:txBody>
      </p:sp>
      <p:sp>
        <p:nvSpPr>
          <p:cNvPr id="40" name="文本框 14"/>
          <p:cNvSpPr txBox="1"/>
          <p:nvPr/>
        </p:nvSpPr>
        <p:spPr>
          <a:xfrm>
            <a:off x="2827046" y="2117097"/>
            <a:ext cx="2970030" cy="102919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文章提出了一种节能报告聚合方案，减少集中控制的所需要的能量消耗</a:t>
            </a:r>
            <a:r>
              <a:rPr lang="zh-CN" altLang="zh-CN" sz="1200"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通过度量节点的信任值和剩余能量等信息来选择聚合节点。</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385153" y="1881479"/>
            <a:ext cx="2643151" cy="338554"/>
          </a:xfrm>
          <a:prstGeom prst="rect">
            <a:avLst/>
          </a:prstGeom>
          <a:noFill/>
        </p:spPr>
        <p:txBody>
          <a:bodyPr wrap="square" rtlCol="0">
            <a:spAutoFit/>
          </a:bodyPr>
          <a:lstStyle/>
          <a:p>
            <a:pPr defTabSz="685800"/>
            <a:r>
              <a:rPr lang="zh-CN" altLang="en-US" sz="1600" b="1" dirty="0">
                <a:solidFill>
                  <a:prstClr val="white">
                    <a:lumMod val="50000"/>
                  </a:prstClr>
                </a:solidFill>
                <a:latin typeface="微软雅黑" panose="020B0503020204020204" pitchFamily="34" charset="-122"/>
                <a:ea typeface="微软雅黑" panose="020B0503020204020204" pitchFamily="34" charset="-122"/>
              </a:rPr>
              <a:t>全局可信路由机制</a:t>
            </a:r>
          </a:p>
        </p:txBody>
      </p:sp>
      <p:sp>
        <p:nvSpPr>
          <p:cNvPr id="42" name="文本框 14"/>
          <p:cNvSpPr txBox="1"/>
          <p:nvPr/>
        </p:nvSpPr>
        <p:spPr>
          <a:xfrm>
            <a:off x="7385154" y="2111884"/>
            <a:ext cx="2970030" cy="78912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文章提出了一种中心化的可信路由机制，为了保证</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SDWSN</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的运行，需要评估路由路径上节点的可信值和剩余能量。</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9386669" y="3929639"/>
            <a:ext cx="2643151" cy="338554"/>
          </a:xfrm>
          <a:prstGeom prst="rect">
            <a:avLst/>
          </a:prstGeom>
          <a:noFill/>
        </p:spPr>
        <p:txBody>
          <a:bodyPr wrap="square" rtlCol="0">
            <a:spAutoFit/>
          </a:bodyPr>
          <a:lstStyle/>
          <a:p>
            <a:pPr defTabSz="685800"/>
            <a:r>
              <a:rPr lang="zh-CN" altLang="en-US" sz="1600" b="1" dirty="0">
                <a:solidFill>
                  <a:prstClr val="white">
                    <a:lumMod val="50000"/>
                  </a:prstClr>
                </a:solidFill>
                <a:latin typeface="微软雅黑" panose="020B0503020204020204" pitchFamily="34" charset="-122"/>
                <a:ea typeface="微软雅黑" panose="020B0503020204020204" pitchFamily="34" charset="-122"/>
              </a:rPr>
              <a:t>实验分析</a:t>
            </a:r>
          </a:p>
        </p:txBody>
      </p:sp>
      <p:sp>
        <p:nvSpPr>
          <p:cNvPr id="44" name="文本框 14"/>
          <p:cNvSpPr txBox="1"/>
          <p:nvPr/>
        </p:nvSpPr>
        <p:spPr>
          <a:xfrm>
            <a:off x="9386670" y="4160044"/>
            <a:ext cx="2692648" cy="78912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作者完成了方案的原型，并于</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SDN-WISE</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对比，改善了其能量消耗，提高了网络生存周期。</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6060133"/>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设计目标</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攻击</a:t>
            </a:r>
          </a:p>
        </p:txBody>
      </p:sp>
      <p:sp>
        <p:nvSpPr>
          <p:cNvPr id="12" name="矩形 11"/>
          <p:cNvSpPr/>
          <p:nvPr/>
        </p:nvSpPr>
        <p:spPr>
          <a:xfrm>
            <a:off x="1215400" y="1513705"/>
            <a:ext cx="3143239" cy="5247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选择性转发攻击</a:t>
            </a:r>
          </a:p>
        </p:txBody>
      </p:sp>
      <p:sp>
        <p:nvSpPr>
          <p:cNvPr id="14" name="文本框 13"/>
          <p:cNvSpPr txBox="1"/>
          <p:nvPr/>
        </p:nvSpPr>
        <p:spPr>
          <a:xfrm>
            <a:off x="1085850" y="2038435"/>
            <a:ext cx="4441190" cy="1200329"/>
          </a:xfrm>
          <a:prstGeom prst="rect">
            <a:avLst/>
          </a:prstGeom>
          <a:noFill/>
        </p:spPr>
        <p:txBody>
          <a:bodyPr wrap="square" rtlCol="0">
            <a:spAutoFit/>
          </a:bodyPr>
          <a:lstStyle/>
          <a:p>
            <a:r>
              <a:rPr lang="zh-CN" altLang="zh-CN" dirty="0"/>
              <a:t>在多跳无线网络中，选择性转发攻击是受到攻击的节点通过恶意丢弃转发数据包的子集而发起的威胁，从而恶化网络的数据包传输率</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4234932-0FF6-442F-8F70-1B5FC01B359D}"/>
              </a:ext>
            </a:extLst>
          </p:cNvPr>
          <p:cNvSpPr/>
          <p:nvPr/>
        </p:nvSpPr>
        <p:spPr>
          <a:xfrm>
            <a:off x="7468411" y="1513705"/>
            <a:ext cx="2601420" cy="5247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新流量攻击</a:t>
            </a:r>
          </a:p>
        </p:txBody>
      </p:sp>
      <p:sp>
        <p:nvSpPr>
          <p:cNvPr id="24" name="文本框 23">
            <a:extLst>
              <a:ext uri="{FF2B5EF4-FFF2-40B4-BE49-F238E27FC236}">
                <a16:creationId xmlns:a16="http://schemas.microsoft.com/office/drawing/2014/main" id="{BA4E9886-6474-47A2-B6BD-094812C72FE0}"/>
              </a:ext>
            </a:extLst>
          </p:cNvPr>
          <p:cNvSpPr txBox="1"/>
          <p:nvPr/>
        </p:nvSpPr>
        <p:spPr>
          <a:xfrm>
            <a:off x="7305041" y="2038435"/>
            <a:ext cx="4094480" cy="1200329"/>
          </a:xfrm>
          <a:prstGeom prst="rect">
            <a:avLst/>
          </a:prstGeom>
          <a:noFill/>
        </p:spPr>
        <p:txBody>
          <a:bodyPr wrap="square" rtlCol="0">
            <a:spAutoFit/>
          </a:bodyPr>
          <a:lstStyle/>
          <a:p>
            <a:r>
              <a:rPr lang="zh-CN" altLang="zh-CN" dirty="0"/>
              <a:t>攻击可以轻易地将大量恶意流量编入网络，</a:t>
            </a:r>
            <a:r>
              <a:rPr lang="zh-CN" altLang="en-US" dirty="0"/>
              <a:t>来</a:t>
            </a:r>
            <a:r>
              <a:rPr lang="zh-CN" altLang="zh-CN" dirty="0"/>
              <a:t>消耗整个网络的大量带宽和能量。受损节点可以通过使用其合法身份充斥新数据包来启动攻击。</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610D16D-4B62-4E2A-A0DB-082D56E6C1F2}"/>
              </a:ext>
            </a:extLst>
          </p:cNvPr>
          <p:cNvPicPr>
            <a:picLocks noChangeAspect="1"/>
          </p:cNvPicPr>
          <p:nvPr/>
        </p:nvPicPr>
        <p:blipFill>
          <a:blip r:embed="rId2"/>
          <a:stretch>
            <a:fillRect/>
          </a:stretch>
        </p:blipFill>
        <p:spPr>
          <a:xfrm>
            <a:off x="903767" y="3462284"/>
            <a:ext cx="4623273" cy="2927086"/>
          </a:xfrm>
          <a:prstGeom prst="rect">
            <a:avLst/>
          </a:prstGeom>
        </p:spPr>
      </p:pic>
      <p:pic>
        <p:nvPicPr>
          <p:cNvPr id="3" name="图片 2">
            <a:extLst>
              <a:ext uri="{FF2B5EF4-FFF2-40B4-BE49-F238E27FC236}">
                <a16:creationId xmlns:a16="http://schemas.microsoft.com/office/drawing/2014/main" id="{97867C6E-3145-4A3A-B5AD-5D910022E863}"/>
              </a:ext>
            </a:extLst>
          </p:cNvPr>
          <p:cNvPicPr>
            <a:picLocks noChangeAspect="1"/>
          </p:cNvPicPr>
          <p:nvPr/>
        </p:nvPicPr>
        <p:blipFill>
          <a:blip r:embed="rId3"/>
          <a:stretch>
            <a:fillRect/>
          </a:stretch>
        </p:blipFill>
        <p:spPr>
          <a:xfrm>
            <a:off x="6640658" y="3502606"/>
            <a:ext cx="5365604" cy="2927086"/>
          </a:xfrm>
          <a:prstGeom prst="rect">
            <a:avLst/>
          </a:prstGeom>
        </p:spPr>
      </p:pic>
    </p:spTree>
    <p:extLst>
      <p:ext uri="{BB962C8B-B14F-4D97-AF65-F5344CB8AC3E}">
        <p14:creationId xmlns:p14="http://schemas.microsoft.com/office/powerpoint/2010/main" val="2920436630"/>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设计目标</a:t>
            </a:r>
          </a:p>
        </p:txBody>
      </p:sp>
      <p:sp>
        <p:nvSpPr>
          <p:cNvPr id="13" name="矩形 12"/>
          <p:cNvSpPr/>
          <p:nvPr/>
        </p:nvSpPr>
        <p:spPr>
          <a:xfrm>
            <a:off x="1085850" y="2235345"/>
            <a:ext cx="3598370" cy="1114470"/>
          </a:xfrm>
          <a:prstGeom prst="rect">
            <a:avLst/>
          </a:prstGeom>
        </p:spPr>
        <p:txBody>
          <a:bodyPr wrap="square" lIns="68570" tIns="34289" rIns="68570" bIns="34289">
            <a:spAutoFit/>
          </a:bodyPr>
          <a:lstStyle/>
          <a:p>
            <a:pPr defTabSz="685681">
              <a:lnSpc>
                <a:spcPct val="130000"/>
              </a:lnSpc>
            </a:pPr>
            <a:r>
              <a:rPr lang="zh-CN" altLang="en-US" dirty="0"/>
              <a:t>系统</a:t>
            </a:r>
            <a:r>
              <a:rPr lang="zh-CN" altLang="zh-CN" dirty="0"/>
              <a:t>应正确检测和隔离恶意转发攻击节点。 </a:t>
            </a:r>
            <a:r>
              <a:rPr lang="zh-CN" altLang="en-US" dirty="0"/>
              <a:t>同时</a:t>
            </a:r>
            <a:r>
              <a:rPr lang="zh-CN" altLang="zh-CN" dirty="0"/>
              <a:t>为路由路径提供</a:t>
            </a:r>
            <a:r>
              <a:rPr lang="zh-CN" altLang="en-US" dirty="0"/>
              <a:t>完全</a:t>
            </a:r>
            <a:r>
              <a:rPr lang="zh-CN" altLang="zh-CN" dirty="0"/>
              <a:t>可靠性。</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85850" y="1835235"/>
            <a:ext cx="250938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高度安全</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a:extLst>
              <a:ext uri="{FF2B5EF4-FFF2-40B4-BE49-F238E27FC236}">
                <a16:creationId xmlns:a16="http://schemas.microsoft.com/office/drawing/2014/main" id="{E4657BA4-951B-4308-B048-E6EA60E9A0FC}"/>
              </a:ext>
            </a:extLst>
          </p:cNvPr>
          <p:cNvSpPr/>
          <p:nvPr/>
        </p:nvSpPr>
        <p:spPr>
          <a:xfrm>
            <a:off x="1085850" y="4560725"/>
            <a:ext cx="3598370" cy="759052"/>
          </a:xfrm>
          <a:prstGeom prst="rect">
            <a:avLst/>
          </a:prstGeom>
        </p:spPr>
        <p:txBody>
          <a:bodyPr wrap="square" lIns="68570" tIns="34289" rIns="68570" bIns="34289">
            <a:spAutoFit/>
          </a:bodyPr>
          <a:lstStyle/>
          <a:p>
            <a:pPr defTabSz="685681">
              <a:lnSpc>
                <a:spcPct val="130000"/>
              </a:lnSpc>
            </a:pPr>
            <a:r>
              <a:rPr lang="zh-CN" altLang="en-US" dirty="0"/>
              <a:t>系统需要提供一种低耗能的消息整合方案，来保证系统的安稳运行。</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74BB9EF-2E92-4514-B036-47BF4232B8E7}"/>
              </a:ext>
            </a:extLst>
          </p:cNvPr>
          <p:cNvSpPr txBox="1"/>
          <p:nvPr/>
        </p:nvSpPr>
        <p:spPr>
          <a:xfrm>
            <a:off x="1085850" y="4160615"/>
            <a:ext cx="250938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高效节能</a:t>
            </a:r>
            <a:endParaRPr lang="zh-CN" altLang="en-US" sz="2000" b="1" dirty="0">
              <a:solidFill>
                <a:srgbClr val="007A37"/>
              </a:solidFill>
              <a:latin typeface="微软雅黑" panose="020B0503020204020204" pitchFamily="34" charset="-122"/>
              <a:ea typeface="微软雅黑" panose="020B0503020204020204" pitchFamily="34" charset="-122"/>
            </a:endParaRPr>
          </a:p>
        </p:txBody>
      </p:sp>
      <p:sp>
        <p:nvSpPr>
          <p:cNvPr id="2" name="箭头: 右 1">
            <a:extLst>
              <a:ext uri="{FF2B5EF4-FFF2-40B4-BE49-F238E27FC236}">
                <a16:creationId xmlns:a16="http://schemas.microsoft.com/office/drawing/2014/main" id="{A0EF139C-4FD7-403C-87E3-21E793C8934A}"/>
              </a:ext>
            </a:extLst>
          </p:cNvPr>
          <p:cNvSpPr/>
          <p:nvPr/>
        </p:nvSpPr>
        <p:spPr>
          <a:xfrm>
            <a:off x="5171440" y="3241040"/>
            <a:ext cx="1412240" cy="590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AEC55D9-0CB6-4FC1-9EAD-EBCF65356C17}"/>
              </a:ext>
            </a:extLst>
          </p:cNvPr>
          <p:cNvSpPr/>
          <p:nvPr/>
        </p:nvSpPr>
        <p:spPr>
          <a:xfrm>
            <a:off x="7386320" y="823105"/>
            <a:ext cx="3992880" cy="2199446"/>
          </a:xfrm>
          <a:prstGeom prst="rect">
            <a:avLst/>
          </a:prstGeom>
        </p:spPr>
        <p:txBody>
          <a:bodyPr wrap="square" lIns="68570" tIns="34289" rIns="68570" bIns="34289">
            <a:spAutoFit/>
          </a:bodyPr>
          <a:lstStyle/>
          <a:p>
            <a:pPr defTabSz="685681">
              <a:lnSpc>
                <a:spcPct val="130000"/>
              </a:lnSpc>
            </a:pPr>
            <a:r>
              <a:rPr lang="en-US" altLang="zh-CN" dirty="0"/>
              <a:t>SDWSN</a:t>
            </a:r>
            <a:r>
              <a:rPr lang="zh-CN" altLang="zh-CN" dirty="0"/>
              <a:t>传感器节点不仅</a:t>
            </a:r>
            <a:r>
              <a:rPr lang="zh-CN" altLang="en-US" dirty="0"/>
              <a:t>被</a:t>
            </a:r>
            <a:r>
              <a:rPr lang="zh-CN" altLang="zh-CN" dirty="0"/>
              <a:t>视为简单的</a:t>
            </a:r>
            <a:r>
              <a:rPr lang="en-US" altLang="zh-CN" dirty="0"/>
              <a:t>SDN</a:t>
            </a:r>
            <a:r>
              <a:rPr lang="zh-CN" altLang="zh-CN" dirty="0"/>
              <a:t>转发交换机，还将其视为具有自身安全功能的单个主机。 每个节点都可以利用扩展的</a:t>
            </a:r>
            <a:r>
              <a:rPr lang="zh-CN" altLang="en-US" dirty="0"/>
              <a:t>流量</a:t>
            </a:r>
            <a:r>
              <a:rPr lang="zh-CN" altLang="zh-CN" dirty="0"/>
              <a:t>表监控和记录其邻居节点的</a:t>
            </a:r>
            <a:r>
              <a:rPr lang="zh-CN" altLang="en-US" dirty="0"/>
              <a:t>可信值</a:t>
            </a:r>
            <a:r>
              <a:rPr lang="zh-CN" altLang="zh-CN" dirty="0"/>
              <a:t>。</a:t>
            </a:r>
            <a:r>
              <a:rPr lang="zh-CN" altLang="en-US" dirty="0"/>
              <a:t>可信值作为报告消息的一部分发送给控制器。</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B38F104-6840-48DF-BA90-60193231E807}"/>
              </a:ext>
            </a:extLst>
          </p:cNvPr>
          <p:cNvSpPr txBox="1"/>
          <p:nvPr/>
        </p:nvSpPr>
        <p:spPr>
          <a:xfrm>
            <a:off x="7386320" y="422995"/>
            <a:ext cx="2509380" cy="400110"/>
          </a:xfrm>
          <a:prstGeom prst="rect">
            <a:avLst/>
          </a:prstGeom>
          <a:noFill/>
        </p:spPr>
        <p:txBody>
          <a:bodyPr wrap="square" rtlCol="0">
            <a:spAutoFit/>
          </a:bodyPr>
          <a:lstStyle/>
          <a:p>
            <a:r>
              <a:rPr lang="zh-CN" altLang="en-US" sz="2000" b="1" dirty="0">
                <a:solidFill>
                  <a:srgbClr val="007A37"/>
                </a:solidFill>
                <a:latin typeface="微软雅黑" panose="020B0503020204020204" pitchFamily="34" charset="-122"/>
                <a:ea typeface="微软雅黑" panose="020B0503020204020204" pitchFamily="34" charset="-122"/>
              </a:rPr>
              <a:t>普通节点</a:t>
            </a:r>
          </a:p>
        </p:txBody>
      </p:sp>
      <p:sp>
        <p:nvSpPr>
          <p:cNvPr id="30" name="矩形 29">
            <a:extLst>
              <a:ext uri="{FF2B5EF4-FFF2-40B4-BE49-F238E27FC236}">
                <a16:creationId xmlns:a16="http://schemas.microsoft.com/office/drawing/2014/main" id="{3403238A-2CDC-4A18-9E6E-0E722FE19EF3}"/>
              </a:ext>
            </a:extLst>
          </p:cNvPr>
          <p:cNvSpPr/>
          <p:nvPr/>
        </p:nvSpPr>
        <p:spPr>
          <a:xfrm>
            <a:off x="7386320" y="4144165"/>
            <a:ext cx="3992880" cy="2194766"/>
          </a:xfrm>
          <a:prstGeom prst="rect">
            <a:avLst/>
          </a:prstGeom>
        </p:spPr>
        <p:txBody>
          <a:bodyPr wrap="square" lIns="68570" tIns="34289" rIns="68570" bIns="34289">
            <a:spAutoFit/>
          </a:bodyPr>
          <a:lstStyle/>
          <a:p>
            <a:pPr defTabSz="685681">
              <a:lnSpc>
                <a:spcPct val="130000"/>
              </a:lnSpc>
            </a:pPr>
            <a:r>
              <a:rPr lang="zh-CN" altLang="zh-CN" dirty="0"/>
              <a:t>控制器首先基于收集的信任信息计算每个节点的全局信任值，并进行异常值检测。 全局信任值小于阈值的节点将被视为不受信任的节点</a:t>
            </a:r>
            <a:r>
              <a:rPr lang="zh-CN" altLang="en-US" dirty="0"/>
              <a:t>，</a:t>
            </a:r>
            <a:r>
              <a:rPr lang="zh-CN" altLang="zh-CN" dirty="0"/>
              <a:t>将丢弃规则插入其邻居的访问控制流表中，</a:t>
            </a:r>
            <a:r>
              <a:rPr lang="zh-CN" altLang="en-US" dirty="0"/>
              <a:t>以此</a:t>
            </a:r>
            <a:r>
              <a:rPr lang="zh-CN" altLang="zh-CN" dirty="0"/>
              <a:t>与网络隔离。</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ACA0F61E-ADC9-4515-A3B6-180A11045E78}"/>
              </a:ext>
            </a:extLst>
          </p:cNvPr>
          <p:cNvSpPr txBox="1"/>
          <p:nvPr/>
        </p:nvSpPr>
        <p:spPr>
          <a:xfrm>
            <a:off x="7386320" y="3744055"/>
            <a:ext cx="2509380" cy="400110"/>
          </a:xfrm>
          <a:prstGeom prst="rect">
            <a:avLst/>
          </a:prstGeom>
          <a:noFill/>
        </p:spPr>
        <p:txBody>
          <a:bodyPr wrap="square" rtlCol="0">
            <a:spAutoFit/>
          </a:bodyPr>
          <a:lstStyle/>
          <a:p>
            <a:r>
              <a:rPr lang="zh-CN" altLang="en-US" sz="2000" b="1" dirty="0">
                <a:solidFill>
                  <a:srgbClr val="007A37"/>
                </a:solidFill>
                <a:latin typeface="微软雅黑" panose="020B0503020204020204" pitchFamily="34" charset="-122"/>
                <a:ea typeface="微软雅黑" panose="020B0503020204020204" pitchFamily="34" charset="-122"/>
              </a:rPr>
              <a:t>控制器</a:t>
            </a:r>
          </a:p>
        </p:txBody>
      </p:sp>
    </p:spTree>
    <p:extLst>
      <p:ext uri="{BB962C8B-B14F-4D97-AF65-F5344CB8AC3E}">
        <p14:creationId xmlns:p14="http://schemas.microsoft.com/office/powerpoint/2010/main" val="3979108391"/>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a:t>
            </a:r>
          </a:p>
        </p:txBody>
      </p:sp>
      <p:sp>
        <p:nvSpPr>
          <p:cNvPr id="12" name="矩形 11"/>
          <p:cNvSpPr/>
          <p:nvPr/>
        </p:nvSpPr>
        <p:spPr>
          <a:xfrm>
            <a:off x="962025" y="1528725"/>
            <a:ext cx="1866900"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假设</a:t>
            </a:r>
          </a:p>
        </p:txBody>
      </p:sp>
      <p:sp>
        <p:nvSpPr>
          <p:cNvPr id="14" name="文本框 13"/>
          <p:cNvSpPr txBox="1"/>
          <p:nvPr/>
        </p:nvSpPr>
        <p:spPr>
          <a:xfrm>
            <a:off x="962025" y="2309835"/>
            <a:ext cx="9236710" cy="4031873"/>
          </a:xfrm>
          <a:prstGeom prst="rect">
            <a:avLst/>
          </a:prstGeom>
          <a:noFill/>
        </p:spPr>
        <p:txBody>
          <a:bodyPr wrap="square" rtlCol="0">
            <a:spAutoFit/>
          </a:bodyPr>
          <a:lstStyle/>
          <a:p>
            <a:r>
              <a:rPr lang="en-US" altLang="zh-CN" sz="2400" b="1" dirty="0">
                <a:solidFill>
                  <a:srgbClr val="007A37"/>
                </a:solidFill>
                <a:latin typeface="微软雅黑" panose="020B0503020204020204" pitchFamily="34" charset="-122"/>
                <a:ea typeface="微软雅黑" panose="020B0503020204020204" pitchFamily="34" charset="-122"/>
              </a:rPr>
              <a:t>1.</a:t>
            </a:r>
            <a:r>
              <a:rPr lang="zh-CN" altLang="zh-CN" sz="2000" dirty="0"/>
              <a:t>网络是静态的并且是随机部署的。 所有传感器节点都是同质的。</a:t>
            </a:r>
            <a:endParaRPr lang="en-US" altLang="zh-CN" sz="2000" dirty="0"/>
          </a:p>
          <a:p>
            <a:endParaRPr lang="en-US" altLang="zh-CN" sz="2400" b="1" dirty="0">
              <a:solidFill>
                <a:srgbClr val="007A37"/>
              </a:solidFill>
              <a:latin typeface="微软雅黑" panose="020B0503020204020204" pitchFamily="34" charset="-122"/>
              <a:ea typeface="微软雅黑" panose="020B0503020204020204" pitchFamily="34" charset="-122"/>
            </a:endParaRPr>
          </a:p>
          <a:p>
            <a:r>
              <a:rPr lang="en-US" altLang="zh-CN" sz="2400" b="1" dirty="0">
                <a:solidFill>
                  <a:srgbClr val="007A37"/>
                </a:solidFill>
                <a:latin typeface="微软雅黑" panose="020B0503020204020204" pitchFamily="34" charset="-122"/>
                <a:ea typeface="微软雅黑" panose="020B0503020204020204" pitchFamily="34" charset="-122"/>
              </a:rPr>
              <a:t>2.</a:t>
            </a:r>
            <a:r>
              <a:rPr lang="zh-CN" altLang="zh-CN" sz="2000" dirty="0"/>
              <a:t>汇聚节点和控制器始终受信任，并且</a:t>
            </a:r>
            <a:r>
              <a:rPr lang="zh-CN" altLang="en-US" sz="2000" dirty="0"/>
              <a:t>不限制电能和</a:t>
            </a:r>
            <a:r>
              <a:rPr lang="zh-CN" altLang="zh-CN" sz="2000" dirty="0"/>
              <a:t>计算能力。</a:t>
            </a:r>
            <a:endParaRPr lang="en-US" altLang="zh-CN" sz="2000" dirty="0"/>
          </a:p>
          <a:p>
            <a:endParaRPr lang="en-US" altLang="zh-CN" sz="2400" b="1" dirty="0">
              <a:solidFill>
                <a:srgbClr val="007A37"/>
              </a:solidFill>
              <a:latin typeface="微软雅黑" panose="020B0503020204020204" pitchFamily="34" charset="-122"/>
              <a:ea typeface="微软雅黑" panose="020B0503020204020204" pitchFamily="34" charset="-122"/>
            </a:endParaRPr>
          </a:p>
          <a:p>
            <a:r>
              <a:rPr lang="en-US" altLang="zh-CN" sz="2400" b="1" dirty="0">
                <a:solidFill>
                  <a:srgbClr val="007A37"/>
                </a:solidFill>
                <a:latin typeface="微软雅黑" panose="020B0503020204020204" pitchFamily="34" charset="-122"/>
                <a:ea typeface="微软雅黑" panose="020B0503020204020204" pitchFamily="34" charset="-122"/>
              </a:rPr>
              <a:t>3.</a:t>
            </a:r>
            <a:r>
              <a:rPr lang="zh-CN" altLang="zh-CN" sz="2000" dirty="0"/>
              <a:t>可以通过加密技术验证来自控制器的消息或流规则。 每个节点都可以与控制器共享对称密钥，以避免伪造消息。</a:t>
            </a:r>
            <a:endParaRPr lang="en-US" altLang="zh-CN" sz="2000" dirty="0"/>
          </a:p>
          <a:p>
            <a:endParaRPr lang="en-US" altLang="zh-CN" sz="2400" b="1" dirty="0">
              <a:solidFill>
                <a:srgbClr val="007A37"/>
              </a:solidFill>
              <a:latin typeface="微软雅黑" panose="020B0503020204020204" pitchFamily="34" charset="-122"/>
              <a:ea typeface="微软雅黑" panose="020B0503020204020204" pitchFamily="34" charset="-122"/>
            </a:endParaRPr>
          </a:p>
          <a:p>
            <a:r>
              <a:rPr lang="en-US" altLang="zh-CN" sz="2400" b="1" dirty="0">
                <a:solidFill>
                  <a:srgbClr val="007A37"/>
                </a:solidFill>
                <a:latin typeface="微软雅黑" panose="020B0503020204020204" pitchFamily="34" charset="-122"/>
                <a:ea typeface="微软雅黑" panose="020B0503020204020204" pitchFamily="34" charset="-122"/>
              </a:rPr>
              <a:t>4.</a:t>
            </a:r>
            <a:r>
              <a:rPr lang="zh-CN" altLang="zh-CN" sz="2000" dirty="0"/>
              <a:t>链路是对称的，网络足够密集，因此每个传感器节点可以在其无线电范围内具有多个单跳邻居节点。</a:t>
            </a:r>
          </a:p>
          <a:p>
            <a:endParaRPr lang="en-US" altLang="zh-CN" sz="2400" b="1" dirty="0">
              <a:solidFill>
                <a:srgbClr val="007A37"/>
              </a:solidFill>
              <a:latin typeface="微软雅黑" panose="020B0503020204020204" pitchFamily="34" charset="-122"/>
              <a:ea typeface="微软雅黑" panose="020B0503020204020204" pitchFamily="34" charset="-122"/>
            </a:endParaRPr>
          </a:p>
          <a:p>
            <a:r>
              <a:rPr lang="en-US" altLang="zh-CN" sz="2400" b="1" dirty="0">
                <a:solidFill>
                  <a:srgbClr val="007A37"/>
                </a:solidFill>
                <a:latin typeface="微软雅黑" panose="020B0503020204020204" pitchFamily="34" charset="-122"/>
                <a:ea typeface="微软雅黑" panose="020B0503020204020204" pitchFamily="34" charset="-122"/>
              </a:rPr>
              <a:t>5.</a:t>
            </a:r>
            <a:r>
              <a:rPr lang="zh-CN" altLang="zh-CN" sz="2000" dirty="0"/>
              <a:t>节点总是提交真实的反馈</a:t>
            </a:r>
            <a:r>
              <a:rPr lang="zh-CN" altLang="en-US" sz="2000" dirty="0"/>
              <a:t>且</a:t>
            </a:r>
            <a:r>
              <a:rPr lang="zh-CN" altLang="zh-CN" sz="2000" dirty="0"/>
              <a:t>网络初始阶段没有攻击。</a:t>
            </a:r>
            <a:endParaRPr lang="zh-CN" altLang="en-US" sz="2400" b="1" dirty="0">
              <a:solidFill>
                <a:srgbClr val="007A3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492298"/>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a:t>
            </a:r>
          </a:p>
        </p:txBody>
      </p:sp>
      <p:sp>
        <p:nvSpPr>
          <p:cNvPr id="13" name="矩形 12"/>
          <p:cNvSpPr/>
          <p:nvPr/>
        </p:nvSpPr>
        <p:spPr>
          <a:xfrm>
            <a:off x="8170225" y="3049474"/>
            <a:ext cx="3598370" cy="1114470"/>
          </a:xfrm>
          <a:prstGeom prst="rect">
            <a:avLst/>
          </a:prstGeom>
        </p:spPr>
        <p:txBody>
          <a:bodyPr wrap="square" lIns="68570" tIns="34289" rIns="68570" bIns="34289">
            <a:spAutoFit/>
          </a:bodyPr>
          <a:lstStyle/>
          <a:p>
            <a:pPr defTabSz="685681">
              <a:lnSpc>
                <a:spcPct val="130000"/>
              </a:lnSpc>
            </a:pPr>
            <a:r>
              <a:rPr lang="zh-CN" altLang="en-US" dirty="0"/>
              <a:t>该</a:t>
            </a:r>
            <a:r>
              <a:rPr lang="zh-CN" altLang="zh-CN" dirty="0"/>
              <a:t>网络中有九个节点，其中节点</a:t>
            </a:r>
            <a:r>
              <a:rPr lang="en-US" altLang="zh-CN" dirty="0"/>
              <a:t>E</a:t>
            </a:r>
            <a:r>
              <a:rPr lang="zh-CN" altLang="zh-CN" dirty="0"/>
              <a:t>和</a:t>
            </a:r>
            <a:r>
              <a:rPr lang="en-US" altLang="zh-CN" dirty="0"/>
              <a:t>D</a:t>
            </a:r>
            <a:r>
              <a:rPr lang="zh-CN" altLang="zh-CN" dirty="0"/>
              <a:t>是</a:t>
            </a:r>
            <a:r>
              <a:rPr lang="en-US" altLang="zh-CN" dirty="0"/>
              <a:t>AP</a:t>
            </a:r>
            <a:r>
              <a:rPr lang="zh-CN" altLang="zh-CN" dirty="0"/>
              <a:t>，节点</a:t>
            </a:r>
            <a:r>
              <a:rPr lang="en-US" altLang="zh-CN" dirty="0"/>
              <a:t>A</a:t>
            </a:r>
            <a:r>
              <a:rPr lang="zh-CN" altLang="zh-CN" dirty="0"/>
              <a:t>是攻击者。</a:t>
            </a:r>
            <a:r>
              <a:rPr lang="zh-CN" altLang="en-US" dirty="0"/>
              <a:t>下面以节点</a:t>
            </a:r>
            <a:r>
              <a:rPr lang="en-US" altLang="zh-CN" dirty="0"/>
              <a:t>E</a:t>
            </a:r>
            <a:r>
              <a:rPr lang="zh-CN" altLang="en-US" dirty="0"/>
              <a:t>的视图来解释数据流表。</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0A8001D5-A064-459B-8B47-9A7842CECFEC}"/>
              </a:ext>
            </a:extLst>
          </p:cNvPr>
          <p:cNvPicPr>
            <a:picLocks noChangeAspect="1"/>
          </p:cNvPicPr>
          <p:nvPr/>
        </p:nvPicPr>
        <p:blipFill>
          <a:blip r:embed="rId2"/>
          <a:stretch>
            <a:fillRect/>
          </a:stretch>
        </p:blipFill>
        <p:spPr>
          <a:xfrm>
            <a:off x="1480910" y="1889391"/>
            <a:ext cx="5453199" cy="3194685"/>
          </a:xfrm>
          <a:prstGeom prst="rect">
            <a:avLst/>
          </a:prstGeom>
        </p:spPr>
      </p:pic>
    </p:spTree>
    <p:extLst>
      <p:ext uri="{BB962C8B-B14F-4D97-AF65-F5344CB8AC3E}">
        <p14:creationId xmlns:p14="http://schemas.microsoft.com/office/powerpoint/2010/main" val="3888854426"/>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00100" y="543840"/>
            <a:ext cx="484886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设计细节</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节点数据流表</a:t>
            </a:r>
          </a:p>
        </p:txBody>
      </p:sp>
      <p:grpSp>
        <p:nvGrpSpPr>
          <p:cNvPr id="21" name="组合 20"/>
          <p:cNvGrpSpPr/>
          <p:nvPr/>
        </p:nvGrpSpPr>
        <p:grpSpPr>
          <a:xfrm>
            <a:off x="6229349" y="5084644"/>
            <a:ext cx="2390774" cy="1773357"/>
            <a:chOff x="6229349" y="5084644"/>
            <a:chExt cx="2390774" cy="1773357"/>
          </a:xfrm>
        </p:grpSpPr>
        <p:sp>
          <p:nvSpPr>
            <p:cNvPr id="15" name="矩形 14"/>
            <p:cNvSpPr/>
            <p:nvPr/>
          </p:nvSpPr>
          <p:spPr>
            <a:xfrm>
              <a:off x="6229349"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19900" y="6267450"/>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29349" y="5675763"/>
              <a:ext cx="590551" cy="590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9900" y="5084644"/>
              <a:ext cx="590551" cy="5905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10451" y="6267450"/>
              <a:ext cx="590551" cy="59055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29572" y="5722251"/>
              <a:ext cx="590551" cy="59055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98F47AC4-B135-4ADA-8369-07A5596EBB6E}"/>
              </a:ext>
            </a:extLst>
          </p:cNvPr>
          <p:cNvPicPr>
            <a:picLocks noChangeAspect="1"/>
          </p:cNvPicPr>
          <p:nvPr/>
        </p:nvPicPr>
        <p:blipFill>
          <a:blip r:embed="rId2"/>
          <a:stretch>
            <a:fillRect/>
          </a:stretch>
        </p:blipFill>
        <p:spPr>
          <a:xfrm>
            <a:off x="549908" y="1584693"/>
            <a:ext cx="9803131" cy="4277627"/>
          </a:xfrm>
          <a:prstGeom prst="rect">
            <a:avLst/>
          </a:prstGeom>
        </p:spPr>
      </p:pic>
      <p:sp>
        <p:nvSpPr>
          <p:cNvPr id="5" name="文本框 4">
            <a:extLst>
              <a:ext uri="{FF2B5EF4-FFF2-40B4-BE49-F238E27FC236}">
                <a16:creationId xmlns:a16="http://schemas.microsoft.com/office/drawing/2014/main" id="{4BB9E1B0-208F-4372-B0BC-C10188061CD4}"/>
              </a:ext>
            </a:extLst>
          </p:cNvPr>
          <p:cNvSpPr txBox="1"/>
          <p:nvPr/>
        </p:nvSpPr>
        <p:spPr>
          <a:xfrm>
            <a:off x="10273029" y="1452613"/>
            <a:ext cx="1756411" cy="4247317"/>
          </a:xfrm>
          <a:prstGeom prst="rect">
            <a:avLst/>
          </a:prstGeom>
          <a:noFill/>
        </p:spPr>
        <p:txBody>
          <a:bodyPr wrap="square" rtlCol="0">
            <a:spAutoFit/>
          </a:bodyPr>
          <a:lstStyle/>
          <a:p>
            <a:r>
              <a:rPr lang="zh-CN" altLang="zh-CN" dirty="0"/>
              <a:t>表</a:t>
            </a:r>
            <a:r>
              <a:rPr lang="en-US" altLang="zh-CN" dirty="0"/>
              <a:t>0</a:t>
            </a:r>
            <a:r>
              <a:rPr lang="zh-CN" altLang="zh-CN" dirty="0"/>
              <a:t>用于实现访问控制。</a:t>
            </a:r>
            <a:endParaRPr lang="en-US" altLang="zh-CN" dirty="0"/>
          </a:p>
          <a:p>
            <a:endParaRPr lang="en-US" altLang="zh-CN" dirty="0"/>
          </a:p>
          <a:p>
            <a:r>
              <a:rPr lang="en-US" altLang="zh-CN" dirty="0"/>
              <a:t>1.</a:t>
            </a:r>
            <a:r>
              <a:rPr lang="zh-CN" altLang="en-US" dirty="0"/>
              <a:t>通讯记录：当节点侦听到下一跳节点成功转发，则</a:t>
            </a:r>
            <a:r>
              <a:rPr lang="en-US" altLang="zh-CN" dirty="0" err="1"/>
              <a:t>Data_s</a:t>
            </a:r>
            <a:r>
              <a:rPr lang="zh-CN" altLang="en-US" dirty="0"/>
              <a:t>加</a:t>
            </a:r>
            <a:r>
              <a:rPr lang="en-US" altLang="zh-CN" dirty="0"/>
              <a:t>1</a:t>
            </a:r>
            <a:r>
              <a:rPr lang="zh-CN" altLang="en-US" dirty="0"/>
              <a:t>，否则</a:t>
            </a:r>
            <a:r>
              <a:rPr lang="en-US" altLang="zh-CN" dirty="0" err="1"/>
              <a:t>Data_u</a:t>
            </a:r>
            <a:r>
              <a:rPr lang="zh-CN" altLang="en-US" dirty="0"/>
              <a:t>加</a:t>
            </a:r>
            <a:r>
              <a:rPr lang="en-US" altLang="zh-CN" dirty="0"/>
              <a:t>1.</a:t>
            </a:r>
          </a:p>
          <a:p>
            <a:endParaRPr lang="en-US" altLang="zh-CN" dirty="0"/>
          </a:p>
          <a:p>
            <a:r>
              <a:rPr lang="en-US" altLang="zh-CN" dirty="0"/>
              <a:t>2.</a:t>
            </a:r>
            <a:r>
              <a:rPr lang="zh-CN" altLang="en-US" dirty="0"/>
              <a:t>表现记录：当节点收到其邻居节点发送的新流时，将在</a:t>
            </a:r>
            <a:r>
              <a:rPr lang="en-US" altLang="zh-CN" dirty="0"/>
              <a:t>table3</a:t>
            </a:r>
            <a:r>
              <a:rPr lang="zh-CN" altLang="en-US" dirty="0"/>
              <a:t>记录。</a:t>
            </a:r>
          </a:p>
        </p:txBody>
      </p:sp>
    </p:spTree>
    <p:extLst>
      <p:ext uri="{BB962C8B-B14F-4D97-AF65-F5344CB8AC3E}">
        <p14:creationId xmlns:p14="http://schemas.microsoft.com/office/powerpoint/2010/main" val="678342592"/>
      </p:ext>
    </p:extLst>
  </p:cSld>
  <p:clrMapOvr>
    <a:masterClrMapping/>
  </p:clrMapOvr>
  <p:transition spd="med">
    <p:pull dir="r"/>
  </p:transition>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2224</Words>
  <Application>Microsoft Office PowerPoint</Application>
  <PresentationFormat>宽屏</PresentationFormat>
  <Paragraphs>130</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Bauhaus 93</vt:lpstr>
      <vt:lpstr>微软雅黑</vt:lpstr>
      <vt:lpstr>Arial</vt:lpstr>
      <vt:lpstr>Calibri</vt:lpstr>
      <vt:lpstr>Calibri Light</vt:lpstr>
      <vt:lpstr>Century Gothic</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yufei lin</cp:lastModifiedBy>
  <cp:revision>128</cp:revision>
  <dcterms:created xsi:type="dcterms:W3CDTF">2015-08-05T01:47:03Z</dcterms:created>
  <dcterms:modified xsi:type="dcterms:W3CDTF">2019-05-09T11:57:50Z</dcterms:modified>
</cp:coreProperties>
</file>