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2" r:id="rId6"/>
    <p:sldId id="261" r:id="rId7"/>
    <p:sldId id="271" r:id="rId8"/>
    <p:sldId id="262" r:id="rId9"/>
    <p:sldId id="270" r:id="rId10"/>
    <p:sldId id="266" r:id="rId11"/>
    <p:sldId id="269" r:id="rId12"/>
    <p:sldId id="264" r:id="rId13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95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06.05.2018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06.05.2018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06.05.2018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06.05.2018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70751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программного модуля для проведения </a:t>
            </a:r>
            <a:r>
              <a:rPr lang="ru-RU" sz="2200" b="1" dirty="0" smtClean="0"/>
              <a:t>финансовых операций на POS-терминале (Шифр ПМ ФО)</a:t>
            </a:r>
            <a:endParaRPr lang="ru-RU" sz="2200" b="1" dirty="0"/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467544" y="1386358"/>
            <a:ext cx="86037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кафедры</a:t>
            </a:r>
            <a:r>
              <a:rPr lang="ru-RU" sz="2000" b="1" dirty="0" smtClean="0"/>
              <a:t>:  </a:t>
            </a:r>
            <a:r>
              <a:rPr lang="ru-RU" sz="2000" dirty="0" smtClean="0"/>
              <a:t>доцент</a:t>
            </a:r>
            <a:r>
              <a:rPr lang="ru-RU" sz="2000" dirty="0"/>
              <a:t>, </a:t>
            </a:r>
            <a:r>
              <a:rPr lang="ru-RU" sz="2000" dirty="0" smtClean="0"/>
              <a:t>к.т.н. Федотов Андрей Александрович  </a:t>
            </a:r>
          </a:p>
          <a:p>
            <a:r>
              <a:rPr lang="ru-RU" sz="2000" b="1" dirty="0" smtClean="0"/>
              <a:t>Исполнитель</a:t>
            </a:r>
            <a:r>
              <a:rPr lang="ru-RU" sz="2000" b="1" dirty="0"/>
              <a:t>:</a:t>
            </a:r>
            <a:r>
              <a:rPr lang="ru-RU" sz="2000" dirty="0"/>
              <a:t> </a:t>
            </a:r>
            <a:r>
              <a:rPr lang="ru-RU" sz="2000" dirty="0" smtClean="0"/>
              <a:t>ст. группы МП-45  </a:t>
            </a:r>
            <a:r>
              <a:rPr lang="ru-RU" sz="2000" dirty="0" err="1" smtClean="0"/>
              <a:t>Василиадис</a:t>
            </a:r>
            <a:r>
              <a:rPr lang="ru-RU" sz="2000" dirty="0" smtClean="0"/>
              <a:t> </a:t>
            </a:r>
            <a:r>
              <a:rPr lang="ru-RU" sz="2000" dirty="0" err="1" smtClean="0"/>
              <a:t>Янис</a:t>
            </a:r>
            <a:endParaRPr lang="ru-RU" sz="2000" dirty="0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461324" y="2223296"/>
            <a:ext cx="8249927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/>
              <a:t>Цель: </a:t>
            </a:r>
            <a:r>
              <a:rPr lang="ru-RU" sz="2000" dirty="0" smtClean="0"/>
              <a:t>п</a:t>
            </a:r>
            <a:r>
              <a:rPr lang="ru-RU" dirty="0" smtClean="0"/>
              <a:t>овышение эффективности проведении финансовых операций</a:t>
            </a:r>
            <a:endParaRPr lang="ru-RU" sz="2000" dirty="0" smtClean="0"/>
          </a:p>
          <a:p>
            <a:endParaRPr lang="ru-RU" sz="1100" b="1" dirty="0" smtClean="0"/>
          </a:p>
          <a:p>
            <a:r>
              <a:rPr lang="ru-RU" sz="2000" b="1" dirty="0" smtClean="0"/>
              <a:t>Задачи:		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исследование </a:t>
            </a:r>
            <a:r>
              <a:rPr lang="ru-RU" sz="2000" dirty="0"/>
              <a:t>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сравнительный </a:t>
            </a:r>
            <a:r>
              <a:rPr lang="ru-RU" sz="2000" dirty="0"/>
              <a:t>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выбор </a:t>
            </a:r>
            <a:r>
              <a:rPr lang="ru-RU" sz="2000" dirty="0"/>
              <a:t>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разработка </a:t>
            </a:r>
            <a:r>
              <a:rPr lang="ru-RU" sz="2000" dirty="0"/>
              <a:t>схемы данных </a:t>
            </a:r>
            <a:r>
              <a:rPr lang="ru-RU" sz="2000" dirty="0" smtClean="0"/>
              <a:t>ПМ 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разработка </a:t>
            </a:r>
            <a:r>
              <a:rPr lang="ru-RU" sz="2000" dirty="0"/>
              <a:t>схем алгоритмов ПМ </a:t>
            </a:r>
            <a:r>
              <a:rPr lang="ru-RU" sz="2000" dirty="0" smtClean="0"/>
              <a:t>ФО;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программная </a:t>
            </a:r>
            <a:r>
              <a:rPr lang="ru-RU" sz="2000" dirty="0"/>
              <a:t>реализация ПМ </a:t>
            </a:r>
            <a:r>
              <a:rPr lang="ru-RU" sz="2000" dirty="0" smtClean="0"/>
              <a:t>ФО;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отладка </a:t>
            </a:r>
            <a:r>
              <a:rPr lang="ru-RU" sz="2000" dirty="0"/>
              <a:t>и тестирование ПМ </a:t>
            </a:r>
            <a:r>
              <a:rPr lang="ru-RU" sz="2000" dirty="0" smtClean="0"/>
              <a:t>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750146"/>
              </p:ext>
            </p:extLst>
          </p:nvPr>
        </p:nvGraphicFramePr>
        <p:xfrm>
          <a:off x="6156325" y="625662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65112" y="212345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 smtClean="0"/>
              <a:t>Отладка и тестирование ПМ ФО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1187624" y="901811"/>
            <a:ext cx="864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 smtClean="0"/>
              <a:t>Отладка</a:t>
            </a:r>
            <a:endParaRPr lang="ru-RU" sz="1400" dirty="0"/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6588224" y="901811"/>
            <a:ext cx="1800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 smtClean="0"/>
              <a:t>Тестирование</a:t>
            </a:r>
            <a:endParaRPr lang="ru-RU" sz="1400" dirty="0"/>
          </a:p>
        </p:txBody>
      </p:sp>
      <p:sp>
        <p:nvSpPr>
          <p:cNvPr id="12" name="Line 137"/>
          <p:cNvSpPr>
            <a:spLocks noChangeShapeType="1"/>
          </p:cNvSpPr>
          <p:nvPr/>
        </p:nvSpPr>
        <p:spPr bwMode="auto">
          <a:xfrm flipH="1">
            <a:off x="4572000" y="1209588"/>
            <a:ext cx="0" cy="504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75178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Программный модуль внедрен на предприятии ООО «Терминальные Технологии»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конференции Ритм-МИЭТ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Апробация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 smtClean="0"/>
              <a:t>Результаты работы</a:t>
            </a:r>
            <a:endParaRPr lang="ru-RU" sz="2200" b="1" dirty="0"/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15786"/>
              </p:ext>
            </p:extLst>
          </p:nvPr>
        </p:nvGraphicFramePr>
        <p:xfrm>
          <a:off x="6156325" y="6256349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79401" y="707938"/>
            <a:ext cx="833355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ПМ </a:t>
            </a:r>
            <a:r>
              <a:rPr lang="ru-RU" sz="2400" dirty="0" smtClean="0"/>
              <a:t>ФО;</a:t>
            </a:r>
            <a:endParaRPr lang="ru-RU" sz="2400" dirty="0"/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ПМ </a:t>
            </a:r>
            <a:r>
              <a:rPr lang="ru-RU" sz="2400" dirty="0" smtClean="0"/>
              <a:t>ФО;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</a:t>
            </a:r>
            <a:r>
              <a:rPr lang="ru-RU" sz="2400" dirty="0" smtClean="0"/>
              <a:t>разработан интерфейс Главного окна;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 smtClean="0"/>
              <a:t> отладка и тестирование.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574247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94502"/>
              </p:ext>
            </p:extLst>
          </p:nvPr>
        </p:nvGraphicFramePr>
        <p:xfrm>
          <a:off x="372181" y="1196752"/>
          <a:ext cx="8376592" cy="307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8296">
                  <a:extLst>
                    <a:ext uri="{9D8B030D-6E8A-4147-A177-3AD203B41FA5}">
                      <a16:colId xmlns:a16="http://schemas.microsoft.com/office/drawing/2014/main" val="3025493010"/>
                    </a:ext>
                  </a:extLst>
                </a:gridCol>
                <a:gridCol w="4188296">
                  <a:extLst>
                    <a:ext uri="{9D8B030D-6E8A-4147-A177-3AD203B41FA5}">
                      <a16:colId xmlns:a16="http://schemas.microsoft.com/office/drawing/2014/main" val="3382214406"/>
                    </a:ext>
                  </a:extLst>
                </a:gridCol>
              </a:tblGrid>
              <a:tr h="555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Проблемы до разработки ПМ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Достоинства</a:t>
                      </a:r>
                      <a:r>
                        <a:rPr lang="ru-RU" baseline="0" dirty="0" smtClean="0"/>
                        <a:t> ПМ ФО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82594"/>
                  </a:ext>
                </a:extLst>
              </a:tr>
              <a:tr h="55596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</a:t>
                      </a:r>
                      <a:r>
                        <a:rPr lang="ru-RU" baseline="0" dirty="0" smtClean="0"/>
                        <a:t>т возможности и</a:t>
                      </a:r>
                      <a:r>
                        <a:rPr lang="ru-RU" dirty="0" smtClean="0"/>
                        <a:t>спользовать</a:t>
                      </a:r>
                      <a:r>
                        <a:rPr lang="ru-RU" baseline="0" dirty="0" smtClean="0"/>
                        <a:t> языки высокого уровня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Использование языков высокого уровня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399900"/>
                  </a:ext>
                </a:extLst>
              </a:tr>
              <a:tr h="5124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Сложность</a:t>
                      </a:r>
                      <a:r>
                        <a:rPr lang="ru-RU" baseline="0" dirty="0" smtClean="0"/>
                        <a:t> расширения функционала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Легкость</a:t>
                      </a:r>
                      <a:r>
                        <a:rPr lang="ru-RU" baseline="0" dirty="0" smtClean="0"/>
                        <a:t> расширения функционала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194848"/>
                  </a:ext>
                </a:extLst>
              </a:tr>
              <a:tr h="55596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Примитивный</a:t>
                      </a:r>
                      <a:r>
                        <a:rPr lang="ru-RU" baseline="0" dirty="0" smtClean="0"/>
                        <a:t> интерфейс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Удобный и быстр</a:t>
                      </a:r>
                      <a:r>
                        <a:rPr lang="ru-RU" baseline="0" dirty="0" smtClean="0"/>
                        <a:t>о расширяемый интерфейс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60220"/>
                  </a:ext>
                </a:extLst>
              </a:tr>
              <a:tr h="555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Быстрое устаревание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Актуальность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824591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" t="6745" r="7273"/>
          <a:stretch/>
        </p:blipFill>
        <p:spPr>
          <a:xfrm>
            <a:off x="372181" y="4264873"/>
            <a:ext cx="3882690" cy="2402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608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</a:t>
            </a:r>
            <a:r>
              <a:rPr lang="ru-RU" sz="2200" b="1" dirty="0" smtClean="0"/>
              <a:t>существующих аналогичных решений</a:t>
            </a:r>
            <a:endParaRPr lang="ru-RU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5437392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Источники информации:</a:t>
            </a:r>
          </a:p>
          <a:p>
            <a:r>
              <a:rPr lang="en-US" sz="1200" dirty="0" smtClean="0"/>
              <a:t>[1</a:t>
            </a:r>
            <a:r>
              <a:rPr lang="en-US" sz="1200" dirty="0"/>
              <a:t>] </a:t>
            </a:r>
            <a:r>
              <a:rPr lang="en-US" sz="1000" dirty="0"/>
              <a:t>https://ingenico.us/smart-terminals/telium2/payment-terminals/ict-series/ict220-cl.html</a:t>
            </a:r>
            <a:endParaRPr lang="en-US" sz="1000" b="1" u="sng" dirty="0"/>
          </a:p>
          <a:p>
            <a:r>
              <a:rPr lang="en-US" sz="1200" dirty="0" smtClean="0"/>
              <a:t>[2</a:t>
            </a:r>
            <a:r>
              <a:rPr lang="en-US" sz="1200" dirty="0"/>
              <a:t>] </a:t>
            </a:r>
            <a:r>
              <a:rPr lang="en-US" sz="1000" dirty="0"/>
              <a:t>https://</a:t>
            </a:r>
            <a:r>
              <a:rPr lang="en-US" sz="1000" dirty="0" smtClean="0"/>
              <a:t>www.verifone.com/en/us/devices/portables-transportables/vx-680</a:t>
            </a:r>
          </a:p>
          <a:p>
            <a:r>
              <a:rPr lang="en-US" sz="1200" dirty="0" smtClean="0"/>
              <a:t>[3</a:t>
            </a:r>
            <a:r>
              <a:rPr lang="en-US" sz="1200" dirty="0"/>
              <a:t>] </a:t>
            </a:r>
            <a:r>
              <a:rPr lang="en-US" sz="1000" dirty="0"/>
              <a:t>http://www.pax.us/portfolio_page/s920-mobile-payment-terminal</a:t>
            </a:r>
            <a:r>
              <a:rPr lang="en-US" sz="1000" dirty="0" smtClean="0"/>
              <a:t>/</a:t>
            </a:r>
            <a:endParaRPr lang="ru-RU" sz="1000" dirty="0" smtClean="0"/>
          </a:p>
          <a:p>
            <a:r>
              <a:rPr lang="en-US" sz="1200" dirty="0" smtClean="0"/>
              <a:t>[4</a:t>
            </a:r>
            <a:r>
              <a:rPr lang="en-US" sz="1200" dirty="0"/>
              <a:t>] </a:t>
            </a:r>
            <a:r>
              <a:rPr lang="en-US" sz="1000" dirty="0"/>
              <a:t>https://evotor.ru/terminals/5/</a:t>
            </a:r>
            <a:endParaRPr lang="en-US" sz="1000" dirty="0" smtClean="0"/>
          </a:p>
          <a:p>
            <a:r>
              <a:rPr lang="en-US" sz="1200" dirty="0" smtClean="0"/>
              <a:t>[</a:t>
            </a:r>
            <a:r>
              <a:rPr lang="en-US" sz="1200" dirty="0"/>
              <a:t>5] </a:t>
            </a:r>
            <a:r>
              <a:rPr lang="en-US" sz="1000" dirty="0"/>
              <a:t>http://azurpos.ru/</a:t>
            </a:r>
            <a:endParaRPr lang="en-US" sz="1000" dirty="0" smtClean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68684"/>
              </p:ext>
            </p:extLst>
          </p:nvPr>
        </p:nvGraphicFramePr>
        <p:xfrm>
          <a:off x="467544" y="833543"/>
          <a:ext cx="8136906" cy="4461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13783425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641985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9859931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57185069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297744484"/>
                    </a:ext>
                  </a:extLst>
                </a:gridCol>
                <a:gridCol w="1080122">
                  <a:extLst>
                    <a:ext uri="{9D8B030D-6E8A-4147-A177-3AD203B41FA5}">
                      <a16:colId xmlns:a16="http://schemas.microsoft.com/office/drawing/2014/main" val="2765978429"/>
                    </a:ext>
                  </a:extLst>
                </a:gridCol>
              </a:tblGrid>
              <a:tr h="6271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Критерий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Ingenico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iCT220 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Dual [1]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Verifone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VX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3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680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[2]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S920 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PAX [3]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Эвотор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3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(Касса)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01-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(ПМ ФО)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7183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Поддержка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Java/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Kotlin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5445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Поддержка С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С++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8445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Цветной экран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143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Контактный считыватель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91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Бесконтактный считыватель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5766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Магнитный считыватель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112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Касса и 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-терминал в одном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00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Поддержка карт </a:t>
                      </a:r>
                      <a:r>
                        <a:rPr lang="ru-RU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Mifare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47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Полноценный графический интерфейс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612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Поддержка протокола ТТК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1585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8290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</a:t>
            </a:r>
            <a:r>
              <a:rPr lang="ru-RU" sz="2200" b="1" dirty="0" smtClean="0"/>
              <a:t>языка</a:t>
            </a:r>
            <a:r>
              <a:rPr lang="en-US" sz="2200" b="1" dirty="0" smtClean="0"/>
              <a:t> </a:t>
            </a:r>
            <a:r>
              <a:rPr lang="ru-RU" sz="2200" b="1" dirty="0" smtClean="0"/>
              <a:t>программирования</a:t>
            </a:r>
            <a:endParaRPr lang="ru-RU" sz="2200" b="1" dirty="0"/>
          </a:p>
        </p:txBody>
      </p:sp>
      <p:sp>
        <p:nvSpPr>
          <p:cNvPr id="12" name="Rectangle 204"/>
          <p:cNvSpPr>
            <a:spLocks noChangeArrowheads="1"/>
          </p:cNvSpPr>
          <p:nvPr/>
        </p:nvSpPr>
        <p:spPr bwMode="auto">
          <a:xfrm>
            <a:off x="390006" y="5805716"/>
            <a:ext cx="4572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</a:t>
            </a:r>
            <a:r>
              <a:rPr lang="ru-RU" sz="1000" u="sng" dirty="0"/>
              <a:t>http://</a:t>
            </a:r>
            <a:r>
              <a:rPr lang="ru-RU" sz="1000" u="sng" dirty="0" smtClean="0"/>
              <a:t>www.oracle.com/technetwork/java/index.html</a:t>
            </a:r>
            <a:endParaRPr lang="en-US" sz="1000" u="sng" dirty="0" smtClean="0"/>
          </a:p>
          <a:p>
            <a:r>
              <a:rPr lang="en-US" sz="1000" dirty="0" smtClean="0"/>
              <a:t>[</a:t>
            </a:r>
            <a:r>
              <a:rPr lang="en-US" sz="1000" dirty="0"/>
              <a:t>2] </a:t>
            </a:r>
            <a:r>
              <a:rPr lang="ru-RU" sz="1000" u="sng" dirty="0"/>
              <a:t>http://</a:t>
            </a:r>
            <a:r>
              <a:rPr lang="ru-RU" sz="1000" u="sng" dirty="0" smtClean="0"/>
              <a:t>msdn.microsoft.com/ru-ru/vcsharp/default.aspx</a:t>
            </a:r>
            <a:endParaRPr lang="en-US" sz="1000" u="sng" dirty="0" smtClean="0"/>
          </a:p>
          <a:p>
            <a:r>
              <a:rPr lang="en-US" sz="1000" dirty="0" smtClean="0"/>
              <a:t>[</a:t>
            </a:r>
            <a:r>
              <a:rPr lang="en-US" sz="1000" dirty="0"/>
              <a:t>3] </a:t>
            </a:r>
            <a:r>
              <a:rPr lang="en-US" sz="1000" u="sng" dirty="0"/>
              <a:t>https://gcc.gnu.org/ </a:t>
            </a:r>
            <a:endParaRPr lang="en-US" sz="1000" u="sng" dirty="0" smtClean="0"/>
          </a:p>
          <a:p>
            <a:r>
              <a:rPr lang="en-US" sz="1000" dirty="0"/>
              <a:t>[</a:t>
            </a:r>
            <a:r>
              <a:rPr lang="ru-RU" sz="1000" dirty="0"/>
              <a:t>4</a:t>
            </a:r>
            <a:r>
              <a:rPr lang="en-US" sz="1000" dirty="0"/>
              <a:t>] </a:t>
            </a:r>
            <a:r>
              <a:rPr lang="en-US" sz="1000" u="sng" dirty="0"/>
              <a:t>https://kotlinlang.org</a:t>
            </a:r>
            <a:r>
              <a:rPr lang="en-US" sz="1000" u="sng" dirty="0" smtClean="0"/>
              <a:t>/</a:t>
            </a:r>
            <a:endParaRPr lang="ru-RU" sz="1000" u="sng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31162"/>
              </p:ext>
            </p:extLst>
          </p:nvPr>
        </p:nvGraphicFramePr>
        <p:xfrm>
          <a:off x="390006" y="908715"/>
          <a:ext cx="8358458" cy="460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039">
                  <a:extLst>
                    <a:ext uri="{9D8B030D-6E8A-4147-A177-3AD203B41FA5}">
                      <a16:colId xmlns:a16="http://schemas.microsoft.com/office/drawing/2014/main" val="3847597296"/>
                    </a:ext>
                  </a:extLst>
                </a:gridCol>
                <a:gridCol w="1340896">
                  <a:extLst>
                    <a:ext uri="{9D8B030D-6E8A-4147-A177-3AD203B41FA5}">
                      <a16:colId xmlns:a16="http://schemas.microsoft.com/office/drawing/2014/main" val="45284883"/>
                    </a:ext>
                  </a:extLst>
                </a:gridCol>
                <a:gridCol w="1042560">
                  <a:extLst>
                    <a:ext uri="{9D8B030D-6E8A-4147-A177-3AD203B41FA5}">
                      <a16:colId xmlns:a16="http://schemas.microsoft.com/office/drawing/2014/main" val="4160560305"/>
                    </a:ext>
                  </a:extLst>
                </a:gridCol>
                <a:gridCol w="992542">
                  <a:extLst>
                    <a:ext uri="{9D8B030D-6E8A-4147-A177-3AD203B41FA5}">
                      <a16:colId xmlns:a16="http://schemas.microsoft.com/office/drawing/2014/main" val="3528757243"/>
                    </a:ext>
                  </a:extLst>
                </a:gridCol>
                <a:gridCol w="1090234">
                  <a:extLst>
                    <a:ext uri="{9D8B030D-6E8A-4147-A177-3AD203B41FA5}">
                      <a16:colId xmlns:a16="http://schemas.microsoft.com/office/drawing/2014/main" val="486535370"/>
                    </a:ext>
                  </a:extLst>
                </a:gridCol>
                <a:gridCol w="872187">
                  <a:extLst>
                    <a:ext uri="{9D8B030D-6E8A-4147-A177-3AD203B41FA5}">
                      <a16:colId xmlns:a16="http://schemas.microsoft.com/office/drawing/2014/main" val="724446679"/>
                    </a:ext>
                  </a:extLst>
                </a:gridCol>
              </a:tblGrid>
              <a:tr h="5305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Критерий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С</a:t>
                      </a:r>
                      <a:r>
                        <a:rPr lang="en-US" sz="1300" dirty="0" smtClean="0">
                          <a:effectLst/>
                        </a:rPr>
                        <a:t> [3]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С</a:t>
                      </a:r>
                      <a:r>
                        <a:rPr lang="ru-RU" sz="1300" dirty="0" smtClean="0">
                          <a:effectLst/>
                        </a:rPr>
                        <a:t>++</a:t>
                      </a:r>
                      <a:r>
                        <a:rPr lang="en-US" sz="1300" dirty="0" smtClean="0">
                          <a:effectLst/>
                        </a:rPr>
                        <a:t> [3]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C</a:t>
                      </a:r>
                      <a:r>
                        <a:rPr lang="en-US" sz="1300" dirty="0" smtClean="0">
                          <a:effectLst/>
                        </a:rPr>
                        <a:t># [2]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Java [1]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Kotlin</a:t>
                      </a:r>
                      <a:r>
                        <a:rPr lang="en-US" sz="1300" dirty="0" smtClean="0">
                          <a:effectLst/>
                        </a:rPr>
                        <a:t> [4]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extLst>
                  <a:ext uri="{0D108BD9-81ED-4DB2-BD59-A6C34878D82A}">
                    <a16:rowId xmlns:a16="http://schemas.microsoft.com/office/drawing/2014/main" val="3734349821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Опыт разработчика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10555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Безопасность кода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73617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Скорость выполнения кода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+(</a:t>
                      </a:r>
                      <a:r>
                        <a:rPr lang="en-US" sz="1300" dirty="0">
                          <a:effectLst/>
                        </a:rPr>
                        <a:t>JIT</a:t>
                      </a:r>
                      <a:r>
                        <a:rPr lang="ru-RU" sz="1300" dirty="0">
                          <a:effectLst/>
                        </a:rPr>
                        <a:t>)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r>
                        <a:rPr lang="en-US" sz="1300">
                          <a:effectLst/>
                        </a:rPr>
                        <a:t>(JIT)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275323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Совместимость с ОС </a:t>
                      </a:r>
                      <a:r>
                        <a:rPr lang="en-US" sz="1300">
                          <a:effectLst/>
                        </a:rPr>
                        <a:t>Android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8705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Объектно-ориентированный язык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776047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Функциональный язык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73309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Обобщенное программирование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66387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Динамическая типизация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28692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Параметрический полиморфизм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535610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Сборка мусора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86240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Шаблоны/Generics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12532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8290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 smtClean="0"/>
              <a:t>Выбор среды </a:t>
            </a:r>
            <a:r>
              <a:rPr lang="ru-RU" sz="2200" b="1" dirty="0"/>
              <a:t>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-191339" y="5651827"/>
            <a:ext cx="39101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eaLnBrk="0" hangingPunct="0"/>
            <a:r>
              <a:rPr lang="en-US" sz="1000" dirty="0">
                <a:cs typeface="Arial" charset="0"/>
              </a:rPr>
              <a:t>[1</a:t>
            </a:r>
            <a:r>
              <a:rPr lang="en-US" sz="1000" dirty="0" smtClean="0">
                <a:cs typeface="Arial" charset="0"/>
              </a:rPr>
              <a:t>]</a:t>
            </a:r>
            <a:r>
              <a:rPr lang="ru-RU" sz="1000" dirty="0" smtClean="0">
                <a:cs typeface="Arial" charset="0"/>
              </a:rPr>
              <a:t> </a:t>
            </a:r>
            <a:r>
              <a:rPr lang="en-US" sz="1000" u="sng" dirty="0" smtClean="0"/>
              <a:t>https</a:t>
            </a:r>
            <a:r>
              <a:rPr lang="en-US" sz="1000" u="sng" dirty="0"/>
              <a:t>://</a:t>
            </a:r>
            <a:r>
              <a:rPr lang="en-US" sz="1000" u="sng" dirty="0" smtClean="0"/>
              <a:t>www.eclipse.org/</a:t>
            </a:r>
            <a:endParaRPr lang="ru-RU" sz="1000" u="sng" dirty="0" smtClean="0"/>
          </a:p>
          <a:p>
            <a:pPr indent="450850" eaLnBrk="0" hangingPunct="0"/>
            <a:r>
              <a:rPr lang="en-US" sz="1000" u="sng" dirty="0" smtClean="0"/>
              <a:t>[2]</a:t>
            </a:r>
            <a:r>
              <a:rPr lang="ru-RU" sz="1000" u="sng" dirty="0"/>
              <a:t> </a:t>
            </a:r>
            <a:r>
              <a:rPr lang="en-US" sz="1000" u="sng" dirty="0" smtClean="0"/>
              <a:t>https</a:t>
            </a:r>
            <a:r>
              <a:rPr lang="en-US" sz="1000" u="sng" dirty="0"/>
              <a:t>://</a:t>
            </a:r>
            <a:r>
              <a:rPr lang="en-US" sz="1000" u="sng" dirty="0" smtClean="0"/>
              <a:t>www.visualstudio.com/vs/android/</a:t>
            </a:r>
            <a:endParaRPr lang="ru-RU" sz="1000" u="sng" dirty="0"/>
          </a:p>
          <a:p>
            <a:pPr indent="450850" eaLnBrk="0" hangingPunct="0"/>
            <a:r>
              <a:rPr lang="en-US" sz="1000" u="sng" dirty="0" smtClean="0">
                <a:cs typeface="Arial" charset="0"/>
              </a:rPr>
              <a:t>[3] </a:t>
            </a:r>
            <a:r>
              <a:rPr lang="en-US" sz="1000" u="sng" dirty="0"/>
              <a:t>https://</a:t>
            </a:r>
            <a:r>
              <a:rPr lang="en-US" sz="1000" u="sng" dirty="0" smtClean="0"/>
              <a:t>developer.android.com/</a:t>
            </a:r>
            <a:endParaRPr lang="en-US" sz="1000" u="sng" dirty="0" smtClean="0">
              <a:cs typeface="Arial" charset="0"/>
            </a:endParaRPr>
          </a:p>
          <a:p>
            <a:pPr indent="450850" eaLnBrk="0" hangingPunct="0"/>
            <a:r>
              <a:rPr lang="en-US" sz="1000" u="sng" dirty="0" smtClean="0">
                <a:cs typeface="Arial" charset="0"/>
              </a:rPr>
              <a:t>[4] </a:t>
            </a:r>
            <a:r>
              <a:rPr lang="en-US" sz="1000" u="sng" dirty="0" smtClean="0"/>
              <a:t>https</a:t>
            </a:r>
            <a:r>
              <a:rPr lang="en-US" sz="1000" u="sng" dirty="0"/>
              <a:t>://</a:t>
            </a:r>
            <a:r>
              <a:rPr lang="en-US" sz="1000" u="sng" dirty="0" smtClean="0"/>
              <a:t>www.jetbrains.com/idea/</a:t>
            </a:r>
            <a:endParaRPr lang="en-US" sz="1000" u="sng" dirty="0">
              <a:cs typeface="Arial" charset="0"/>
            </a:endParaRPr>
          </a:p>
          <a:p>
            <a:pPr indent="450850" eaLnBrk="0" hangingPunct="0"/>
            <a:endParaRPr lang="en-US" sz="1000" u="sng" dirty="0" smtClean="0">
              <a:cs typeface="Arial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82925"/>
              </p:ext>
            </p:extLst>
          </p:nvPr>
        </p:nvGraphicFramePr>
        <p:xfrm>
          <a:off x="323889" y="730526"/>
          <a:ext cx="852479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071">
                  <a:extLst>
                    <a:ext uri="{9D8B030D-6E8A-4147-A177-3AD203B41FA5}">
                      <a16:colId xmlns:a16="http://schemas.microsoft.com/office/drawing/2014/main" val="2360868921"/>
                    </a:ext>
                  </a:extLst>
                </a:gridCol>
                <a:gridCol w="1309404">
                  <a:extLst>
                    <a:ext uri="{9D8B030D-6E8A-4147-A177-3AD203B41FA5}">
                      <a16:colId xmlns:a16="http://schemas.microsoft.com/office/drawing/2014/main" val="1919192236"/>
                    </a:ext>
                  </a:extLst>
                </a:gridCol>
                <a:gridCol w="1129394">
                  <a:extLst>
                    <a:ext uri="{9D8B030D-6E8A-4147-A177-3AD203B41FA5}">
                      <a16:colId xmlns:a16="http://schemas.microsoft.com/office/drawing/2014/main" val="2744633054"/>
                    </a:ext>
                  </a:extLst>
                </a:gridCol>
                <a:gridCol w="1147651">
                  <a:extLst>
                    <a:ext uri="{9D8B030D-6E8A-4147-A177-3AD203B41FA5}">
                      <a16:colId xmlns:a16="http://schemas.microsoft.com/office/drawing/2014/main" val="312046646"/>
                    </a:ext>
                  </a:extLst>
                </a:gridCol>
                <a:gridCol w="1050275">
                  <a:extLst>
                    <a:ext uri="{9D8B030D-6E8A-4147-A177-3AD203B41FA5}">
                      <a16:colId xmlns:a16="http://schemas.microsoft.com/office/drawing/2014/main" val="4114822306"/>
                    </a:ext>
                  </a:extLst>
                </a:gridCol>
              </a:tblGrid>
              <a:tr h="6064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Критерий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Eclipse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Microsoft Visual Studio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Android Studio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IntelliJ IDEA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1158304914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Поддержка различных </a:t>
                      </a:r>
                      <a:r>
                        <a:rPr lang="ru-RU" sz="1400" dirty="0" smtClean="0">
                          <a:effectLst/>
                          <a:latin typeface="+mn-lt"/>
                        </a:rPr>
                        <a:t>языков (минимум 3)</a:t>
                      </a: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290735127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Поддержка разработки под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Android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+\-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1602554499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Поддержка со стороны </a:t>
                      </a:r>
                      <a:r>
                        <a:rPr lang="en-US" sz="1400">
                          <a:effectLst/>
                          <a:latin typeface="+mn-lt"/>
                        </a:rPr>
                        <a:t>Google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714052111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Глубокая интеграция с </a:t>
                      </a:r>
                      <a:r>
                        <a:rPr lang="en-US" sz="1400" dirty="0" smtClean="0">
                          <a:effectLst/>
                          <a:latin typeface="+mn-lt"/>
                        </a:rPr>
                        <a:t>Android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2681030710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Автодополнение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2448979092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Статический анализатор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1021953701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err="1" smtClean="0">
                          <a:effectLst/>
                          <a:latin typeface="+mn-lt"/>
                        </a:rPr>
                        <a:t>Рефакторинг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3089526916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Подсветка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672154062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Встроенный </a:t>
                      </a:r>
                      <a:r>
                        <a:rPr lang="ru-RU" sz="1400" dirty="0" smtClean="0">
                          <a:effectLst/>
                          <a:latin typeface="+mn-lt"/>
                        </a:rPr>
                        <a:t>отладчик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3322789316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Интеграция SVN / </a:t>
                      </a:r>
                      <a:r>
                        <a:rPr lang="ru-RU" sz="1400" dirty="0" err="1" smtClean="0">
                          <a:effectLst/>
                          <a:latin typeface="+mn-lt"/>
                        </a:rPr>
                        <a:t>Git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2667993700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 Проверка соблюдения стандартов (форматирования кода, включая именование)</a:t>
                      </a:r>
                      <a:br>
                        <a:rPr lang="ru-RU" sz="1400">
                          <a:effectLst/>
                          <a:latin typeface="+mn-lt"/>
                        </a:rPr>
                      </a:b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1404486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6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191262" y="299434"/>
            <a:ext cx="4267878" cy="430887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Структурная схема ПМ ФО</a:t>
            </a:r>
            <a:endParaRPr lang="ru-RU" sz="2200" b="1" dirty="0"/>
          </a:p>
        </p:txBody>
      </p:sp>
      <p:sp>
        <p:nvSpPr>
          <p:cNvPr id="54" name="Блок-схема: процесс 53"/>
          <p:cNvSpPr/>
          <p:nvPr/>
        </p:nvSpPr>
        <p:spPr>
          <a:xfrm>
            <a:off x="1160600" y="1376520"/>
            <a:ext cx="1708198" cy="700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Модуль управления взаимодействием с считывателями карт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56" name="Блок-схема: процесс 55"/>
          <p:cNvSpPr/>
          <p:nvPr/>
        </p:nvSpPr>
        <p:spPr>
          <a:xfrm>
            <a:off x="279127" y="2489778"/>
            <a:ext cx="989654" cy="634014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Процессинг контактной карты (</a:t>
            </a:r>
            <a:r>
              <a:rPr lang="en-US" sz="1100" dirty="0" smtClean="0">
                <a:cs typeface="Times New Roman" panose="02020603050405020304" pitchFamily="18" charset="0"/>
              </a:rPr>
              <a:t>EMV</a:t>
            </a:r>
            <a:r>
              <a:rPr lang="ru-RU" sz="1100" dirty="0" smtClean="0">
                <a:cs typeface="Times New Roman" panose="02020603050405020304" pitchFamily="18" charset="0"/>
              </a:rPr>
              <a:t>)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58" name="Блок-схема: процесс 57"/>
          <p:cNvSpPr/>
          <p:nvPr/>
        </p:nvSpPr>
        <p:spPr>
          <a:xfrm>
            <a:off x="1473622" y="2467707"/>
            <a:ext cx="1082154" cy="745269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Процессинг бесконтактной карты</a:t>
            </a:r>
            <a:endParaRPr lang="en-US" sz="1100" dirty="0" smtClean="0">
              <a:cs typeface="Times New Roman" panose="02020603050405020304" pitchFamily="18" charset="0"/>
            </a:endParaRPr>
          </a:p>
          <a:p>
            <a:pPr algn="ctr"/>
            <a:r>
              <a:rPr lang="en-US" sz="1100" dirty="0" smtClean="0">
                <a:cs typeface="Times New Roman" panose="02020603050405020304" pitchFamily="18" charset="0"/>
              </a:rPr>
              <a:t>(L2WAVE)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59" name="Блок-схема: процесс 58"/>
          <p:cNvSpPr/>
          <p:nvPr/>
        </p:nvSpPr>
        <p:spPr>
          <a:xfrm>
            <a:off x="2653981" y="2475379"/>
            <a:ext cx="962896" cy="625915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Процессинг магнитной полосы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cxnSp>
        <p:nvCxnSpPr>
          <p:cNvPr id="60" name="Соединительная линия уступом 59"/>
          <p:cNvCxnSpPr>
            <a:stCxn id="54" idx="2"/>
            <a:endCxn id="56" idx="0"/>
          </p:cNvCxnSpPr>
          <p:nvPr/>
        </p:nvCxnSpPr>
        <p:spPr>
          <a:xfrm rot="5400000">
            <a:off x="1187917" y="1662996"/>
            <a:ext cx="412820" cy="12407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Соединительная линия уступом 60"/>
          <p:cNvCxnSpPr>
            <a:stCxn id="54" idx="2"/>
            <a:endCxn id="58" idx="0"/>
          </p:cNvCxnSpPr>
          <p:nvPr/>
        </p:nvCxnSpPr>
        <p:spPr>
          <a:xfrm rot="5400000">
            <a:off x="1819325" y="2272332"/>
            <a:ext cx="390749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Соединительная линия уступом 61"/>
          <p:cNvCxnSpPr>
            <a:stCxn id="54" idx="2"/>
            <a:endCxn id="59" idx="0"/>
          </p:cNvCxnSpPr>
          <p:nvPr/>
        </p:nvCxnSpPr>
        <p:spPr>
          <a:xfrm rot="16200000" flipH="1">
            <a:off x="2375854" y="1715803"/>
            <a:ext cx="398421" cy="11207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Блок-схема: процесс 63"/>
          <p:cNvSpPr/>
          <p:nvPr/>
        </p:nvSpPr>
        <p:spPr>
          <a:xfrm>
            <a:off x="6865067" y="1376520"/>
            <a:ext cx="1708198" cy="700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Модуль проверки </a:t>
            </a:r>
            <a:r>
              <a:rPr lang="en-US" sz="1100" dirty="0" smtClean="0">
                <a:cs typeface="Times New Roman" panose="02020603050405020304" pitchFamily="18" charset="0"/>
              </a:rPr>
              <a:t>CVM (Card Holder Verification Method)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67" name="Блок-схема: процесс 66"/>
          <p:cNvSpPr/>
          <p:nvPr/>
        </p:nvSpPr>
        <p:spPr>
          <a:xfrm>
            <a:off x="7877804" y="4390985"/>
            <a:ext cx="1050551" cy="634014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Онлайн шифрованный ПИН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69" name="Блок-схема: процесс 68"/>
          <p:cNvSpPr/>
          <p:nvPr/>
        </p:nvSpPr>
        <p:spPr>
          <a:xfrm>
            <a:off x="7877804" y="2219163"/>
            <a:ext cx="1082154" cy="745269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Офлайн шифрованный ПИН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71" name="Блок-схема: процесс 70"/>
          <p:cNvSpPr/>
          <p:nvPr/>
        </p:nvSpPr>
        <p:spPr>
          <a:xfrm>
            <a:off x="7982390" y="3222660"/>
            <a:ext cx="962896" cy="737123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Офлайн ПИН в открытом виде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cxnSp>
        <p:nvCxnSpPr>
          <p:cNvPr id="74" name="Соединительная линия уступом 73"/>
          <p:cNvCxnSpPr>
            <a:stCxn id="64" idx="2"/>
            <a:endCxn id="69" idx="1"/>
          </p:cNvCxnSpPr>
          <p:nvPr/>
        </p:nvCxnSpPr>
        <p:spPr>
          <a:xfrm rot="16200000" flipH="1">
            <a:off x="7541065" y="2255059"/>
            <a:ext cx="514840" cy="1586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Блок-схема: процесс 76"/>
          <p:cNvSpPr/>
          <p:nvPr/>
        </p:nvSpPr>
        <p:spPr>
          <a:xfrm>
            <a:off x="406952" y="3590478"/>
            <a:ext cx="1531954" cy="61288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Модуль шифрования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79" name="Блок-схема: процесс 78"/>
          <p:cNvSpPr/>
          <p:nvPr/>
        </p:nvSpPr>
        <p:spPr>
          <a:xfrm>
            <a:off x="3181182" y="1376520"/>
            <a:ext cx="1639579" cy="753889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Модуль проведения транзакции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81" name="Блок-схема: процесс 80"/>
          <p:cNvSpPr/>
          <p:nvPr/>
        </p:nvSpPr>
        <p:spPr>
          <a:xfrm>
            <a:off x="4087671" y="3117907"/>
            <a:ext cx="1314045" cy="60580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Проведение транзакции онлайн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82" name="Блок-схема: процесс 81"/>
          <p:cNvSpPr/>
          <p:nvPr/>
        </p:nvSpPr>
        <p:spPr>
          <a:xfrm>
            <a:off x="4087672" y="2275221"/>
            <a:ext cx="1314045" cy="60580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Проведение транзакции офлайн 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85" name="Блок-схема: процесс 84"/>
          <p:cNvSpPr/>
          <p:nvPr/>
        </p:nvSpPr>
        <p:spPr>
          <a:xfrm>
            <a:off x="1366666" y="4359847"/>
            <a:ext cx="970059" cy="60580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Метод шифрования</a:t>
            </a:r>
          </a:p>
          <a:p>
            <a:pPr algn="ctr"/>
            <a:r>
              <a:rPr lang="en-US" sz="1100" dirty="0" smtClean="0">
                <a:cs typeface="Times New Roman" panose="02020603050405020304" pitchFamily="18" charset="0"/>
              </a:rPr>
              <a:t>RSA 2048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87" name="Блок-схема: процесс 86"/>
          <p:cNvSpPr/>
          <p:nvPr/>
        </p:nvSpPr>
        <p:spPr>
          <a:xfrm>
            <a:off x="1362783" y="6029407"/>
            <a:ext cx="1032152" cy="60580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Метод шифрования</a:t>
            </a:r>
          </a:p>
          <a:p>
            <a:pPr algn="ctr"/>
            <a:r>
              <a:rPr lang="en-US" sz="1100" dirty="0" smtClean="0">
                <a:cs typeface="Times New Roman" panose="02020603050405020304" pitchFamily="18" charset="0"/>
              </a:rPr>
              <a:t>AES 256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90" name="Блок-схема: процесс 89"/>
          <p:cNvSpPr/>
          <p:nvPr/>
        </p:nvSpPr>
        <p:spPr>
          <a:xfrm>
            <a:off x="1362783" y="5231767"/>
            <a:ext cx="996771" cy="60580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Метод шифрования</a:t>
            </a:r>
          </a:p>
          <a:p>
            <a:pPr algn="ctr"/>
            <a:r>
              <a:rPr lang="en-US" sz="1100" dirty="0" smtClean="0">
                <a:cs typeface="Times New Roman" panose="02020603050405020304" pitchFamily="18" charset="0"/>
              </a:rPr>
              <a:t>3DES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92" name="Блок-схема: процесс 91"/>
          <p:cNvSpPr/>
          <p:nvPr/>
        </p:nvSpPr>
        <p:spPr>
          <a:xfrm>
            <a:off x="5149698" y="1382483"/>
            <a:ext cx="1236747" cy="614347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Модуль конфигурации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97" name="Блок-схема: процесс 96"/>
          <p:cNvSpPr/>
          <p:nvPr/>
        </p:nvSpPr>
        <p:spPr>
          <a:xfrm>
            <a:off x="6155362" y="3185846"/>
            <a:ext cx="1236747" cy="614347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Конфигурация контактной части </a:t>
            </a:r>
            <a:r>
              <a:rPr lang="en-US" sz="1100" dirty="0" smtClean="0">
                <a:cs typeface="Times New Roman" panose="02020603050405020304" pitchFamily="18" charset="0"/>
              </a:rPr>
              <a:t>(EMV)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98" name="Блок-схема: процесс 97"/>
          <p:cNvSpPr/>
          <p:nvPr/>
        </p:nvSpPr>
        <p:spPr>
          <a:xfrm>
            <a:off x="6134432" y="2228713"/>
            <a:ext cx="1236747" cy="614347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Конфигурация бесконтактной части (</a:t>
            </a:r>
            <a:r>
              <a:rPr lang="en-US" sz="1100" dirty="0" smtClean="0">
                <a:cs typeface="Times New Roman" panose="02020603050405020304" pitchFamily="18" charset="0"/>
              </a:rPr>
              <a:t>L2WAVE)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cxnSp>
        <p:nvCxnSpPr>
          <p:cNvPr id="101" name="Соединительная линия уступом 100"/>
          <p:cNvCxnSpPr>
            <a:stCxn id="92" idx="2"/>
            <a:endCxn id="98" idx="1"/>
          </p:cNvCxnSpPr>
          <p:nvPr/>
        </p:nvCxnSpPr>
        <p:spPr>
          <a:xfrm rot="16200000" flipH="1">
            <a:off x="5681724" y="2083178"/>
            <a:ext cx="539057" cy="3663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Соединительная линия уступом 150"/>
          <p:cNvCxnSpPr>
            <a:stCxn id="64" idx="2"/>
            <a:endCxn id="71" idx="1"/>
          </p:cNvCxnSpPr>
          <p:nvPr/>
        </p:nvCxnSpPr>
        <p:spPr>
          <a:xfrm rot="16200000" flipH="1">
            <a:off x="7093646" y="2702478"/>
            <a:ext cx="1514264" cy="2632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4" name="Соединительная линия уступом 153"/>
          <p:cNvCxnSpPr>
            <a:stCxn id="64" idx="2"/>
            <a:endCxn id="67" idx="1"/>
          </p:cNvCxnSpPr>
          <p:nvPr/>
        </p:nvCxnSpPr>
        <p:spPr>
          <a:xfrm rot="16200000" flipH="1">
            <a:off x="6482968" y="3313156"/>
            <a:ext cx="2631034" cy="1586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0" name="Соединительная линия уступом 169"/>
          <p:cNvCxnSpPr>
            <a:stCxn id="92" idx="2"/>
            <a:endCxn id="97" idx="1"/>
          </p:cNvCxnSpPr>
          <p:nvPr/>
        </p:nvCxnSpPr>
        <p:spPr>
          <a:xfrm rot="16200000" flipH="1">
            <a:off x="5213622" y="2551280"/>
            <a:ext cx="1496190" cy="3872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4" name="Соединительная линия уступом 183"/>
          <p:cNvCxnSpPr>
            <a:stCxn id="79" idx="2"/>
            <a:endCxn id="82" idx="1"/>
          </p:cNvCxnSpPr>
          <p:nvPr/>
        </p:nvCxnSpPr>
        <p:spPr>
          <a:xfrm rot="16200000" flipH="1">
            <a:off x="3820464" y="2310917"/>
            <a:ext cx="447716" cy="867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8" name="Соединительная линия уступом 187"/>
          <p:cNvCxnSpPr>
            <a:stCxn id="79" idx="2"/>
            <a:endCxn id="81" idx="1"/>
          </p:cNvCxnSpPr>
          <p:nvPr/>
        </p:nvCxnSpPr>
        <p:spPr>
          <a:xfrm rot="16200000" flipH="1">
            <a:off x="3399120" y="2732260"/>
            <a:ext cx="1290402" cy="866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0" name="Соединительная линия уступом 209"/>
          <p:cNvCxnSpPr>
            <a:stCxn id="77" idx="2"/>
            <a:endCxn id="85" idx="1"/>
          </p:cNvCxnSpPr>
          <p:nvPr/>
        </p:nvCxnSpPr>
        <p:spPr>
          <a:xfrm rot="16200000" flipH="1">
            <a:off x="1040102" y="4336186"/>
            <a:ext cx="459391" cy="1937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4" name="Соединительная линия уступом 213"/>
          <p:cNvCxnSpPr>
            <a:stCxn id="77" idx="2"/>
            <a:endCxn id="90" idx="1"/>
          </p:cNvCxnSpPr>
          <p:nvPr/>
        </p:nvCxnSpPr>
        <p:spPr>
          <a:xfrm rot="16200000" flipH="1">
            <a:off x="602201" y="4774088"/>
            <a:ext cx="1331311" cy="1898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7" name="Соединительная линия уступом 216"/>
          <p:cNvCxnSpPr>
            <a:stCxn id="77" idx="2"/>
            <a:endCxn id="87" idx="1"/>
          </p:cNvCxnSpPr>
          <p:nvPr/>
        </p:nvCxnSpPr>
        <p:spPr>
          <a:xfrm rot="16200000" flipH="1">
            <a:off x="203381" y="5172908"/>
            <a:ext cx="2128951" cy="1898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Блок-схема: процесс 52"/>
          <p:cNvSpPr/>
          <p:nvPr/>
        </p:nvSpPr>
        <p:spPr>
          <a:xfrm>
            <a:off x="3586530" y="4172941"/>
            <a:ext cx="1639579" cy="753889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Модуль работы с базой данных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55" name="Блок-схема: процесс 54"/>
          <p:cNvSpPr/>
          <p:nvPr/>
        </p:nvSpPr>
        <p:spPr>
          <a:xfrm>
            <a:off x="4519397" y="5916621"/>
            <a:ext cx="1314045" cy="60580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Миграция базы данных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57" name="Блок-схема: процесс 56"/>
          <p:cNvSpPr/>
          <p:nvPr/>
        </p:nvSpPr>
        <p:spPr>
          <a:xfrm>
            <a:off x="4519398" y="5073935"/>
            <a:ext cx="1314045" cy="60580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Шифрование базы данных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cxnSp>
        <p:nvCxnSpPr>
          <p:cNvPr id="63" name="Соединительная линия уступом 62"/>
          <p:cNvCxnSpPr>
            <a:stCxn id="53" idx="2"/>
            <a:endCxn id="57" idx="1"/>
          </p:cNvCxnSpPr>
          <p:nvPr/>
        </p:nvCxnSpPr>
        <p:spPr>
          <a:xfrm rot="16200000" flipH="1">
            <a:off x="4237855" y="5095295"/>
            <a:ext cx="450009" cy="1130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Соединительная линия уступом 64"/>
          <p:cNvCxnSpPr>
            <a:stCxn id="53" idx="2"/>
            <a:endCxn id="55" idx="1"/>
          </p:cNvCxnSpPr>
          <p:nvPr/>
        </p:nvCxnSpPr>
        <p:spPr>
          <a:xfrm rot="16200000" flipH="1">
            <a:off x="3816511" y="5516638"/>
            <a:ext cx="1292695" cy="11307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0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83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587510"/>
              </p:ext>
            </p:extLst>
          </p:nvPr>
        </p:nvGraphicFramePr>
        <p:xfrm>
          <a:off x="6156325" y="625662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792278" y="202263"/>
            <a:ext cx="37130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Схема </a:t>
            </a:r>
            <a:r>
              <a:rPr lang="ru-RU" sz="2200" b="1" dirty="0"/>
              <a:t>данных ПМ ФО</a:t>
            </a:r>
          </a:p>
          <a:p>
            <a:pPr algn="ctr"/>
            <a:endParaRPr lang="ru-RU" sz="2200" b="1" dirty="0"/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15091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" name="Блок-схема: процесс 80"/>
          <p:cNvSpPr/>
          <p:nvPr/>
        </p:nvSpPr>
        <p:spPr>
          <a:xfrm>
            <a:off x="1164792" y="624114"/>
            <a:ext cx="1080120" cy="3600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конфигурации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Блок-схема: процесс 81"/>
          <p:cNvSpPr/>
          <p:nvPr/>
        </p:nvSpPr>
        <p:spPr>
          <a:xfrm>
            <a:off x="1164791" y="1919750"/>
            <a:ext cx="1080120" cy="3600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конфигураций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Блок-схема: процесс 82"/>
          <p:cNvSpPr/>
          <p:nvPr/>
        </p:nvSpPr>
        <p:spPr>
          <a:xfrm>
            <a:off x="1134058" y="2540099"/>
            <a:ext cx="1152128" cy="3600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Блок-схема: процесс 83"/>
          <p:cNvSpPr/>
          <p:nvPr/>
        </p:nvSpPr>
        <p:spPr>
          <a:xfrm>
            <a:off x="3923928" y="2711648"/>
            <a:ext cx="1059585" cy="5014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</a:t>
            </a:r>
          </a:p>
          <a:p>
            <a:pPr algn="ct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EMV </a:t>
            </a:r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роцессинга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Блок-схема: карточка 84"/>
          <p:cNvSpPr/>
          <p:nvPr/>
        </p:nvSpPr>
        <p:spPr>
          <a:xfrm>
            <a:off x="3195178" y="5541296"/>
            <a:ext cx="1080120" cy="432048"/>
          </a:xfrm>
          <a:prstGeom prst="flowChartPunchedCa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Бесконтактная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Блок-схема: карточка 85"/>
          <p:cNvSpPr/>
          <p:nvPr/>
        </p:nvSpPr>
        <p:spPr>
          <a:xfrm>
            <a:off x="4546734" y="5538853"/>
            <a:ext cx="1080120" cy="432048"/>
          </a:xfrm>
          <a:prstGeom prst="flowChartPunchedCa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Контактная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Блок-схема: карточка 86"/>
          <p:cNvSpPr/>
          <p:nvPr/>
        </p:nvSpPr>
        <p:spPr>
          <a:xfrm>
            <a:off x="6011545" y="5538853"/>
            <a:ext cx="1080120" cy="432048"/>
          </a:xfrm>
          <a:prstGeom prst="flowChartPunchedCa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Магнитная лента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Блок-схема: процесс 87"/>
          <p:cNvSpPr/>
          <p:nvPr/>
        </p:nvSpPr>
        <p:spPr>
          <a:xfrm>
            <a:off x="5843274" y="4517112"/>
            <a:ext cx="1031808" cy="49334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типа карты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Блок-схема: процесс 88"/>
          <p:cNvSpPr/>
          <p:nvPr/>
        </p:nvSpPr>
        <p:spPr>
          <a:xfrm>
            <a:off x="5848448" y="3817878"/>
            <a:ext cx="1031808" cy="49334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приложения</a:t>
            </a:r>
          </a:p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карте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Прямая со стрелкой 89"/>
          <p:cNvCxnSpPr>
            <a:stCxn id="81" idx="2"/>
          </p:cNvCxnSpPr>
          <p:nvPr/>
        </p:nvCxnSpPr>
        <p:spPr>
          <a:xfrm>
            <a:off x="1704852" y="984154"/>
            <a:ext cx="0" cy="264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Прямая со стрелкой 90"/>
          <p:cNvCxnSpPr>
            <a:stCxn id="99" idx="2"/>
            <a:endCxn id="82" idx="0"/>
          </p:cNvCxnSpPr>
          <p:nvPr/>
        </p:nvCxnSpPr>
        <p:spPr>
          <a:xfrm>
            <a:off x="1688990" y="1667034"/>
            <a:ext cx="15861" cy="252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Прямая со стрелкой 91"/>
          <p:cNvCxnSpPr>
            <a:stCxn id="82" idx="2"/>
            <a:endCxn id="83" idx="0"/>
          </p:cNvCxnSpPr>
          <p:nvPr/>
        </p:nvCxnSpPr>
        <p:spPr>
          <a:xfrm>
            <a:off x="1704851" y="2279790"/>
            <a:ext cx="5271" cy="260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Соединительная линия уступом 92"/>
          <p:cNvCxnSpPr>
            <a:stCxn id="87" idx="0"/>
            <a:endCxn id="88" idx="2"/>
          </p:cNvCxnSpPr>
          <p:nvPr/>
        </p:nvCxnSpPr>
        <p:spPr>
          <a:xfrm rot="16200000" flipV="1">
            <a:off x="6191192" y="5178439"/>
            <a:ext cx="528400" cy="1924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Соединительная линия уступом 93"/>
          <p:cNvCxnSpPr>
            <a:stCxn id="85" idx="0"/>
            <a:endCxn id="88" idx="1"/>
          </p:cNvCxnSpPr>
          <p:nvPr/>
        </p:nvCxnSpPr>
        <p:spPr>
          <a:xfrm rot="5400000" flipH="1" flipV="1">
            <a:off x="4400500" y="4098522"/>
            <a:ext cx="777513" cy="21080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Блок-схема: процесс 94"/>
          <p:cNvSpPr/>
          <p:nvPr/>
        </p:nvSpPr>
        <p:spPr>
          <a:xfrm>
            <a:off x="2478062" y="3145495"/>
            <a:ext cx="1059585" cy="54158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транзакции в БД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Блок-схема: внутренняя память 95"/>
          <p:cNvSpPr/>
          <p:nvPr/>
        </p:nvSpPr>
        <p:spPr>
          <a:xfrm>
            <a:off x="5830951" y="2940393"/>
            <a:ext cx="1067235" cy="541928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карты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Блок-схема: узел 96"/>
          <p:cNvSpPr/>
          <p:nvPr/>
        </p:nvSpPr>
        <p:spPr>
          <a:xfrm>
            <a:off x="6285995" y="468261"/>
            <a:ext cx="288032" cy="26659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ru-RU" sz="1400" dirty="0"/>
          </a:p>
        </p:txBody>
      </p:sp>
      <p:sp>
        <p:nvSpPr>
          <p:cNvPr id="98" name="Блок-схема: внутренняя память 97"/>
          <p:cNvSpPr/>
          <p:nvPr/>
        </p:nvSpPr>
        <p:spPr>
          <a:xfrm>
            <a:off x="5900809" y="862863"/>
            <a:ext cx="1067235" cy="541928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ТТК ответ о транзакции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Блок-схема: несколько документов 98"/>
          <p:cNvSpPr/>
          <p:nvPr/>
        </p:nvSpPr>
        <p:spPr>
          <a:xfrm>
            <a:off x="1217349" y="1244463"/>
            <a:ext cx="1095661" cy="439204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XML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Блок-схема: внутренняя память 99"/>
          <p:cNvSpPr/>
          <p:nvPr/>
        </p:nvSpPr>
        <p:spPr>
          <a:xfrm>
            <a:off x="5843274" y="2160429"/>
            <a:ext cx="1067235" cy="541928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ТТК запрос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Блок-схема: сохраненные данные 100"/>
          <p:cNvSpPr/>
          <p:nvPr/>
        </p:nvSpPr>
        <p:spPr>
          <a:xfrm>
            <a:off x="6003150" y="1648066"/>
            <a:ext cx="853723" cy="389251"/>
          </a:xfrm>
          <a:prstGeom prst="flowChartOnline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Касса</a:t>
            </a:r>
            <a:endParaRPr lang="ru-RU" sz="1200" dirty="0"/>
          </a:p>
        </p:txBody>
      </p:sp>
      <p:sp>
        <p:nvSpPr>
          <p:cNvPr id="103" name="Блок-схема: процесс 102"/>
          <p:cNvSpPr/>
          <p:nvPr/>
        </p:nvSpPr>
        <p:spPr>
          <a:xfrm>
            <a:off x="3923928" y="3599147"/>
            <a:ext cx="1059585" cy="5014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транзакции с банком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Блок-схема: узел 104"/>
          <p:cNvSpPr/>
          <p:nvPr/>
        </p:nvSpPr>
        <p:spPr>
          <a:xfrm>
            <a:off x="4309703" y="4372721"/>
            <a:ext cx="288032" cy="26659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ru-RU" sz="1400" dirty="0"/>
          </a:p>
        </p:txBody>
      </p:sp>
      <p:cxnSp>
        <p:nvCxnSpPr>
          <p:cNvPr id="107" name="Соединительная линия уступом 106"/>
          <p:cNvCxnSpPr>
            <a:stCxn id="100" idx="1"/>
            <a:endCxn id="84" idx="0"/>
          </p:cNvCxnSpPr>
          <p:nvPr/>
        </p:nvCxnSpPr>
        <p:spPr>
          <a:xfrm rot="10800000" flipV="1">
            <a:off x="4453722" y="2431392"/>
            <a:ext cx="1389553" cy="2802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8" name="Блок-схема: внутренняя память 107"/>
          <p:cNvSpPr/>
          <p:nvPr/>
        </p:nvSpPr>
        <p:spPr>
          <a:xfrm>
            <a:off x="3923928" y="860686"/>
            <a:ext cx="1067235" cy="541928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Ручной ввод суммы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Соединительная линия уступом 108"/>
          <p:cNvCxnSpPr>
            <a:stCxn id="103" idx="1"/>
            <a:endCxn id="95" idx="2"/>
          </p:cNvCxnSpPr>
          <p:nvPr/>
        </p:nvCxnSpPr>
        <p:spPr>
          <a:xfrm rot="10800000">
            <a:off x="3007856" y="3687076"/>
            <a:ext cx="916073" cy="1627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Соединительная линия уступом 109"/>
          <p:cNvCxnSpPr>
            <a:stCxn id="84" idx="1"/>
            <a:endCxn id="95" idx="0"/>
          </p:cNvCxnSpPr>
          <p:nvPr/>
        </p:nvCxnSpPr>
        <p:spPr>
          <a:xfrm rot="10800000" flipV="1">
            <a:off x="3007856" y="2962355"/>
            <a:ext cx="916073" cy="1831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Прямая со стрелкой 110"/>
          <p:cNvCxnSpPr>
            <a:stCxn id="84" idx="2"/>
            <a:endCxn id="103" idx="0"/>
          </p:cNvCxnSpPr>
          <p:nvPr/>
        </p:nvCxnSpPr>
        <p:spPr>
          <a:xfrm>
            <a:off x="4453721" y="3213061"/>
            <a:ext cx="0" cy="386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Прямая со стрелкой 111"/>
          <p:cNvCxnSpPr>
            <a:stCxn id="103" idx="2"/>
            <a:endCxn id="105" idx="0"/>
          </p:cNvCxnSpPr>
          <p:nvPr/>
        </p:nvCxnSpPr>
        <p:spPr>
          <a:xfrm flipH="1">
            <a:off x="4453719" y="4100560"/>
            <a:ext cx="2" cy="272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Соединительная линия уступом 112"/>
          <p:cNvCxnSpPr>
            <a:stCxn id="98" idx="2"/>
            <a:endCxn id="101" idx="0"/>
          </p:cNvCxnSpPr>
          <p:nvPr/>
        </p:nvCxnSpPr>
        <p:spPr>
          <a:xfrm rot="5400000">
            <a:off x="6310583" y="1524221"/>
            <a:ext cx="243275" cy="4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Прямая со стрелкой 113"/>
          <p:cNvCxnSpPr>
            <a:stCxn id="88" idx="0"/>
            <a:endCxn id="89" idx="2"/>
          </p:cNvCxnSpPr>
          <p:nvPr/>
        </p:nvCxnSpPr>
        <p:spPr>
          <a:xfrm flipV="1">
            <a:off x="6359178" y="4311219"/>
            <a:ext cx="5174" cy="205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Прямая со стрелкой 114"/>
          <p:cNvCxnSpPr>
            <a:stCxn id="89" idx="0"/>
            <a:endCxn id="96" idx="2"/>
          </p:cNvCxnSpPr>
          <p:nvPr/>
        </p:nvCxnSpPr>
        <p:spPr>
          <a:xfrm flipV="1">
            <a:off x="6364352" y="3482321"/>
            <a:ext cx="217" cy="335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Соединительная линия уступом 115"/>
          <p:cNvCxnSpPr>
            <a:stCxn id="101" idx="2"/>
            <a:endCxn id="100" idx="3"/>
          </p:cNvCxnSpPr>
          <p:nvPr/>
        </p:nvCxnSpPr>
        <p:spPr>
          <a:xfrm rot="16200000" flipH="1">
            <a:off x="6473222" y="1994106"/>
            <a:ext cx="394076" cy="480497"/>
          </a:xfrm>
          <a:prstGeom prst="bentConnector4">
            <a:avLst>
              <a:gd name="adj1" fmla="val 15620"/>
              <a:gd name="adj2" fmla="val 14757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Прямая со стрелкой 116"/>
          <p:cNvCxnSpPr>
            <a:stCxn id="97" idx="4"/>
            <a:endCxn id="98" idx="0"/>
          </p:cNvCxnSpPr>
          <p:nvPr/>
        </p:nvCxnSpPr>
        <p:spPr>
          <a:xfrm>
            <a:off x="6430011" y="734855"/>
            <a:ext cx="4416" cy="128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Соединительная линия уступом 117"/>
          <p:cNvCxnSpPr>
            <a:stCxn id="86" idx="0"/>
            <a:endCxn id="88" idx="2"/>
          </p:cNvCxnSpPr>
          <p:nvPr/>
        </p:nvCxnSpPr>
        <p:spPr>
          <a:xfrm rot="5400000" flipH="1" flipV="1">
            <a:off x="5458786" y="4638461"/>
            <a:ext cx="528400" cy="1272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Прямая со стрелкой 118"/>
          <p:cNvCxnSpPr>
            <a:stCxn id="108" idx="2"/>
            <a:endCxn id="84" idx="0"/>
          </p:cNvCxnSpPr>
          <p:nvPr/>
        </p:nvCxnSpPr>
        <p:spPr>
          <a:xfrm flipH="1">
            <a:off x="4453721" y="1402614"/>
            <a:ext cx="3825" cy="1309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Соединительная линия уступом 119"/>
          <p:cNvCxnSpPr>
            <a:stCxn id="96" idx="1"/>
            <a:endCxn id="84" idx="3"/>
          </p:cNvCxnSpPr>
          <p:nvPr/>
        </p:nvCxnSpPr>
        <p:spPr>
          <a:xfrm rot="10800000">
            <a:off x="4983513" y="2962355"/>
            <a:ext cx="847438" cy="249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688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Блок-схема: знак завершения 181"/>
          <p:cNvSpPr/>
          <p:nvPr/>
        </p:nvSpPr>
        <p:spPr>
          <a:xfrm>
            <a:off x="907600" y="1630609"/>
            <a:ext cx="1008112" cy="36004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Блок-схема: типовой процесс 182"/>
          <p:cNvSpPr/>
          <p:nvPr/>
        </p:nvSpPr>
        <p:spPr>
          <a:xfrm>
            <a:off x="784003" y="2210207"/>
            <a:ext cx="1255303" cy="36004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Блок-схема: типовой процесс 184"/>
          <p:cNvSpPr/>
          <p:nvPr/>
        </p:nvSpPr>
        <p:spPr>
          <a:xfrm>
            <a:off x="829396" y="3518148"/>
            <a:ext cx="1164519" cy="36004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 считывателей  карт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Прямая со стрелкой 185"/>
          <p:cNvCxnSpPr>
            <a:stCxn id="182" idx="2"/>
            <a:endCxn id="183" idx="0"/>
          </p:cNvCxnSpPr>
          <p:nvPr/>
        </p:nvCxnSpPr>
        <p:spPr>
          <a:xfrm flipH="1">
            <a:off x="1411655" y="1990649"/>
            <a:ext cx="1" cy="219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7" name="Прямая соединительная линия 186"/>
          <p:cNvCxnSpPr/>
          <p:nvPr/>
        </p:nvCxnSpPr>
        <p:spPr>
          <a:xfrm>
            <a:off x="769780" y="4112788"/>
            <a:ext cx="1224135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8" name="Прямая соединительная линия 187"/>
          <p:cNvCxnSpPr/>
          <p:nvPr/>
        </p:nvCxnSpPr>
        <p:spPr>
          <a:xfrm flipV="1">
            <a:off x="769780" y="4179453"/>
            <a:ext cx="1224135" cy="534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9" name="Прямая со стрелкой 188"/>
          <p:cNvCxnSpPr>
            <a:stCxn id="185" idx="2"/>
          </p:cNvCxnSpPr>
          <p:nvPr/>
        </p:nvCxnSpPr>
        <p:spPr>
          <a:xfrm flipH="1">
            <a:off x="1411655" y="3878188"/>
            <a:ext cx="1" cy="234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1" name="Блок-схема: узел 190"/>
          <p:cNvSpPr/>
          <p:nvPr/>
        </p:nvSpPr>
        <p:spPr>
          <a:xfrm>
            <a:off x="745440" y="4400820"/>
            <a:ext cx="288032" cy="2880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3" name="Прямая со стрелкой 192"/>
          <p:cNvCxnSpPr>
            <a:endCxn id="191" idx="0"/>
          </p:cNvCxnSpPr>
          <p:nvPr/>
        </p:nvCxnSpPr>
        <p:spPr>
          <a:xfrm>
            <a:off x="889456" y="418479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5" name="Блок-схема: узел 194"/>
          <p:cNvSpPr/>
          <p:nvPr/>
        </p:nvSpPr>
        <p:spPr>
          <a:xfrm>
            <a:off x="1273836" y="4404620"/>
            <a:ext cx="288032" cy="2880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Блок-схема: узел 195"/>
          <p:cNvSpPr/>
          <p:nvPr/>
        </p:nvSpPr>
        <p:spPr>
          <a:xfrm>
            <a:off x="1763303" y="4395477"/>
            <a:ext cx="288032" cy="2880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7" name="Прямая со стрелкой 196"/>
          <p:cNvCxnSpPr/>
          <p:nvPr/>
        </p:nvCxnSpPr>
        <p:spPr>
          <a:xfrm>
            <a:off x="1411655" y="418479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9" name="Прямая со стрелкой 198"/>
          <p:cNvCxnSpPr/>
          <p:nvPr/>
        </p:nvCxnSpPr>
        <p:spPr>
          <a:xfrm>
            <a:off x="1907319" y="418479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0" name="Блок-схема: типовой процесс 199"/>
          <p:cNvSpPr/>
          <p:nvPr/>
        </p:nvSpPr>
        <p:spPr>
          <a:xfrm>
            <a:off x="829396" y="2839244"/>
            <a:ext cx="1164519" cy="36004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типа транзакции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2" name="Прямая со стрелкой 201"/>
          <p:cNvCxnSpPr>
            <a:stCxn id="183" idx="2"/>
            <a:endCxn id="200" idx="0"/>
          </p:cNvCxnSpPr>
          <p:nvPr/>
        </p:nvCxnSpPr>
        <p:spPr>
          <a:xfrm>
            <a:off x="1411655" y="2570247"/>
            <a:ext cx="1" cy="268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3" name="Прямая со стрелкой 202"/>
          <p:cNvCxnSpPr>
            <a:stCxn id="200" idx="2"/>
            <a:endCxn id="185" idx="0"/>
          </p:cNvCxnSpPr>
          <p:nvPr/>
        </p:nvCxnSpPr>
        <p:spPr>
          <a:xfrm>
            <a:off x="1411656" y="3199284"/>
            <a:ext cx="0" cy="318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5" name="Блок-схема: узел 204"/>
          <p:cNvSpPr/>
          <p:nvPr/>
        </p:nvSpPr>
        <p:spPr>
          <a:xfrm>
            <a:off x="5580206" y="623134"/>
            <a:ext cx="288032" cy="2880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Блок-схема: решение 206"/>
          <p:cNvSpPr/>
          <p:nvPr/>
        </p:nvSpPr>
        <p:spPr>
          <a:xfrm>
            <a:off x="5013864" y="1201060"/>
            <a:ext cx="1403553" cy="40242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сигнал с считывателя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8" name="Прямая со стрелкой 207"/>
          <p:cNvCxnSpPr>
            <a:stCxn id="205" idx="4"/>
            <a:endCxn id="207" idx="0"/>
          </p:cNvCxnSpPr>
          <p:nvPr/>
        </p:nvCxnSpPr>
        <p:spPr>
          <a:xfrm flipH="1">
            <a:off x="5715641" y="911166"/>
            <a:ext cx="8581" cy="289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9" name="Соединительная линия уступом 208"/>
          <p:cNvCxnSpPr>
            <a:endCxn id="207" idx="0"/>
          </p:cNvCxnSpPr>
          <p:nvPr/>
        </p:nvCxnSpPr>
        <p:spPr>
          <a:xfrm flipV="1">
            <a:off x="5026208" y="1201060"/>
            <a:ext cx="689433" cy="206663"/>
          </a:xfrm>
          <a:prstGeom prst="bentConnector4">
            <a:avLst>
              <a:gd name="adj1" fmla="val -55872"/>
              <a:gd name="adj2" fmla="val 210615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0" name="TextBox 209"/>
          <p:cNvSpPr txBox="1"/>
          <p:nvPr/>
        </p:nvSpPr>
        <p:spPr>
          <a:xfrm>
            <a:off x="4784807" y="1171098"/>
            <a:ext cx="30809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858997" y="1621107"/>
            <a:ext cx="27122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Блок-схема: процесс 211"/>
          <p:cNvSpPr/>
          <p:nvPr/>
        </p:nvSpPr>
        <p:spPr>
          <a:xfrm>
            <a:off x="5290311" y="2763976"/>
            <a:ext cx="855103" cy="2138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Считывание данных с карты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Блок-схема: решение 212"/>
          <p:cNvSpPr/>
          <p:nvPr/>
        </p:nvSpPr>
        <p:spPr>
          <a:xfrm>
            <a:off x="4975506" y="3147632"/>
            <a:ext cx="1498019" cy="36488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поддерживаемые приложения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Блок-схема: решение 214"/>
          <p:cNvSpPr/>
          <p:nvPr/>
        </p:nvSpPr>
        <p:spPr>
          <a:xfrm>
            <a:off x="5164750" y="1846879"/>
            <a:ext cx="1101779" cy="28601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Чип карты в порядке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897747" y="1720017"/>
            <a:ext cx="30809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Блок-схема: процесс 245"/>
          <p:cNvSpPr/>
          <p:nvPr/>
        </p:nvSpPr>
        <p:spPr>
          <a:xfrm>
            <a:off x="4178564" y="3643965"/>
            <a:ext cx="577297" cy="2318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об ошибке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868238" y="2136205"/>
            <a:ext cx="27122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856320" y="3531197"/>
            <a:ext cx="27122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4793249" y="3070237"/>
            <a:ext cx="30809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1" name="Соединительная линия уступом 250"/>
          <p:cNvCxnSpPr>
            <a:stCxn id="213" idx="1"/>
            <a:endCxn id="246" idx="0"/>
          </p:cNvCxnSpPr>
          <p:nvPr/>
        </p:nvCxnSpPr>
        <p:spPr>
          <a:xfrm rot="10800000" flipV="1">
            <a:off x="4467214" y="3330077"/>
            <a:ext cx="508293" cy="3138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2" name="Соединительная линия уступом 251"/>
          <p:cNvCxnSpPr>
            <a:stCxn id="215" idx="1"/>
            <a:endCxn id="246" idx="1"/>
          </p:cNvCxnSpPr>
          <p:nvPr/>
        </p:nvCxnSpPr>
        <p:spPr>
          <a:xfrm rot="10800000" flipV="1">
            <a:off x="4178564" y="1989887"/>
            <a:ext cx="986186" cy="1770027"/>
          </a:xfrm>
          <a:prstGeom prst="bentConnector3">
            <a:avLst>
              <a:gd name="adj1" fmla="val 12318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3" name="Блок-схема: процесс 252"/>
          <p:cNvSpPr/>
          <p:nvPr/>
        </p:nvSpPr>
        <p:spPr>
          <a:xfrm>
            <a:off x="5205845" y="5950359"/>
            <a:ext cx="769135" cy="4070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</a:t>
            </a:r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ответа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Блок-схема: процесс 253"/>
          <p:cNvSpPr/>
          <p:nvPr/>
        </p:nvSpPr>
        <p:spPr>
          <a:xfrm>
            <a:off x="5296963" y="3751101"/>
            <a:ext cx="855103" cy="2138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приложения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Блок-схема: процесс 254"/>
          <p:cNvSpPr/>
          <p:nvPr/>
        </p:nvSpPr>
        <p:spPr>
          <a:xfrm>
            <a:off x="5296670" y="4173119"/>
            <a:ext cx="855103" cy="2138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L2WAVE</a:t>
            </a:r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EMVL2</a:t>
            </a:r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процессинг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Блок-схема: решение 255"/>
          <p:cNvSpPr/>
          <p:nvPr/>
        </p:nvSpPr>
        <p:spPr>
          <a:xfrm>
            <a:off x="5280283" y="4569559"/>
            <a:ext cx="899283" cy="3248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Нужен </a:t>
            </a:r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CVM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5925296" y="4905843"/>
            <a:ext cx="30809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5079700" y="4457646"/>
            <a:ext cx="27122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Блок-схема: процесс 258"/>
          <p:cNvSpPr/>
          <p:nvPr/>
        </p:nvSpPr>
        <p:spPr>
          <a:xfrm>
            <a:off x="3645250" y="4776831"/>
            <a:ext cx="684390" cy="2967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метода проведения </a:t>
            </a:r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CVM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0" name="Соединительная линия уступом 259"/>
          <p:cNvCxnSpPr>
            <a:stCxn id="256" idx="1"/>
            <a:endCxn id="259" idx="3"/>
          </p:cNvCxnSpPr>
          <p:nvPr/>
        </p:nvCxnSpPr>
        <p:spPr>
          <a:xfrm rot="10800000" flipV="1">
            <a:off x="4329641" y="4731991"/>
            <a:ext cx="950643" cy="19319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1" name="Блок-схема: решение 260"/>
          <p:cNvSpPr/>
          <p:nvPr/>
        </p:nvSpPr>
        <p:spPr>
          <a:xfrm>
            <a:off x="3506078" y="5458824"/>
            <a:ext cx="984605" cy="31799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CVM</a:t>
            </a:r>
            <a:endParaRPr lang="ru-RU" sz="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пройден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2" name="Прямая со стрелкой 261"/>
          <p:cNvCxnSpPr>
            <a:stCxn id="255" idx="2"/>
            <a:endCxn id="256" idx="0"/>
          </p:cNvCxnSpPr>
          <p:nvPr/>
        </p:nvCxnSpPr>
        <p:spPr>
          <a:xfrm>
            <a:off x="5724222" y="4386973"/>
            <a:ext cx="5703" cy="182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3" name="Прямая со стрелкой 262"/>
          <p:cNvCxnSpPr>
            <a:stCxn id="212" idx="2"/>
            <a:endCxn id="213" idx="0"/>
          </p:cNvCxnSpPr>
          <p:nvPr/>
        </p:nvCxnSpPr>
        <p:spPr>
          <a:xfrm>
            <a:off x="5717863" y="2977830"/>
            <a:ext cx="6653" cy="169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4" name="Прямая со стрелкой 263"/>
          <p:cNvCxnSpPr>
            <a:stCxn id="213" idx="2"/>
            <a:endCxn id="254" idx="0"/>
          </p:cNvCxnSpPr>
          <p:nvPr/>
        </p:nvCxnSpPr>
        <p:spPr>
          <a:xfrm flipH="1">
            <a:off x="5724515" y="3512521"/>
            <a:ext cx="1" cy="238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5" name="Прямая со стрелкой 264"/>
          <p:cNvCxnSpPr>
            <a:stCxn id="254" idx="2"/>
            <a:endCxn id="255" idx="0"/>
          </p:cNvCxnSpPr>
          <p:nvPr/>
        </p:nvCxnSpPr>
        <p:spPr>
          <a:xfrm flipH="1">
            <a:off x="5724222" y="3964955"/>
            <a:ext cx="293" cy="208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6" name="Прямая со стрелкой 265"/>
          <p:cNvCxnSpPr>
            <a:stCxn id="259" idx="2"/>
            <a:endCxn id="261" idx="0"/>
          </p:cNvCxnSpPr>
          <p:nvPr/>
        </p:nvCxnSpPr>
        <p:spPr>
          <a:xfrm>
            <a:off x="3987445" y="5073546"/>
            <a:ext cx="10936" cy="385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7" name="Соединительная линия уступом 266"/>
          <p:cNvCxnSpPr>
            <a:stCxn id="261" idx="1"/>
            <a:endCxn id="246" idx="2"/>
          </p:cNvCxnSpPr>
          <p:nvPr/>
        </p:nvCxnSpPr>
        <p:spPr>
          <a:xfrm rot="10800000" flipH="1">
            <a:off x="3506077" y="3875865"/>
            <a:ext cx="961135" cy="1741957"/>
          </a:xfrm>
          <a:prstGeom prst="bentConnector4">
            <a:avLst>
              <a:gd name="adj1" fmla="val -23784"/>
              <a:gd name="adj2" fmla="val 7302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8" name="Прямая со стрелкой 267"/>
          <p:cNvCxnSpPr>
            <a:stCxn id="207" idx="2"/>
            <a:endCxn id="215" idx="0"/>
          </p:cNvCxnSpPr>
          <p:nvPr/>
        </p:nvCxnSpPr>
        <p:spPr>
          <a:xfrm flipH="1">
            <a:off x="5715640" y="1603483"/>
            <a:ext cx="1" cy="243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9" name="Блок-схема: узел 268"/>
          <p:cNvSpPr/>
          <p:nvPr/>
        </p:nvSpPr>
        <p:spPr>
          <a:xfrm>
            <a:off x="5117261" y="621272"/>
            <a:ext cx="288032" cy="2880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0" name="Блок-схема: решение 269"/>
          <p:cNvSpPr/>
          <p:nvPr/>
        </p:nvSpPr>
        <p:spPr>
          <a:xfrm>
            <a:off x="5196202" y="5267290"/>
            <a:ext cx="1056037" cy="3248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онлайн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195188" y="5511204"/>
            <a:ext cx="30809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5079700" y="5507620"/>
            <a:ext cx="27122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Блок-схема: процесс 272"/>
          <p:cNvSpPr/>
          <p:nvPr/>
        </p:nvSpPr>
        <p:spPr>
          <a:xfrm>
            <a:off x="3598474" y="6044628"/>
            <a:ext cx="948080" cy="28205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сообщения и  отправка на хост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490682" y="5342874"/>
            <a:ext cx="27122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3379521" y="5332348"/>
            <a:ext cx="30809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6" name="Соединительная линия уступом 275"/>
          <p:cNvCxnSpPr>
            <a:stCxn id="256" idx="2"/>
            <a:endCxn id="270" idx="0"/>
          </p:cNvCxnSpPr>
          <p:nvPr/>
        </p:nvCxnSpPr>
        <p:spPr>
          <a:xfrm rot="5400000">
            <a:off x="5540639" y="5078004"/>
            <a:ext cx="372868" cy="57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7" name="Соединительная линия уступом 276"/>
          <p:cNvCxnSpPr>
            <a:stCxn id="261" idx="3"/>
            <a:endCxn id="270" idx="0"/>
          </p:cNvCxnSpPr>
          <p:nvPr/>
        </p:nvCxnSpPr>
        <p:spPr>
          <a:xfrm flipV="1">
            <a:off x="4490683" y="5267290"/>
            <a:ext cx="1233538" cy="350531"/>
          </a:xfrm>
          <a:prstGeom prst="bentConnector4">
            <a:avLst>
              <a:gd name="adj1" fmla="val 28597"/>
              <a:gd name="adj2" fmla="val 165215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8" name="Блок-схема: процесс 277"/>
          <p:cNvSpPr/>
          <p:nvPr/>
        </p:nvSpPr>
        <p:spPr>
          <a:xfrm>
            <a:off x="7160803" y="5643303"/>
            <a:ext cx="769135" cy="4070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результата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9" name="Прямая со стрелкой 278"/>
          <p:cNvCxnSpPr>
            <a:stCxn id="269" idx="4"/>
            <a:endCxn id="207" idx="0"/>
          </p:cNvCxnSpPr>
          <p:nvPr/>
        </p:nvCxnSpPr>
        <p:spPr>
          <a:xfrm>
            <a:off x="5261277" y="909304"/>
            <a:ext cx="454364" cy="291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8" name="Прямая со стрелкой 307"/>
          <p:cNvCxnSpPr>
            <a:stCxn id="310" idx="4"/>
            <a:endCxn id="207" idx="0"/>
          </p:cNvCxnSpPr>
          <p:nvPr/>
        </p:nvCxnSpPr>
        <p:spPr>
          <a:xfrm flipH="1">
            <a:off x="5715641" y="909304"/>
            <a:ext cx="415138" cy="291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0" name="Блок-схема: узел 309"/>
          <p:cNvSpPr/>
          <p:nvPr/>
        </p:nvSpPr>
        <p:spPr>
          <a:xfrm>
            <a:off x="5986763" y="621272"/>
            <a:ext cx="288032" cy="2880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11" name="Блок-схема: процесс 310"/>
          <p:cNvSpPr/>
          <p:nvPr/>
        </p:nvSpPr>
        <p:spPr>
          <a:xfrm>
            <a:off x="5290402" y="2371702"/>
            <a:ext cx="855103" cy="2138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модуля работы с картой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2" name="Прямая со стрелкой 311"/>
          <p:cNvCxnSpPr>
            <a:stCxn id="215" idx="2"/>
            <a:endCxn id="311" idx="0"/>
          </p:cNvCxnSpPr>
          <p:nvPr/>
        </p:nvCxnSpPr>
        <p:spPr>
          <a:xfrm>
            <a:off x="5715640" y="2132896"/>
            <a:ext cx="2314" cy="238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3" name="Прямая со стрелкой 312"/>
          <p:cNvCxnSpPr>
            <a:stCxn id="311" idx="2"/>
            <a:endCxn id="212" idx="0"/>
          </p:cNvCxnSpPr>
          <p:nvPr/>
        </p:nvCxnSpPr>
        <p:spPr>
          <a:xfrm flipH="1">
            <a:off x="5717863" y="2585556"/>
            <a:ext cx="91" cy="178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4" name="Соединительная линия уступом 313"/>
          <p:cNvCxnSpPr>
            <a:stCxn id="270" idx="1"/>
            <a:endCxn id="273" idx="3"/>
          </p:cNvCxnSpPr>
          <p:nvPr/>
        </p:nvCxnSpPr>
        <p:spPr>
          <a:xfrm rot="10800000" flipV="1">
            <a:off x="4546554" y="5429722"/>
            <a:ext cx="649648" cy="755934"/>
          </a:xfrm>
          <a:prstGeom prst="bentConnector3">
            <a:avLst>
              <a:gd name="adj1" fmla="val 3863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5" name="Соединительная линия уступом 314"/>
          <p:cNvCxnSpPr>
            <a:stCxn id="273" idx="2"/>
            <a:endCxn id="253" idx="2"/>
          </p:cNvCxnSpPr>
          <p:nvPr/>
        </p:nvCxnSpPr>
        <p:spPr>
          <a:xfrm rot="16200000" flipH="1">
            <a:off x="4816084" y="5583113"/>
            <a:ext cx="30758" cy="1517899"/>
          </a:xfrm>
          <a:prstGeom prst="bentConnector3">
            <a:avLst>
              <a:gd name="adj1" fmla="val 84322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6" name="Соединительная линия уступом 315"/>
          <p:cNvCxnSpPr>
            <a:stCxn id="253" idx="3"/>
            <a:endCxn id="278" idx="1"/>
          </p:cNvCxnSpPr>
          <p:nvPr/>
        </p:nvCxnSpPr>
        <p:spPr>
          <a:xfrm flipV="1">
            <a:off x="5974980" y="5846845"/>
            <a:ext cx="1185823" cy="307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7" name="Блок-схема: процесс 316"/>
          <p:cNvSpPr/>
          <p:nvPr/>
        </p:nvSpPr>
        <p:spPr>
          <a:xfrm>
            <a:off x="6969167" y="4625048"/>
            <a:ext cx="769135" cy="4070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транзакции в журнал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8" name="Соединительная линия уступом 317"/>
          <p:cNvCxnSpPr>
            <a:stCxn id="278" idx="3"/>
            <a:endCxn id="317" idx="3"/>
          </p:cNvCxnSpPr>
          <p:nvPr/>
        </p:nvCxnSpPr>
        <p:spPr>
          <a:xfrm flipH="1" flipV="1">
            <a:off x="7738302" y="4828590"/>
            <a:ext cx="191636" cy="1018255"/>
          </a:xfrm>
          <a:prstGeom prst="bentConnector3">
            <a:avLst>
              <a:gd name="adj1" fmla="val -11928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9" name="Соединительная линия уступом 318"/>
          <p:cNvCxnSpPr>
            <a:stCxn id="270" idx="3"/>
            <a:endCxn id="278" idx="0"/>
          </p:cNvCxnSpPr>
          <p:nvPr/>
        </p:nvCxnSpPr>
        <p:spPr>
          <a:xfrm>
            <a:off x="6252239" y="5429722"/>
            <a:ext cx="1293132" cy="2135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139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47292"/>
              </p:ext>
            </p:extLst>
          </p:nvPr>
        </p:nvGraphicFramePr>
        <p:xfrm>
          <a:off x="6156325" y="625662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0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1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1" name="Rectangle 23"/>
          <p:cNvSpPr>
            <a:spLocks noChangeArrowheads="1"/>
          </p:cNvSpPr>
          <p:nvPr/>
        </p:nvSpPr>
        <p:spPr bwMode="auto">
          <a:xfrm>
            <a:off x="1763303" y="221650"/>
            <a:ext cx="507895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Алгоритм работы ПМ ФО</a:t>
            </a:r>
          </a:p>
          <a:p>
            <a:pPr algn="ctr"/>
            <a:endParaRPr lang="ru-RU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827" y="116632"/>
            <a:ext cx="8219256" cy="868958"/>
          </a:xfrm>
        </p:spPr>
        <p:txBody>
          <a:bodyPr>
            <a:normAutofit/>
          </a:bodyPr>
          <a:lstStyle/>
          <a:p>
            <a:r>
              <a:rPr lang="ru-RU" sz="2200" b="1" dirty="0" smtClean="0">
                <a:latin typeface="+mn-lt"/>
              </a:rPr>
              <a:t>Пользовательский интерфейс</a:t>
            </a:r>
            <a:r>
              <a:rPr lang="en-US" sz="2200" b="1" dirty="0" smtClean="0">
                <a:latin typeface="+mn-lt"/>
              </a:rPr>
              <a:t>.</a:t>
            </a:r>
            <a:br>
              <a:rPr lang="en-US" sz="2200" b="1" dirty="0" smtClean="0">
                <a:latin typeface="+mn-lt"/>
              </a:rPr>
            </a:br>
            <a:r>
              <a:rPr lang="ru-RU" sz="2200" b="1" dirty="0" smtClean="0">
                <a:latin typeface="+mn-lt"/>
              </a:rPr>
              <a:t>Экранная форма Главное окно.</a:t>
            </a:r>
            <a:endParaRPr lang="ru-RU" sz="2200" b="1" dirty="0">
              <a:latin typeface="+mn-lt"/>
            </a:endParaRP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47292"/>
              </p:ext>
            </p:extLst>
          </p:nvPr>
        </p:nvGraphicFramePr>
        <p:xfrm>
          <a:off x="6156325" y="625662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13977</TotalTime>
  <Words>899</Words>
  <Application>Microsoft Office PowerPoint</Application>
  <PresentationFormat>Экран (4:3)</PresentationFormat>
  <Paragraphs>401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Пользовательский интерфейс. Экранная форма Главное окно.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User</cp:lastModifiedBy>
  <cp:revision>526</cp:revision>
  <dcterms:created xsi:type="dcterms:W3CDTF">2014-03-17T07:20:10Z</dcterms:created>
  <dcterms:modified xsi:type="dcterms:W3CDTF">2018-05-06T13:33:20Z</dcterms:modified>
</cp:coreProperties>
</file>