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71" r:id="rId6"/>
    <p:sldId id="262" r:id="rId7"/>
    <p:sldId id="270" r:id="rId8"/>
    <p:sldId id="266" r:id="rId9"/>
    <p:sldId id="269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235" autoAdjust="0"/>
  </p:normalViewPr>
  <p:slideViewPr>
    <p:cSldViewPr>
      <p:cViewPr varScale="1">
        <p:scale>
          <a:sx n="158" d="100"/>
          <a:sy n="158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A6AE0-AA74-41BD-82EA-8543DF964D38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7E27B-5534-4DB1-B667-E8DC866AA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5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0751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модуля для проведения </a:t>
            </a:r>
            <a:r>
              <a:rPr lang="ru-RU" sz="2200" b="1" dirty="0" smtClean="0"/>
              <a:t>финансовых операций на POS-терминале (Шифр ПМ ФО)</a:t>
            </a:r>
            <a:endParaRPr lang="ru-RU" sz="2200" b="1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467544" y="1386358"/>
            <a:ext cx="86037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кафедры</a:t>
            </a:r>
            <a:r>
              <a:rPr lang="ru-RU" sz="2000" b="1" dirty="0" smtClean="0"/>
              <a:t>:  </a:t>
            </a:r>
            <a:r>
              <a:rPr lang="ru-RU" sz="2000" dirty="0" smtClean="0"/>
              <a:t>доцент</a:t>
            </a:r>
            <a:r>
              <a:rPr lang="ru-RU" sz="2000" dirty="0"/>
              <a:t>, </a:t>
            </a:r>
            <a:r>
              <a:rPr lang="ru-RU" sz="2000" dirty="0" smtClean="0"/>
              <a:t>к.т.н. Федотов Андрей Александрович  </a:t>
            </a:r>
          </a:p>
          <a:p>
            <a:r>
              <a:rPr lang="ru-RU" sz="2000" b="1" dirty="0" smtClean="0"/>
              <a:t>Исполнитель</a:t>
            </a:r>
            <a:r>
              <a:rPr lang="ru-RU" sz="2000" b="1" dirty="0"/>
              <a:t>:</a:t>
            </a:r>
            <a:r>
              <a:rPr lang="ru-RU" sz="2000" dirty="0"/>
              <a:t> </a:t>
            </a:r>
            <a:r>
              <a:rPr lang="ru-RU" sz="2000" dirty="0" smtClean="0"/>
              <a:t>ст. группы МП-45  </a:t>
            </a:r>
            <a:r>
              <a:rPr lang="ru-RU" sz="2000" dirty="0" err="1" smtClean="0"/>
              <a:t>Василиадис</a:t>
            </a:r>
            <a:r>
              <a:rPr lang="ru-RU" sz="2000" dirty="0" smtClean="0"/>
              <a:t> </a:t>
            </a:r>
            <a:r>
              <a:rPr lang="ru-RU" sz="2000" dirty="0" err="1" smtClean="0"/>
              <a:t>Янис</a:t>
            </a:r>
            <a:endParaRPr lang="ru-RU" sz="2000" dirty="0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461324" y="2223296"/>
            <a:ext cx="8359148" cy="395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/>
              <a:t>Цель: </a:t>
            </a:r>
            <a:r>
              <a:rPr lang="ru-RU" sz="2000" dirty="0" smtClean="0"/>
              <a:t>расширение функциональности P</a:t>
            </a:r>
            <a:r>
              <a:rPr lang="en-US" sz="2000" dirty="0" smtClean="0"/>
              <a:t>OS</a:t>
            </a:r>
            <a:r>
              <a:rPr lang="ru-RU" sz="2000" dirty="0" smtClean="0"/>
              <a:t>-терминалов под управлением операционной </a:t>
            </a:r>
            <a:r>
              <a:rPr lang="ru-RU" sz="2000" dirty="0"/>
              <a:t>системы </a:t>
            </a:r>
            <a:r>
              <a:rPr lang="en-US" sz="2000" dirty="0" smtClean="0"/>
              <a:t>Android</a:t>
            </a:r>
            <a:endParaRPr lang="ru-RU" sz="2000" dirty="0" smtClean="0"/>
          </a:p>
          <a:p>
            <a:endParaRPr lang="ru-RU" sz="1100" b="1" dirty="0" smtClean="0"/>
          </a:p>
          <a:p>
            <a:r>
              <a:rPr lang="ru-RU" sz="2000" b="1" dirty="0" smtClean="0"/>
              <a:t>Задачи:		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обзор существующих решений;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обоснование использования средств и технологий;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структуры данных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</a:t>
            </a:r>
            <a:r>
              <a:rPr lang="ru-RU" sz="2000" dirty="0" smtClean="0"/>
              <a:t>алгоритма </a:t>
            </a:r>
            <a:r>
              <a:rPr lang="ru-RU" sz="2000" dirty="0"/>
              <a:t>ПМ </a:t>
            </a:r>
            <a:r>
              <a:rPr lang="ru-RU" sz="2000" dirty="0" smtClean="0"/>
              <a:t>ФО;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</a:t>
            </a:r>
            <a:r>
              <a:rPr lang="ru-RU" sz="2000" dirty="0" smtClean="0"/>
              <a:t>рограммная реализация ПМ 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отладка и тестирование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руководства оператора ПМ </a:t>
            </a:r>
            <a:r>
              <a:rPr lang="ru-RU" sz="2000" dirty="0" smtClean="0"/>
              <a:t>ФО.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1" t="24974" r="13347" b="19968"/>
          <a:stretch/>
        </p:blipFill>
        <p:spPr>
          <a:xfrm>
            <a:off x="8028384" y="6477884"/>
            <a:ext cx="288032" cy="15991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479" y="6282366"/>
            <a:ext cx="424615" cy="16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Результаты работы</a:t>
            </a:r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11699"/>
              </p:ext>
            </p:extLst>
          </p:nvPr>
        </p:nvGraphicFramePr>
        <p:xfrm>
          <a:off x="6156325" y="6256349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5182" y="899428"/>
            <a:ext cx="833355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исследована предметная область;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произведен обзор существующих решений;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произведено обоснование используемых технологий;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разработана структура данных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 </a:t>
            </a:r>
            <a:r>
              <a:rPr lang="ru-RU" sz="2400" dirty="0" smtClean="0"/>
              <a:t>алгоритм </a:t>
            </a:r>
            <a:r>
              <a:rPr lang="ru-RU" sz="2400" dirty="0"/>
              <a:t>ПМ </a:t>
            </a:r>
            <a:r>
              <a:rPr lang="ru-RU" sz="2400" dirty="0" smtClean="0"/>
              <a:t>ФО;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программная </a:t>
            </a:r>
            <a:r>
              <a:rPr lang="ru-RU" sz="2400" dirty="0" smtClean="0"/>
              <a:t>реализация ПМ 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 пользовательский интерфейс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произведена отладка и тестирование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разработано руководство оператора ПМ </a:t>
            </a:r>
            <a:r>
              <a:rPr lang="ru-RU" sz="2400" dirty="0" smtClean="0"/>
              <a:t>ФО.</a:t>
            </a:r>
            <a:endParaRPr lang="ru-RU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1" t="24974" r="13347" b="19968"/>
          <a:stretch/>
        </p:blipFill>
        <p:spPr>
          <a:xfrm>
            <a:off x="8100392" y="6479720"/>
            <a:ext cx="288032" cy="15991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479" y="6282366"/>
            <a:ext cx="424615" cy="16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7424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34000" y="2785799"/>
            <a:ext cx="3384815" cy="338481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5" y="2944666"/>
            <a:ext cx="1563235" cy="15832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6" r="21339"/>
          <a:stretch/>
        </p:blipFill>
        <p:spPr>
          <a:xfrm>
            <a:off x="3277871" y="2835544"/>
            <a:ext cx="792088" cy="13731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1" r="19470"/>
          <a:stretch/>
        </p:blipFill>
        <p:spPr>
          <a:xfrm>
            <a:off x="2347624" y="4614524"/>
            <a:ext cx="1089753" cy="1833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1592" y="888286"/>
            <a:ext cx="428040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Проблемы до разработки ПМ ФО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нет </a:t>
            </a:r>
            <a:r>
              <a:rPr lang="ru-RU" sz="1600" dirty="0"/>
              <a:t>возможности использовать языки высокого </a:t>
            </a:r>
            <a:r>
              <a:rPr lang="ru-RU" sz="1600" dirty="0" smtClean="0"/>
              <a:t>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</a:t>
            </a:r>
            <a:r>
              <a:rPr lang="ru-RU" sz="1600" dirty="0" smtClean="0"/>
              <a:t>ложность </a:t>
            </a:r>
            <a:r>
              <a:rPr lang="ru-RU" sz="1600" dirty="0"/>
              <a:t>расширения функционала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</a:t>
            </a:r>
            <a:r>
              <a:rPr lang="ru-RU" sz="1600" dirty="0" smtClean="0"/>
              <a:t>римитивный </a:t>
            </a:r>
            <a:r>
              <a:rPr lang="ru-RU" sz="1600" dirty="0"/>
              <a:t>интерфейс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smtClean="0"/>
              <a:t>быстрое устаревание</a:t>
            </a:r>
            <a:endParaRPr lang="ru-RU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648389" y="888286"/>
            <a:ext cx="424478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Достоинства ПМ ФО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</a:t>
            </a:r>
            <a:r>
              <a:rPr lang="ru-RU" sz="1600" dirty="0" smtClean="0"/>
              <a:t>спользование </a:t>
            </a:r>
            <a:r>
              <a:rPr lang="ru-RU" sz="1600" dirty="0"/>
              <a:t>языков высокого 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</a:t>
            </a:r>
            <a:r>
              <a:rPr lang="ru-RU" sz="1600" dirty="0" smtClean="0"/>
              <a:t>одульная </a:t>
            </a:r>
            <a:r>
              <a:rPr lang="ru-RU" sz="1600" dirty="0"/>
              <a:t>структура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</a:t>
            </a:r>
            <a:r>
              <a:rPr lang="ru-RU" sz="1600" dirty="0" smtClean="0"/>
              <a:t>добный </a:t>
            </a:r>
            <a:r>
              <a:rPr lang="ru-RU" sz="1600" dirty="0"/>
              <a:t>и быстро расширяемый </a:t>
            </a:r>
            <a:r>
              <a:rPr lang="ru-RU" sz="1600" dirty="0" smtClean="0"/>
              <a:t>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</a:t>
            </a:r>
            <a:r>
              <a:rPr lang="ru-RU" sz="1600" dirty="0" smtClean="0"/>
              <a:t>аботает под ОС </a:t>
            </a:r>
            <a:r>
              <a:rPr lang="en-US" sz="1600" dirty="0" smtClean="0"/>
              <a:t>Android</a:t>
            </a:r>
            <a:endParaRPr lang="ru-RU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0222" y="4540124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Рис. 1. </a:t>
            </a:r>
            <a:r>
              <a:rPr lang="en-US" sz="1100" dirty="0" err="1"/>
              <a:t>Ingenico</a:t>
            </a:r>
            <a:r>
              <a:rPr lang="en-US" sz="1100" dirty="0"/>
              <a:t> iCT220 </a:t>
            </a:r>
            <a:endParaRPr lang="ru-RU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089235" y="6330315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Рис. 2. </a:t>
            </a:r>
            <a:r>
              <a:rPr lang="en-US" sz="1100" dirty="0" err="1"/>
              <a:t>Verifone</a:t>
            </a:r>
            <a:r>
              <a:rPr lang="en-US" sz="1100" dirty="0"/>
              <a:t> VX</a:t>
            </a:r>
            <a:r>
              <a:rPr lang="ru-RU" sz="1100" dirty="0"/>
              <a:t> 680</a:t>
            </a:r>
            <a:r>
              <a:rPr lang="en-US" sz="1100" dirty="0"/>
              <a:t> </a:t>
            </a:r>
            <a:r>
              <a:rPr lang="en-US" sz="1100" dirty="0" smtClean="0"/>
              <a:t> </a:t>
            </a:r>
            <a:endParaRPr lang="ru-RU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0242" y="4286409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Рис. 3. </a:t>
            </a:r>
            <a:r>
              <a:rPr lang="en-US" sz="1100" dirty="0" smtClean="0"/>
              <a:t>S920 </a:t>
            </a:r>
            <a:r>
              <a:rPr lang="en-US" sz="1100" dirty="0"/>
              <a:t>PAX </a:t>
            </a:r>
            <a:endParaRPr lang="ru-RU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7443" y="5820267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Рис. 4. </a:t>
            </a:r>
            <a:r>
              <a:rPr lang="en-US" sz="1100" dirty="0" err="1"/>
              <a:t>Azur</a:t>
            </a:r>
            <a:r>
              <a:rPr lang="en-US" sz="1100" dirty="0"/>
              <a:t> 01-</a:t>
            </a:r>
            <a:r>
              <a:rPr lang="ru-RU" sz="1100" dirty="0" smtClean="0"/>
              <a:t>Ф</a:t>
            </a:r>
            <a:r>
              <a:rPr lang="en-US" sz="1100" dirty="0" smtClean="0"/>
              <a:t> </a:t>
            </a:r>
            <a:endParaRPr lang="ru-RU" sz="1100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1" t="24974" r="13347" b="19968"/>
          <a:stretch/>
        </p:blipFill>
        <p:spPr>
          <a:xfrm>
            <a:off x="8100392" y="6479720"/>
            <a:ext cx="288032" cy="15991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479" y="6282366"/>
            <a:ext cx="424615" cy="16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608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8032" y="177079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</a:t>
            </a:r>
            <a:r>
              <a:rPr lang="ru-RU" sz="2200" b="1" dirty="0" smtClean="0"/>
              <a:t>существующих аналогичных решений</a:t>
            </a:r>
            <a:endParaRPr lang="ru-R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3674" y="5671840"/>
            <a:ext cx="4951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Источники информации:</a:t>
            </a:r>
          </a:p>
          <a:p>
            <a:r>
              <a:rPr lang="en-US" sz="1000" dirty="0" smtClean="0"/>
              <a:t>[1</a:t>
            </a:r>
            <a:r>
              <a:rPr lang="en-US" sz="1000" dirty="0"/>
              <a:t>] https://ingenico.us/smart-terminals/telium2/payment-terminals/ict-series/ict220-cl.html</a:t>
            </a:r>
            <a:endParaRPr lang="en-US" sz="1000" b="1" u="sng" dirty="0"/>
          </a:p>
          <a:p>
            <a:r>
              <a:rPr lang="en-US" sz="1000" dirty="0" smtClean="0"/>
              <a:t>[2</a:t>
            </a:r>
            <a:r>
              <a:rPr lang="en-US" sz="1000" dirty="0"/>
              <a:t>] https://</a:t>
            </a:r>
            <a:r>
              <a:rPr lang="en-US" sz="1000" dirty="0" smtClean="0"/>
              <a:t>www.verifone.com/en/us/devices/portables-transportables/vx-680</a:t>
            </a:r>
          </a:p>
          <a:p>
            <a:r>
              <a:rPr lang="en-US" sz="1000" dirty="0" smtClean="0"/>
              <a:t>[3</a:t>
            </a:r>
            <a:r>
              <a:rPr lang="en-US" sz="1000" dirty="0"/>
              <a:t>] http://www.pax.us/portfolio_page/s920-mobile-payment-terminal</a:t>
            </a:r>
            <a:r>
              <a:rPr lang="en-US" sz="1000" dirty="0" smtClean="0"/>
              <a:t>/</a:t>
            </a:r>
            <a:endParaRPr lang="ru-RU" sz="10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3254"/>
              </p:ext>
            </p:extLst>
          </p:nvPr>
        </p:nvGraphicFramePr>
        <p:xfrm>
          <a:off x="265113" y="617882"/>
          <a:ext cx="8628187" cy="4962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693">
                  <a:extLst>
                    <a:ext uri="{9D8B030D-6E8A-4147-A177-3AD203B41FA5}">
                      <a16:colId xmlns:a16="http://schemas.microsoft.com/office/drawing/2014/main" val="137834253"/>
                    </a:ext>
                  </a:extLst>
                </a:gridCol>
                <a:gridCol w="1153129">
                  <a:extLst>
                    <a:ext uri="{9D8B030D-6E8A-4147-A177-3AD203B41FA5}">
                      <a16:colId xmlns:a16="http://schemas.microsoft.com/office/drawing/2014/main" val="6419859"/>
                    </a:ext>
                  </a:extLst>
                </a:gridCol>
                <a:gridCol w="1394455">
                  <a:extLst>
                    <a:ext uri="{9D8B030D-6E8A-4147-A177-3AD203B41FA5}">
                      <a16:colId xmlns:a16="http://schemas.microsoft.com/office/drawing/2014/main" val="2298599315"/>
                    </a:ext>
                  </a:extLst>
                </a:gridCol>
                <a:gridCol w="1394455">
                  <a:extLst>
                    <a:ext uri="{9D8B030D-6E8A-4147-A177-3AD203B41FA5}">
                      <a16:colId xmlns:a16="http://schemas.microsoft.com/office/drawing/2014/main" val="1571850696"/>
                    </a:ext>
                  </a:extLst>
                </a:gridCol>
                <a:gridCol w="1394455">
                  <a:extLst>
                    <a:ext uri="{9D8B030D-6E8A-4147-A177-3AD203B41FA5}">
                      <a16:colId xmlns:a16="http://schemas.microsoft.com/office/drawing/2014/main" val="2765978429"/>
                    </a:ext>
                  </a:extLst>
                </a:gridCol>
              </a:tblGrid>
              <a:tr h="646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Критерий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Ingenico</a:t>
                      </a:r>
                      <a:r>
                        <a:rPr lang="en-US" sz="1200" dirty="0">
                          <a:effectLst/>
                        </a:rPr>
                        <a:t> iCT220 </a:t>
                      </a:r>
                      <a:r>
                        <a:rPr lang="en-US" sz="1200" dirty="0" smtClean="0">
                          <a:effectLst/>
                        </a:rPr>
                        <a:t>(Telium2) [1]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Verifone</a:t>
                      </a:r>
                      <a:r>
                        <a:rPr lang="en-US" sz="1200" dirty="0">
                          <a:effectLst/>
                        </a:rPr>
                        <a:t> VX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smtClean="0">
                          <a:effectLst/>
                        </a:rPr>
                        <a:t>680</a:t>
                      </a:r>
                      <a:r>
                        <a:rPr lang="en-US" sz="1200" dirty="0" smtClean="0">
                          <a:effectLst/>
                        </a:rPr>
                        <a:t> (V/OS) [2]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S920 PAX (POX) [3]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Azur</a:t>
                      </a:r>
                      <a:r>
                        <a:rPr lang="en-US" sz="1200" dirty="0">
                          <a:effectLst/>
                        </a:rPr>
                        <a:t> 01-</a:t>
                      </a:r>
                      <a:r>
                        <a:rPr lang="ru-RU" sz="1200" dirty="0" smtClean="0">
                          <a:effectLst/>
                        </a:rPr>
                        <a:t>Ф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(ПМ ФО)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71832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</a:t>
                      </a:r>
                      <a:r>
                        <a:rPr lang="en-US" sz="1400" dirty="0">
                          <a:effectLst/>
                        </a:rPr>
                        <a:t>Java/</a:t>
                      </a:r>
                      <a:r>
                        <a:rPr lang="en-US" sz="1400" dirty="0" err="1">
                          <a:effectLst/>
                        </a:rPr>
                        <a:t>Kotlin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44577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Операционная</a:t>
                      </a:r>
                      <a:r>
                        <a:rPr lang="ru-RU" sz="1400" baseline="0" dirty="0" smtClean="0">
                          <a:effectLst/>
                        </a:rPr>
                        <a:t> система</a:t>
                      </a:r>
                      <a:r>
                        <a:rPr lang="en-US" sz="1400" baseline="0" dirty="0" smtClean="0">
                          <a:effectLst/>
                        </a:rPr>
                        <a:t> Android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ru-RU" sz="14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ru-RU" sz="14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3501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С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С++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84458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Цветной экран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43665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Контактный считыватель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9192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Бесконтактный считыватель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76685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Магнитный считыватель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1122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Касса и </a:t>
                      </a:r>
                      <a:r>
                        <a:rPr lang="en-US" sz="1400">
                          <a:effectLst/>
                        </a:rPr>
                        <a:t>POS</a:t>
                      </a:r>
                      <a:r>
                        <a:rPr lang="ru-RU" sz="1400">
                          <a:effectLst/>
                        </a:rPr>
                        <a:t>-терминал в одном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00814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карт </a:t>
                      </a:r>
                      <a:r>
                        <a:rPr lang="ru-RU" sz="1400" dirty="0" err="1">
                          <a:effectLst/>
                        </a:rPr>
                        <a:t>Mifare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479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Полноценный </a:t>
                      </a:r>
                      <a:r>
                        <a:rPr lang="ru-RU" sz="1400" dirty="0">
                          <a:effectLst/>
                        </a:rPr>
                        <a:t>графический интерфейс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6120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протокола ТТК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158517"/>
                  </a:ext>
                </a:extLst>
              </a:tr>
            </a:tbl>
          </a:graphicData>
        </a:graphic>
      </p:graphicFrame>
      <p:sp>
        <p:nvSpPr>
          <p:cNvPr id="12" name="Rectangle 206"/>
          <p:cNvSpPr>
            <a:spLocks noChangeArrowheads="1"/>
          </p:cNvSpPr>
          <p:nvPr/>
        </p:nvSpPr>
        <p:spPr bwMode="auto">
          <a:xfrm>
            <a:off x="6084168" y="5642946"/>
            <a:ext cx="244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b="1" dirty="0"/>
              <a:t>+</a:t>
            </a:r>
            <a:r>
              <a:rPr lang="ru-RU" sz="1000" dirty="0"/>
              <a:t> - указанная возможность присутствует</a:t>
            </a:r>
          </a:p>
          <a:p>
            <a:r>
              <a:rPr lang="ru-RU" sz="1000" b="1" dirty="0"/>
              <a:t>-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1" t="24974" r="13347" b="19968"/>
          <a:stretch/>
        </p:blipFill>
        <p:spPr>
          <a:xfrm rot="21382482">
            <a:off x="8244061" y="6470495"/>
            <a:ext cx="288032" cy="15991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479" y="6282366"/>
            <a:ext cx="424615" cy="16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8290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15557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</a:t>
            </a:r>
            <a:r>
              <a:rPr lang="ru-RU" sz="2200" b="1" dirty="0" smtClean="0"/>
              <a:t>языка</a:t>
            </a:r>
            <a:r>
              <a:rPr lang="en-US" sz="2200" b="1" dirty="0" smtClean="0"/>
              <a:t> </a:t>
            </a:r>
            <a:r>
              <a:rPr lang="ru-RU" sz="2200" b="1" dirty="0" smtClean="0"/>
              <a:t>программирования</a:t>
            </a:r>
            <a:endParaRPr lang="ru-RU" sz="2200" b="1" dirty="0"/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258366" y="2510024"/>
            <a:ext cx="4572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https://gcc.gnu.org/ </a:t>
            </a:r>
          </a:p>
          <a:p>
            <a:r>
              <a:rPr lang="en-US" sz="1000" dirty="0" smtClean="0"/>
              <a:t>[</a:t>
            </a:r>
            <a:r>
              <a:rPr lang="en-US" sz="1000" dirty="0"/>
              <a:t>2] </a:t>
            </a:r>
            <a:r>
              <a:rPr lang="ru-RU" sz="1000" dirty="0"/>
              <a:t>http://</a:t>
            </a:r>
            <a:r>
              <a:rPr lang="ru-RU" sz="1000" dirty="0" smtClean="0"/>
              <a:t>msdn.microsoft.com/ru-ru/vcsharp/default.aspx</a:t>
            </a:r>
            <a:endParaRPr lang="en-US" sz="1000" dirty="0" smtClean="0"/>
          </a:p>
          <a:p>
            <a:r>
              <a:rPr lang="en-US" sz="1000" dirty="0" smtClean="0"/>
              <a:t>[</a:t>
            </a:r>
            <a:r>
              <a:rPr lang="en-US" sz="1000" dirty="0"/>
              <a:t>3] </a:t>
            </a:r>
            <a:r>
              <a:rPr lang="ru-RU" sz="1000" dirty="0"/>
              <a:t>http://</a:t>
            </a:r>
            <a:r>
              <a:rPr lang="ru-RU" sz="1000" dirty="0" smtClean="0"/>
              <a:t>www.oracle.com/technetwork/java/index.html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[</a:t>
            </a:r>
            <a:r>
              <a:rPr lang="ru-RU" sz="1000" dirty="0"/>
              <a:t>4</a:t>
            </a:r>
            <a:r>
              <a:rPr lang="en-US" sz="1000" dirty="0"/>
              <a:t>] https://kotlinlang.org</a:t>
            </a:r>
            <a:r>
              <a:rPr lang="en-US" sz="1000" dirty="0" smtClean="0"/>
              <a:t>/</a:t>
            </a:r>
            <a:endParaRPr lang="ru-RU" sz="10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17630"/>
              </p:ext>
            </p:extLst>
          </p:nvPr>
        </p:nvGraphicFramePr>
        <p:xfrm>
          <a:off x="285967" y="615951"/>
          <a:ext cx="8613771" cy="1933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0431">
                  <a:extLst>
                    <a:ext uri="{9D8B030D-6E8A-4147-A177-3AD203B41FA5}">
                      <a16:colId xmlns:a16="http://schemas.microsoft.com/office/drawing/2014/main" val="3847597296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5284883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160560305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3528757243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86535370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724446679"/>
                    </a:ext>
                  </a:extLst>
                </a:gridCol>
              </a:tblGrid>
              <a:tr h="288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Критерий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С</a:t>
                      </a:r>
                      <a:r>
                        <a:rPr lang="en-US" sz="1200" dirty="0" smtClean="0">
                          <a:effectLst/>
                        </a:rPr>
                        <a:t> [</a:t>
                      </a:r>
                      <a:r>
                        <a:rPr lang="ru-RU" sz="1200" dirty="0" smtClean="0">
                          <a:effectLst/>
                        </a:rPr>
                        <a:t>1</a:t>
                      </a:r>
                      <a:r>
                        <a:rPr lang="en-US" sz="1200" dirty="0" smtClean="0">
                          <a:effectLst/>
                        </a:rPr>
                        <a:t>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</a:t>
                      </a:r>
                      <a:r>
                        <a:rPr lang="ru-RU" sz="1200" dirty="0" smtClean="0">
                          <a:effectLst/>
                        </a:rPr>
                        <a:t>++</a:t>
                      </a:r>
                      <a:r>
                        <a:rPr lang="en-US" sz="1200" dirty="0" smtClean="0">
                          <a:effectLst/>
                        </a:rPr>
                        <a:t> [1]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</a:t>
                      </a:r>
                      <a:r>
                        <a:rPr lang="en-US" sz="1200" dirty="0" smtClean="0">
                          <a:effectLst/>
                        </a:rPr>
                        <a:t># [2]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Java [3]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Kotlin</a:t>
                      </a:r>
                      <a:r>
                        <a:rPr lang="en-US" sz="1200" dirty="0" smtClean="0">
                          <a:effectLst/>
                        </a:rPr>
                        <a:t> [4]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349821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Опыт разработчика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10555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Безопасность кода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7361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Совместимость с ОС </a:t>
                      </a:r>
                      <a:r>
                        <a:rPr lang="en-US" sz="1200" dirty="0">
                          <a:effectLst/>
                        </a:rPr>
                        <a:t>Android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8705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Объектно-ориентированный язык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7604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Обобщенное программирование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6638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Сборка мусора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86240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64077"/>
              </p:ext>
            </p:extLst>
          </p:nvPr>
        </p:nvGraphicFramePr>
        <p:xfrm>
          <a:off x="285967" y="3369445"/>
          <a:ext cx="8607209" cy="238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3865">
                  <a:extLst>
                    <a:ext uri="{9D8B030D-6E8A-4147-A177-3AD203B41FA5}">
                      <a16:colId xmlns:a16="http://schemas.microsoft.com/office/drawing/2014/main" val="2360868921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1919192236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2744633054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312046646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2378857062"/>
                    </a:ext>
                  </a:extLst>
                </a:gridCol>
              </a:tblGrid>
              <a:tr h="563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Критерий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Eclipse [1]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NetBeans[2]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IntelliJ </a:t>
                      </a:r>
                      <a:r>
                        <a:rPr lang="en-US" sz="1200" dirty="0" smtClean="0">
                          <a:effectLst/>
                        </a:rPr>
                        <a:t>IDEA [3]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Android </a:t>
                      </a:r>
                      <a:r>
                        <a:rPr lang="en-US" sz="1200" dirty="0" smtClean="0">
                          <a:effectLst/>
                        </a:rPr>
                        <a:t>Studio [4]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04914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Поддержка разработки под </a:t>
                      </a:r>
                      <a:r>
                        <a:rPr lang="en-US" sz="1200" dirty="0">
                          <a:effectLst/>
                        </a:rPr>
                        <a:t>Android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+\-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554499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Поддержка со стороны </a:t>
                      </a:r>
                      <a:r>
                        <a:rPr lang="en-US" sz="1200">
                          <a:effectLst/>
                        </a:rPr>
                        <a:t>Google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52111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Статический анализатор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53701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 smtClean="0">
                          <a:effectLst/>
                        </a:rPr>
                        <a:t>Рефакторинг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526916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Встроенный </a:t>
                      </a:r>
                      <a:r>
                        <a:rPr lang="ru-RU" sz="1200" dirty="0" smtClean="0">
                          <a:effectLst/>
                        </a:rPr>
                        <a:t>отладчик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789316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Интеграция с </a:t>
                      </a:r>
                      <a:r>
                        <a:rPr lang="en-US" sz="1200" dirty="0" smtClean="0">
                          <a:effectLst/>
                        </a:rPr>
                        <a:t>VCS (</a:t>
                      </a:r>
                      <a:r>
                        <a:rPr lang="ru-RU" sz="1200" dirty="0" smtClean="0">
                          <a:effectLst/>
                        </a:rPr>
                        <a:t>SVN/</a:t>
                      </a:r>
                      <a:r>
                        <a:rPr lang="ru-RU" sz="1200" dirty="0" err="1" smtClean="0">
                          <a:effectLst/>
                        </a:rPr>
                        <a:t>Git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93700"/>
                  </a:ext>
                </a:extLst>
              </a:tr>
            </a:tbl>
          </a:graphicData>
        </a:graphic>
      </p:graphicFrame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-191339" y="5821455"/>
            <a:ext cx="391010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eaLnBrk="0" hangingPunct="0"/>
            <a:r>
              <a:rPr lang="en-US" sz="1000" dirty="0">
                <a:cs typeface="Arial" charset="0"/>
              </a:rPr>
              <a:t>[1</a:t>
            </a:r>
            <a:r>
              <a:rPr lang="en-US" sz="1000" dirty="0" smtClean="0">
                <a:cs typeface="Arial" charset="0"/>
              </a:rPr>
              <a:t>]</a:t>
            </a:r>
            <a:r>
              <a:rPr lang="ru-RU" sz="1000" dirty="0" smtClean="0">
                <a:cs typeface="Arial" charset="0"/>
              </a:rPr>
              <a:t> </a:t>
            </a:r>
            <a:r>
              <a:rPr lang="en-US" sz="1000" dirty="0" smtClean="0"/>
              <a:t>https</a:t>
            </a:r>
            <a:r>
              <a:rPr lang="en-US" sz="1000" dirty="0"/>
              <a:t>://</a:t>
            </a:r>
            <a:r>
              <a:rPr lang="en-US" sz="1000" dirty="0" smtClean="0"/>
              <a:t>www.eclipse.org/</a:t>
            </a:r>
            <a:endParaRPr lang="ru-RU" sz="1000" dirty="0" smtClean="0"/>
          </a:p>
          <a:p>
            <a:pPr indent="450850" eaLnBrk="0" hangingPunct="0"/>
            <a:r>
              <a:rPr lang="en-US" sz="1000" dirty="0" smtClean="0"/>
              <a:t>[2]</a:t>
            </a:r>
            <a:r>
              <a:rPr lang="ru-RU" sz="1000" dirty="0"/>
              <a:t> </a:t>
            </a:r>
            <a:r>
              <a:rPr lang="en-US" sz="1000" dirty="0"/>
              <a:t>https://netbeans.org/</a:t>
            </a:r>
            <a:endParaRPr lang="ru-RU" sz="1000" dirty="0"/>
          </a:p>
          <a:p>
            <a:pPr indent="450850" eaLnBrk="0" hangingPunct="0"/>
            <a:r>
              <a:rPr lang="en-US" sz="1000" dirty="0" smtClean="0">
                <a:cs typeface="Arial" charset="0"/>
              </a:rPr>
              <a:t>[3] </a:t>
            </a:r>
            <a:r>
              <a:rPr lang="en-US" sz="1000" dirty="0"/>
              <a:t>https://www.jetbrains.com/idea</a:t>
            </a:r>
            <a:r>
              <a:rPr lang="en-US" sz="1000" dirty="0" smtClean="0"/>
              <a:t>/</a:t>
            </a:r>
            <a:r>
              <a:rPr lang="en-US" sz="1000" dirty="0" smtClean="0">
                <a:cs typeface="Arial" charset="0"/>
              </a:rPr>
              <a:t> </a:t>
            </a:r>
          </a:p>
          <a:p>
            <a:pPr indent="450850" eaLnBrk="0" hangingPunct="0"/>
            <a:r>
              <a:rPr lang="en-US" sz="1000" dirty="0" smtClean="0">
                <a:cs typeface="Arial" charset="0"/>
              </a:rPr>
              <a:t>[4] </a:t>
            </a:r>
            <a:r>
              <a:rPr lang="en-US" sz="1000" dirty="0"/>
              <a:t>https://developer.android.com</a:t>
            </a:r>
            <a:r>
              <a:rPr lang="en-US" sz="1000" dirty="0" smtClean="0"/>
              <a:t>/</a:t>
            </a:r>
            <a:endParaRPr lang="en-US" sz="1000" dirty="0">
              <a:cs typeface="Arial" charset="0"/>
            </a:endParaRPr>
          </a:p>
        </p:txBody>
      </p:sp>
      <p:sp>
        <p:nvSpPr>
          <p:cNvPr id="14" name="Rectangle 206"/>
          <p:cNvSpPr>
            <a:spLocks noChangeArrowheads="1"/>
          </p:cNvSpPr>
          <p:nvPr/>
        </p:nvSpPr>
        <p:spPr bwMode="auto">
          <a:xfrm>
            <a:off x="2954051" y="5844377"/>
            <a:ext cx="244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b="1" dirty="0"/>
              <a:t>+</a:t>
            </a:r>
            <a:r>
              <a:rPr lang="ru-RU" sz="1000" dirty="0"/>
              <a:t> - указанная возможность присутствует</a:t>
            </a:r>
          </a:p>
          <a:p>
            <a:r>
              <a:rPr lang="ru-RU" sz="1000" b="1" dirty="0"/>
              <a:t>-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0121" y="2679134"/>
            <a:ext cx="2549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Выбраны языки </a:t>
            </a:r>
            <a:r>
              <a:rPr lang="en-US" sz="1400" dirty="0" smtClean="0"/>
              <a:t>– Java </a:t>
            </a:r>
            <a:r>
              <a:rPr lang="ru-RU" sz="1400" dirty="0" smtClean="0"/>
              <a:t>и </a:t>
            </a:r>
            <a:r>
              <a:rPr lang="en-US" sz="1400" dirty="0" err="1" smtClean="0"/>
              <a:t>Kotlin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01976" y="5849257"/>
            <a:ext cx="350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Выбрана среда разработки </a:t>
            </a:r>
            <a:r>
              <a:rPr lang="en-US" sz="1400" dirty="0" smtClean="0"/>
              <a:t>– Android Studio</a:t>
            </a:r>
            <a:endParaRPr lang="ru-RU" sz="14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1" t="24974" r="13347" b="19968"/>
          <a:stretch/>
        </p:blipFill>
        <p:spPr>
          <a:xfrm rot="385951">
            <a:off x="8100392" y="6479720"/>
            <a:ext cx="288032" cy="15991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479" y="6282366"/>
            <a:ext cx="424615" cy="16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843680" y="215629"/>
            <a:ext cx="37130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Схема </a:t>
            </a:r>
            <a:r>
              <a:rPr lang="ru-RU" sz="2200" b="1" dirty="0"/>
              <a:t>данных ПМ ФО</a:t>
            </a:r>
          </a:p>
          <a:p>
            <a:pPr algn="ctr"/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299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" name="Блок-схема: процесс 80"/>
          <p:cNvSpPr/>
          <p:nvPr/>
        </p:nvSpPr>
        <p:spPr>
          <a:xfrm>
            <a:off x="778194" y="764704"/>
            <a:ext cx="1074490" cy="43453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конфигурации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Блок-схема: процесс 81"/>
          <p:cNvSpPr/>
          <p:nvPr/>
        </p:nvSpPr>
        <p:spPr>
          <a:xfrm>
            <a:off x="767231" y="2142706"/>
            <a:ext cx="1085453" cy="49566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конфигураций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Блок-схема: процесс 82"/>
          <p:cNvSpPr/>
          <p:nvPr/>
        </p:nvSpPr>
        <p:spPr>
          <a:xfrm>
            <a:off x="760376" y="2905477"/>
            <a:ext cx="1092308" cy="49509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Блок-схема: процесс 83"/>
          <p:cNvSpPr/>
          <p:nvPr/>
        </p:nvSpPr>
        <p:spPr>
          <a:xfrm>
            <a:off x="3537330" y="2926728"/>
            <a:ext cx="1059585" cy="50141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</a:p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 </a:t>
            </a:r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роцессинга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Блок-схема: карточка 84"/>
          <p:cNvSpPr/>
          <p:nvPr/>
        </p:nvSpPr>
        <p:spPr>
          <a:xfrm>
            <a:off x="2808580" y="5756376"/>
            <a:ext cx="1080120" cy="432048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Бесконтактная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Блок-схема: карточка 85"/>
          <p:cNvSpPr/>
          <p:nvPr/>
        </p:nvSpPr>
        <p:spPr>
          <a:xfrm>
            <a:off x="4173177" y="5753933"/>
            <a:ext cx="1080120" cy="432048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Блок-схема: карточка 86"/>
          <p:cNvSpPr/>
          <p:nvPr/>
        </p:nvSpPr>
        <p:spPr>
          <a:xfrm>
            <a:off x="1462313" y="5753933"/>
            <a:ext cx="1080120" cy="447546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Магнитная лента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Блок-схема: процесс 87"/>
          <p:cNvSpPr/>
          <p:nvPr/>
        </p:nvSpPr>
        <p:spPr>
          <a:xfrm>
            <a:off x="5240256" y="4721098"/>
            <a:ext cx="1271332" cy="54092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типа карты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Блок-схема: процесс 88"/>
          <p:cNvSpPr/>
          <p:nvPr/>
        </p:nvSpPr>
        <p:spPr>
          <a:xfrm>
            <a:off x="5240256" y="3962835"/>
            <a:ext cx="1271332" cy="52925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приложения</a:t>
            </a:r>
          </a:p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карте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Соединительная линия уступом 92"/>
          <p:cNvCxnSpPr>
            <a:stCxn id="87" idx="0"/>
            <a:endCxn id="88" idx="1"/>
          </p:cNvCxnSpPr>
          <p:nvPr/>
        </p:nvCxnSpPr>
        <p:spPr>
          <a:xfrm rot="5400000" flipH="1" flipV="1">
            <a:off x="3240129" y="3753807"/>
            <a:ext cx="762370" cy="3237883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Блок-схема: процесс 94"/>
          <p:cNvSpPr/>
          <p:nvPr/>
        </p:nvSpPr>
        <p:spPr>
          <a:xfrm>
            <a:off x="1875945" y="3781932"/>
            <a:ext cx="1059585" cy="54158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транзакции в БД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Блок-схема: внутренняя память 95"/>
          <p:cNvSpPr/>
          <p:nvPr/>
        </p:nvSpPr>
        <p:spPr>
          <a:xfrm>
            <a:off x="5240257" y="3104780"/>
            <a:ext cx="1271332" cy="632313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карты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Блок-схема: узел 96"/>
          <p:cNvSpPr/>
          <p:nvPr/>
        </p:nvSpPr>
        <p:spPr>
          <a:xfrm>
            <a:off x="7060124" y="559724"/>
            <a:ext cx="288032" cy="266594"/>
          </a:xfrm>
          <a:prstGeom prst="flowChartConnector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98" name="Блок-схема: внутренняя память 97"/>
          <p:cNvSpPr/>
          <p:nvPr/>
        </p:nvSpPr>
        <p:spPr>
          <a:xfrm>
            <a:off x="6523912" y="963984"/>
            <a:ext cx="1360456" cy="660668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ТТК ответ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Блок-схема: несколько документов 98"/>
          <p:cNvSpPr/>
          <p:nvPr/>
        </p:nvSpPr>
        <p:spPr>
          <a:xfrm>
            <a:off x="830751" y="1459543"/>
            <a:ext cx="1095661" cy="439204"/>
          </a:xfrm>
          <a:prstGeom prst="flowChartMultidocumen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Блок-схема: внутренняя память 99"/>
          <p:cNvSpPr/>
          <p:nvPr/>
        </p:nvSpPr>
        <p:spPr>
          <a:xfrm>
            <a:off x="5240256" y="2296536"/>
            <a:ext cx="1283655" cy="655157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ТТК запрос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Блок-схема: сохраненные данные 100"/>
          <p:cNvSpPr/>
          <p:nvPr/>
        </p:nvSpPr>
        <p:spPr>
          <a:xfrm>
            <a:off x="6776167" y="1873279"/>
            <a:ext cx="853723" cy="389251"/>
          </a:xfrm>
          <a:prstGeom prst="flowChartOnline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Касса</a:t>
            </a:r>
            <a:endParaRPr lang="ru-RU" sz="1200" dirty="0"/>
          </a:p>
        </p:txBody>
      </p:sp>
      <p:sp>
        <p:nvSpPr>
          <p:cNvPr id="103" name="Блок-схема: процесс 102"/>
          <p:cNvSpPr/>
          <p:nvPr/>
        </p:nvSpPr>
        <p:spPr>
          <a:xfrm>
            <a:off x="3537330" y="3789803"/>
            <a:ext cx="1059585" cy="52583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транзакции с банком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Блок-схема: узел 104"/>
          <p:cNvSpPr/>
          <p:nvPr/>
        </p:nvSpPr>
        <p:spPr>
          <a:xfrm>
            <a:off x="3923105" y="4587801"/>
            <a:ext cx="288032" cy="266594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108" name="Блок-схема: внутренняя память 107"/>
          <p:cNvSpPr/>
          <p:nvPr/>
        </p:nvSpPr>
        <p:spPr>
          <a:xfrm>
            <a:off x="3348640" y="963984"/>
            <a:ext cx="1439898" cy="660668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сумме или номер счета транзакции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Соединительная линия уступом 109"/>
          <p:cNvCxnSpPr>
            <a:stCxn id="84" idx="1"/>
          </p:cNvCxnSpPr>
          <p:nvPr/>
        </p:nvCxnSpPr>
        <p:spPr>
          <a:xfrm rot="10800000" flipV="1">
            <a:off x="3236430" y="3177435"/>
            <a:ext cx="300900" cy="884644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Соединительная линия уступом 115"/>
          <p:cNvCxnSpPr>
            <a:stCxn id="101" idx="2"/>
            <a:endCxn id="100" idx="3"/>
          </p:cNvCxnSpPr>
          <p:nvPr/>
        </p:nvCxnSpPr>
        <p:spPr>
          <a:xfrm rot="5400000">
            <a:off x="6682678" y="2103763"/>
            <a:ext cx="361585" cy="679118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Соединительная линия уступом 119"/>
          <p:cNvCxnSpPr>
            <a:stCxn id="96" idx="1"/>
            <a:endCxn id="84" idx="3"/>
          </p:cNvCxnSpPr>
          <p:nvPr/>
        </p:nvCxnSpPr>
        <p:spPr>
          <a:xfrm rot="10800000">
            <a:off x="4596915" y="3177435"/>
            <a:ext cx="643342" cy="24350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Прямая соединительная линия 2"/>
          <p:cNvCxnSpPr>
            <a:stCxn id="82" idx="2"/>
            <a:endCxn id="83" idx="0"/>
          </p:cNvCxnSpPr>
          <p:nvPr/>
        </p:nvCxnSpPr>
        <p:spPr>
          <a:xfrm flipH="1">
            <a:off x="1306530" y="2638375"/>
            <a:ext cx="3428" cy="26710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9" idx="2"/>
            <a:endCxn id="82" idx="0"/>
          </p:cNvCxnSpPr>
          <p:nvPr/>
        </p:nvCxnSpPr>
        <p:spPr>
          <a:xfrm>
            <a:off x="1302392" y="1882114"/>
            <a:ext cx="7566" cy="26059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81" idx="2"/>
          </p:cNvCxnSpPr>
          <p:nvPr/>
        </p:nvCxnSpPr>
        <p:spPr>
          <a:xfrm>
            <a:off x="1315439" y="1199234"/>
            <a:ext cx="2815" cy="25518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84" idx="2"/>
            <a:endCxn id="103" idx="0"/>
          </p:cNvCxnSpPr>
          <p:nvPr/>
        </p:nvCxnSpPr>
        <p:spPr>
          <a:xfrm>
            <a:off x="4067123" y="3428141"/>
            <a:ext cx="0" cy="36166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97" idx="4"/>
            <a:endCxn id="98" idx="0"/>
          </p:cNvCxnSpPr>
          <p:nvPr/>
        </p:nvCxnSpPr>
        <p:spPr>
          <a:xfrm>
            <a:off x="7204140" y="826318"/>
            <a:ext cx="0" cy="13766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98" idx="2"/>
            <a:endCxn id="101" idx="0"/>
          </p:cNvCxnSpPr>
          <p:nvPr/>
        </p:nvCxnSpPr>
        <p:spPr>
          <a:xfrm flipH="1">
            <a:off x="7203029" y="1624652"/>
            <a:ext cx="1111" cy="24862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08" idx="2"/>
            <a:endCxn id="84" idx="0"/>
          </p:cNvCxnSpPr>
          <p:nvPr/>
        </p:nvCxnSpPr>
        <p:spPr>
          <a:xfrm flipH="1">
            <a:off x="4067123" y="1624652"/>
            <a:ext cx="1466" cy="130207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03" idx="2"/>
            <a:endCxn id="105" idx="0"/>
          </p:cNvCxnSpPr>
          <p:nvPr/>
        </p:nvCxnSpPr>
        <p:spPr>
          <a:xfrm flipH="1">
            <a:off x="4067121" y="4315641"/>
            <a:ext cx="2" cy="27216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100" idx="1"/>
          </p:cNvCxnSpPr>
          <p:nvPr/>
        </p:nvCxnSpPr>
        <p:spPr>
          <a:xfrm flipH="1">
            <a:off x="4067121" y="2624115"/>
            <a:ext cx="1173135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96" idx="2"/>
            <a:endCxn id="89" idx="0"/>
          </p:cNvCxnSpPr>
          <p:nvPr/>
        </p:nvCxnSpPr>
        <p:spPr>
          <a:xfrm flipH="1">
            <a:off x="5875922" y="3737093"/>
            <a:ext cx="1" cy="22574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89" idx="2"/>
            <a:endCxn id="88" idx="0"/>
          </p:cNvCxnSpPr>
          <p:nvPr/>
        </p:nvCxnSpPr>
        <p:spPr>
          <a:xfrm>
            <a:off x="5875922" y="4492085"/>
            <a:ext cx="0" cy="22901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endCxn id="85" idx="0"/>
          </p:cNvCxnSpPr>
          <p:nvPr/>
        </p:nvCxnSpPr>
        <p:spPr>
          <a:xfrm>
            <a:off x="3348640" y="4991563"/>
            <a:ext cx="0" cy="76481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endCxn id="86" idx="0"/>
          </p:cNvCxnSpPr>
          <p:nvPr/>
        </p:nvCxnSpPr>
        <p:spPr>
          <a:xfrm>
            <a:off x="4713236" y="4991563"/>
            <a:ext cx="1" cy="76237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3" idx="1"/>
            <a:endCxn id="95" idx="3"/>
          </p:cNvCxnSpPr>
          <p:nvPr/>
        </p:nvCxnSpPr>
        <p:spPr>
          <a:xfrm flipH="1">
            <a:off x="2935530" y="4052722"/>
            <a:ext cx="6018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1" t="24974" r="13347" b="19968"/>
          <a:stretch/>
        </p:blipFill>
        <p:spPr>
          <a:xfrm>
            <a:off x="8254230" y="6474957"/>
            <a:ext cx="288032" cy="159914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479" y="6282366"/>
            <a:ext cx="424615" cy="1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209"/>
          <p:cNvSpPr txBox="1"/>
          <p:nvPr/>
        </p:nvSpPr>
        <p:spPr>
          <a:xfrm>
            <a:off x="2540231" y="803027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101290" y="3105334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086067" y="2680214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6237966" y="1007999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7778285" y="1028323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Блок-схема: знак завершения 181"/>
          <p:cNvSpPr/>
          <p:nvPr/>
        </p:nvSpPr>
        <p:spPr>
          <a:xfrm>
            <a:off x="464810" y="392420"/>
            <a:ext cx="1301095" cy="360040"/>
          </a:xfrm>
          <a:prstGeom prst="flowChartTermina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Блок-схема: типовой процесс 182"/>
          <p:cNvSpPr/>
          <p:nvPr/>
        </p:nvSpPr>
        <p:spPr>
          <a:xfrm>
            <a:off x="467393" y="972812"/>
            <a:ext cx="1298513" cy="360040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Блок-схема: типовой процесс 184"/>
          <p:cNvSpPr/>
          <p:nvPr/>
        </p:nvSpPr>
        <p:spPr>
          <a:xfrm>
            <a:off x="467393" y="2280753"/>
            <a:ext cx="1298513" cy="400372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 считывателей  карт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Блок-схема: узел 194"/>
          <p:cNvSpPr/>
          <p:nvPr/>
        </p:nvSpPr>
        <p:spPr>
          <a:xfrm>
            <a:off x="971341" y="2854514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Блок-схема: узел 204"/>
          <p:cNvSpPr/>
          <p:nvPr/>
        </p:nvSpPr>
        <p:spPr>
          <a:xfrm>
            <a:off x="3299748" y="269531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09" name="Соединительная линия уступом 208"/>
          <p:cNvCxnSpPr>
            <a:stCxn id="207" idx="1"/>
          </p:cNvCxnSpPr>
          <p:nvPr/>
        </p:nvCxnSpPr>
        <p:spPr>
          <a:xfrm rot="10800000" flipH="1">
            <a:off x="2777373" y="624214"/>
            <a:ext cx="666390" cy="360469"/>
          </a:xfrm>
          <a:prstGeom prst="bentConnector3">
            <a:avLst>
              <a:gd name="adj1" fmla="val -34304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1" name="TextBox 210"/>
          <p:cNvSpPr txBox="1"/>
          <p:nvPr/>
        </p:nvSpPr>
        <p:spPr>
          <a:xfrm>
            <a:off x="3538154" y="1151286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Блок-схема: решение 206"/>
          <p:cNvSpPr/>
          <p:nvPr/>
        </p:nvSpPr>
        <p:spPr>
          <a:xfrm>
            <a:off x="2777373" y="736540"/>
            <a:ext cx="1328648" cy="496283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Блок-схема: процесс 211"/>
          <p:cNvSpPr/>
          <p:nvPr/>
        </p:nvSpPr>
        <p:spPr>
          <a:xfrm>
            <a:off x="2783519" y="2194569"/>
            <a:ext cx="1326639" cy="336225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Считывание данных с карты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Блок-схема: решение 212"/>
          <p:cNvSpPr/>
          <p:nvPr/>
        </p:nvSpPr>
        <p:spPr>
          <a:xfrm>
            <a:off x="2789345" y="2626044"/>
            <a:ext cx="1320814" cy="501370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503077" y="1630669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063052" y="1302735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Блок-схема: решение 214"/>
          <p:cNvSpPr/>
          <p:nvPr/>
        </p:nvSpPr>
        <p:spPr>
          <a:xfrm>
            <a:off x="2777373" y="1294937"/>
            <a:ext cx="1332785" cy="393269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Чип карты в порядке?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Блок-схема: процесс 245"/>
          <p:cNvSpPr/>
          <p:nvPr/>
        </p:nvSpPr>
        <p:spPr>
          <a:xfrm>
            <a:off x="5161938" y="3849307"/>
            <a:ext cx="770569" cy="337991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об ошибке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Соединительная линия уступом 251"/>
          <p:cNvCxnSpPr>
            <a:stCxn id="215" idx="3"/>
            <a:endCxn id="246" idx="1"/>
          </p:cNvCxnSpPr>
          <p:nvPr/>
        </p:nvCxnSpPr>
        <p:spPr>
          <a:xfrm>
            <a:off x="4110158" y="1491572"/>
            <a:ext cx="1051780" cy="2526731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3" name="Блок-схема: процесс 252"/>
          <p:cNvSpPr/>
          <p:nvPr/>
        </p:nvSpPr>
        <p:spPr>
          <a:xfrm>
            <a:off x="5584186" y="2497700"/>
            <a:ext cx="1111016" cy="36432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ответа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Блок-схема: процесс 253"/>
          <p:cNvSpPr/>
          <p:nvPr/>
        </p:nvSpPr>
        <p:spPr>
          <a:xfrm>
            <a:off x="2789345" y="3316357"/>
            <a:ext cx="1316676" cy="330746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приложения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Блок-схема: процесс 254"/>
          <p:cNvSpPr/>
          <p:nvPr/>
        </p:nvSpPr>
        <p:spPr>
          <a:xfrm>
            <a:off x="2789345" y="3793833"/>
            <a:ext cx="1316675" cy="32832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L2WAVE</a:t>
            </a:r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EMVL2</a:t>
            </a:r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процессинг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Блок-схема: процесс 258"/>
          <p:cNvSpPr/>
          <p:nvPr/>
        </p:nvSpPr>
        <p:spPr>
          <a:xfrm>
            <a:off x="2789345" y="4229154"/>
            <a:ext cx="1316675" cy="325695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метода проведения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944422" y="4586363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Блок-схема: решение 269"/>
          <p:cNvSpPr/>
          <p:nvPr/>
        </p:nvSpPr>
        <p:spPr>
          <a:xfrm>
            <a:off x="6465184" y="941615"/>
            <a:ext cx="1325987" cy="520541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онлайн?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Блок-схема: процесс 272"/>
          <p:cNvSpPr/>
          <p:nvPr/>
        </p:nvSpPr>
        <p:spPr>
          <a:xfrm>
            <a:off x="5586953" y="1606387"/>
            <a:ext cx="1111016" cy="4053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сообщения и  отправка на хост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Блок-схема: процесс 277"/>
          <p:cNvSpPr/>
          <p:nvPr/>
        </p:nvSpPr>
        <p:spPr>
          <a:xfrm>
            <a:off x="7548571" y="1606387"/>
            <a:ext cx="1152964" cy="4053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результата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Блок-схема: процесс 310"/>
          <p:cNvSpPr/>
          <p:nvPr/>
        </p:nvSpPr>
        <p:spPr>
          <a:xfrm>
            <a:off x="2783519" y="1800541"/>
            <a:ext cx="1326639" cy="310254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модуля работы с картой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" name="Соединительная линия уступом 313"/>
          <p:cNvCxnSpPr>
            <a:stCxn id="270" idx="1"/>
            <a:endCxn id="273" idx="0"/>
          </p:cNvCxnSpPr>
          <p:nvPr/>
        </p:nvCxnSpPr>
        <p:spPr>
          <a:xfrm rot="10800000" flipV="1">
            <a:off x="6142462" y="1201885"/>
            <a:ext cx="322723" cy="404501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7" name="Блок-схема: процесс 316"/>
          <p:cNvSpPr/>
          <p:nvPr/>
        </p:nvSpPr>
        <p:spPr>
          <a:xfrm>
            <a:off x="7550286" y="3272160"/>
            <a:ext cx="1149534" cy="4070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финансовой операции в журнал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9" name="Соединительная линия уступом 318"/>
          <p:cNvCxnSpPr>
            <a:stCxn id="270" idx="3"/>
            <a:endCxn id="278" idx="0"/>
          </p:cNvCxnSpPr>
          <p:nvPr/>
        </p:nvCxnSpPr>
        <p:spPr>
          <a:xfrm>
            <a:off x="7791171" y="1201886"/>
            <a:ext cx="333882" cy="404501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133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140" name="Line 158"/>
          <p:cNvSpPr>
            <a:spLocks noChangeShapeType="1"/>
          </p:cNvSpPr>
          <p:nvPr/>
        </p:nvSpPr>
        <p:spPr bwMode="auto">
          <a:xfrm>
            <a:off x="189878" y="184114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141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grpSp>
        <p:nvGrpSpPr>
          <p:cNvPr id="70" name="Группа 69"/>
          <p:cNvGrpSpPr/>
          <p:nvPr/>
        </p:nvGrpSpPr>
        <p:grpSpPr>
          <a:xfrm>
            <a:off x="3334115" y="5162787"/>
            <a:ext cx="5644784" cy="1512168"/>
            <a:chOff x="584784" y="4293096"/>
            <a:chExt cx="6608551" cy="1975035"/>
          </a:xfrm>
        </p:grpSpPr>
        <p:sp>
          <p:nvSpPr>
            <p:cNvPr id="71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2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3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5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930299" y="5024684"/>
              <a:ext cx="386679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 smtClean="0"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ПМ</a:t>
              </a:r>
              <a:r>
                <a:rPr kumimoji="0" lang="uk-UA" sz="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lang="uk-UA" sz="800" i="1" dirty="0" smtClean="0">
                  <a:latin typeface="ISOCPEUR" charset="0"/>
                  <a:cs typeface="Arial" pitchFamily="34" charset="0"/>
                </a:rPr>
                <a:t>ФО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8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9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0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1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584784" y="5177255"/>
              <a:ext cx="1617933" cy="182741"/>
              <a:chOff x="-459" y="-3206"/>
              <a:chExt cx="20458" cy="23206"/>
            </a:xfrm>
          </p:grpSpPr>
          <p:sp>
            <p:nvSpPr>
              <p:cNvPr id="123" name="Rectangle 26"/>
              <p:cNvSpPr>
                <a:spLocks noChangeArrowheads="1"/>
              </p:cNvSpPr>
              <p:nvPr/>
            </p:nvSpPr>
            <p:spPr bwMode="auto">
              <a:xfrm>
                <a:off x="-459" y="-3206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3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21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Провер</a:t>
                </a: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4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 smtClean="0">
                  <a:latin typeface="Courier New" pitchFamily="49" charset="0"/>
                  <a:cs typeface="Courier New" pitchFamily="49" charset="0"/>
                </a:rPr>
                <a:t>Программный модуль проведения финансовых операций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9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0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 smtClean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2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Реценз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7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0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385" name="TextBox 384"/>
          <p:cNvSpPr txBox="1"/>
          <p:nvPr/>
        </p:nvSpPr>
        <p:spPr>
          <a:xfrm>
            <a:off x="2595832" y="4663721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Прямоугольник 388"/>
          <p:cNvSpPr/>
          <p:nvPr/>
        </p:nvSpPr>
        <p:spPr>
          <a:xfrm>
            <a:off x="3885009" y="5810932"/>
            <a:ext cx="9786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800" dirty="0" err="1" smtClean="0">
                <a:latin typeface="Times New Roman" pitchFamily="18" charset="0"/>
                <a:cs typeface="Times New Roman" pitchFamily="18" charset="0"/>
              </a:rPr>
              <a:t>Василиадис</a:t>
            </a:r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 Я.</a:t>
            </a:r>
            <a:endParaRPr lang="ru-RU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0" name="Прямоугольник 389"/>
          <p:cNvSpPr/>
          <p:nvPr/>
        </p:nvSpPr>
        <p:spPr>
          <a:xfrm>
            <a:off x="3897486" y="5956680"/>
            <a:ext cx="9430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Федотов А.А.</a:t>
            </a:r>
            <a:endParaRPr lang="ru-RU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Блок-схема: процесс 27"/>
          <p:cNvSpPr/>
          <p:nvPr/>
        </p:nvSpPr>
        <p:spPr>
          <a:xfrm>
            <a:off x="464810" y="1610548"/>
            <a:ext cx="1301096" cy="417056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типа финансовой операции</a:t>
            </a:r>
          </a:p>
        </p:txBody>
      </p:sp>
      <p:cxnSp>
        <p:nvCxnSpPr>
          <p:cNvPr id="125" name="Прямая соединительная линия 124"/>
          <p:cNvCxnSpPr>
            <a:stCxn id="182" idx="2"/>
            <a:endCxn id="183" idx="0"/>
          </p:cNvCxnSpPr>
          <p:nvPr/>
        </p:nvCxnSpPr>
        <p:spPr>
          <a:xfrm>
            <a:off x="1115358" y="752460"/>
            <a:ext cx="1292" cy="22035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>
            <a:stCxn id="183" idx="2"/>
            <a:endCxn id="28" idx="0"/>
          </p:cNvCxnSpPr>
          <p:nvPr/>
        </p:nvCxnSpPr>
        <p:spPr>
          <a:xfrm flipH="1">
            <a:off x="1115358" y="1332852"/>
            <a:ext cx="1292" cy="27769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28" idx="2"/>
            <a:endCxn id="185" idx="0"/>
          </p:cNvCxnSpPr>
          <p:nvPr/>
        </p:nvCxnSpPr>
        <p:spPr>
          <a:xfrm>
            <a:off x="1115358" y="2027604"/>
            <a:ext cx="1292" cy="253149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185" idx="2"/>
            <a:endCxn id="195" idx="0"/>
          </p:cNvCxnSpPr>
          <p:nvPr/>
        </p:nvCxnSpPr>
        <p:spPr>
          <a:xfrm flipH="1">
            <a:off x="1115357" y="2681125"/>
            <a:ext cx="1293" cy="173389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>
            <a:stCxn id="207" idx="2"/>
            <a:endCxn id="215" idx="0"/>
          </p:cNvCxnSpPr>
          <p:nvPr/>
        </p:nvCxnSpPr>
        <p:spPr>
          <a:xfrm>
            <a:off x="3441697" y="1232823"/>
            <a:ext cx="2069" cy="6211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>
            <a:stCxn id="215" idx="2"/>
            <a:endCxn id="311" idx="0"/>
          </p:cNvCxnSpPr>
          <p:nvPr/>
        </p:nvCxnSpPr>
        <p:spPr>
          <a:xfrm>
            <a:off x="3443766" y="1688206"/>
            <a:ext cx="3073" cy="11233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>
            <a:stCxn id="311" idx="2"/>
            <a:endCxn id="212" idx="0"/>
          </p:cNvCxnSpPr>
          <p:nvPr/>
        </p:nvCxnSpPr>
        <p:spPr>
          <a:xfrm>
            <a:off x="3446839" y="2110795"/>
            <a:ext cx="0" cy="8377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>
            <a:stCxn id="213" idx="2"/>
            <a:endCxn id="254" idx="0"/>
          </p:cNvCxnSpPr>
          <p:nvPr/>
        </p:nvCxnSpPr>
        <p:spPr>
          <a:xfrm flipH="1">
            <a:off x="3447683" y="3127414"/>
            <a:ext cx="2069" cy="18894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>
            <a:stCxn id="212" idx="2"/>
            <a:endCxn id="213" idx="0"/>
          </p:cNvCxnSpPr>
          <p:nvPr/>
        </p:nvCxnSpPr>
        <p:spPr>
          <a:xfrm>
            <a:off x="3446839" y="2530794"/>
            <a:ext cx="2913" cy="9525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254" idx="2"/>
            <a:endCxn id="255" idx="0"/>
          </p:cNvCxnSpPr>
          <p:nvPr/>
        </p:nvCxnSpPr>
        <p:spPr>
          <a:xfrm>
            <a:off x="3447683" y="3647103"/>
            <a:ext cx="0" cy="14673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255" idx="2"/>
            <a:endCxn id="259" idx="0"/>
          </p:cNvCxnSpPr>
          <p:nvPr/>
        </p:nvCxnSpPr>
        <p:spPr>
          <a:xfrm>
            <a:off x="3447683" y="4122162"/>
            <a:ext cx="0" cy="10699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>
            <a:stCxn id="259" idx="2"/>
            <a:endCxn id="261" idx="0"/>
          </p:cNvCxnSpPr>
          <p:nvPr/>
        </p:nvCxnSpPr>
        <p:spPr>
          <a:xfrm flipH="1">
            <a:off x="3447383" y="4554849"/>
            <a:ext cx="300" cy="15960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Блок-схема: решение 260"/>
          <p:cNvSpPr/>
          <p:nvPr/>
        </p:nvSpPr>
        <p:spPr>
          <a:xfrm>
            <a:off x="2783059" y="4714455"/>
            <a:ext cx="1328648" cy="410608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endParaRPr lang="ru-RU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Пройден?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3" name="Прямая соединительная линия 392"/>
          <p:cNvCxnSpPr>
            <a:stCxn id="205" idx="4"/>
            <a:endCxn id="207" idx="0"/>
          </p:cNvCxnSpPr>
          <p:nvPr/>
        </p:nvCxnSpPr>
        <p:spPr>
          <a:xfrm flipH="1">
            <a:off x="3441697" y="557563"/>
            <a:ext cx="2067" cy="17897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990942" y="2732229"/>
            <a:ext cx="106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 smtClean="0"/>
              <a:t>Есть поддерживаемые приложения?</a:t>
            </a:r>
            <a:endParaRPr lang="ru-RU" sz="700" dirty="0"/>
          </a:p>
        </p:txBody>
      </p:sp>
      <p:sp>
        <p:nvSpPr>
          <p:cNvPr id="429" name="TextBox 428"/>
          <p:cNvSpPr txBox="1"/>
          <p:nvPr/>
        </p:nvSpPr>
        <p:spPr>
          <a:xfrm>
            <a:off x="3077812" y="807067"/>
            <a:ext cx="1097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сигнал с считывателя</a:t>
            </a:r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Прямая соединительная линия 128"/>
          <p:cNvCxnSpPr>
            <a:stCxn id="273" idx="2"/>
            <a:endCxn id="253" idx="0"/>
          </p:cNvCxnSpPr>
          <p:nvPr/>
        </p:nvCxnSpPr>
        <p:spPr>
          <a:xfrm flipH="1">
            <a:off x="6139694" y="2011770"/>
            <a:ext cx="2767" cy="48593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213" idx="3"/>
          </p:cNvCxnSpPr>
          <p:nvPr/>
        </p:nvCxnSpPr>
        <p:spPr>
          <a:xfrm>
            <a:off x="4110159" y="2876729"/>
            <a:ext cx="525253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278" idx="2"/>
            <a:endCxn id="317" idx="0"/>
          </p:cNvCxnSpPr>
          <p:nvPr/>
        </p:nvCxnSpPr>
        <p:spPr>
          <a:xfrm>
            <a:off x="8125053" y="2011770"/>
            <a:ext cx="0" cy="126039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Блок-схема: знак завершения 135"/>
          <p:cNvSpPr/>
          <p:nvPr/>
        </p:nvSpPr>
        <p:spPr>
          <a:xfrm>
            <a:off x="7471988" y="4581743"/>
            <a:ext cx="1301095" cy="360040"/>
          </a:xfrm>
          <a:prstGeom prst="flowChartTermina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>
            <a:stCxn id="253" idx="3"/>
          </p:cNvCxnSpPr>
          <p:nvPr/>
        </p:nvCxnSpPr>
        <p:spPr>
          <a:xfrm>
            <a:off x="6695202" y="2679860"/>
            <a:ext cx="142733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>
            <a:stCxn id="317" idx="2"/>
            <a:endCxn id="136" idx="0"/>
          </p:cNvCxnSpPr>
          <p:nvPr/>
        </p:nvCxnSpPr>
        <p:spPr>
          <a:xfrm flipH="1">
            <a:off x="8122536" y="3679243"/>
            <a:ext cx="2517" cy="9025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>
            <a:stCxn id="246" idx="3"/>
          </p:cNvCxnSpPr>
          <p:nvPr/>
        </p:nvCxnSpPr>
        <p:spPr>
          <a:xfrm>
            <a:off x="5932507" y="4018303"/>
            <a:ext cx="2190029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Блок-схема: узел 152"/>
          <p:cNvSpPr/>
          <p:nvPr/>
        </p:nvSpPr>
        <p:spPr>
          <a:xfrm>
            <a:off x="2017105" y="4775743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Прямая соединительная линия 153"/>
          <p:cNvCxnSpPr>
            <a:stCxn id="261" idx="1"/>
            <a:endCxn id="153" idx="6"/>
          </p:cNvCxnSpPr>
          <p:nvPr/>
        </p:nvCxnSpPr>
        <p:spPr>
          <a:xfrm flipH="1">
            <a:off x="2305137" y="4919759"/>
            <a:ext cx="47792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Блок-схема: узел 159"/>
          <p:cNvSpPr/>
          <p:nvPr/>
        </p:nvSpPr>
        <p:spPr>
          <a:xfrm>
            <a:off x="6984161" y="458228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Прямая соединительная линия 160"/>
          <p:cNvCxnSpPr>
            <a:stCxn id="160" idx="4"/>
            <a:endCxn id="270" idx="0"/>
          </p:cNvCxnSpPr>
          <p:nvPr/>
        </p:nvCxnSpPr>
        <p:spPr>
          <a:xfrm>
            <a:off x="7128177" y="746260"/>
            <a:ext cx="1" cy="19535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61" idx="3"/>
          </p:cNvCxnSpPr>
          <p:nvPr/>
        </p:nvCxnSpPr>
        <p:spPr>
          <a:xfrm flipV="1">
            <a:off x="4111707" y="4018303"/>
            <a:ext cx="523705" cy="901456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Рисунок 1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1" t="24974" r="13347" b="19968"/>
          <a:stretch/>
        </p:blipFill>
        <p:spPr>
          <a:xfrm>
            <a:off x="4847813" y="6005906"/>
            <a:ext cx="266684" cy="102564"/>
          </a:xfrm>
          <a:prstGeom prst="rect">
            <a:avLst/>
          </a:prstGeom>
        </p:spPr>
      </p:pic>
      <p:pic>
        <p:nvPicPr>
          <p:cNvPr id="137" name="Рисунок 1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51" y="5858747"/>
            <a:ext cx="277666" cy="108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827" y="116632"/>
            <a:ext cx="8219256" cy="576064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latin typeface="+mn-lt"/>
              </a:rPr>
              <a:t>Пользовательский интерфейс. Экранные формы</a:t>
            </a:r>
            <a:endParaRPr lang="ru-RU" sz="2200" b="1" dirty="0">
              <a:latin typeface="+mn-lt"/>
            </a:endParaRP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14277"/>
              </p:ext>
            </p:extLst>
          </p:nvPr>
        </p:nvGraphicFramePr>
        <p:xfrm>
          <a:off x="6156325" y="625662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4" y="838874"/>
            <a:ext cx="2681879" cy="47677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96" y="838874"/>
            <a:ext cx="2681879" cy="476778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12" y="838874"/>
            <a:ext cx="2681879" cy="47677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7641" y="5716374"/>
            <a:ext cx="24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«Обычные операции»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61616" y="5720820"/>
            <a:ext cx="24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«Сервисные операции»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61379" y="5723771"/>
            <a:ext cx="24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«Журнал операций»</a:t>
            </a:r>
            <a:endParaRPr lang="ru-RU" sz="14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1" t="24974" r="13347" b="19968"/>
          <a:stretch/>
        </p:blipFill>
        <p:spPr>
          <a:xfrm rot="21375850">
            <a:off x="8033287" y="6481359"/>
            <a:ext cx="288032" cy="15991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479" y="6282366"/>
            <a:ext cx="424615" cy="16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58808"/>
              </p:ext>
            </p:extLst>
          </p:nvPr>
        </p:nvGraphicFramePr>
        <p:xfrm>
          <a:off x="6156325" y="625662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65112" y="212345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Отладка и тестирование ПМ ФО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619672" y="871546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Отладка</a:t>
            </a:r>
            <a:endParaRPr lang="ru-RU" sz="1600" dirty="0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6059571" y="871034"/>
            <a:ext cx="18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Тестирование</a:t>
            </a:r>
            <a:endParaRPr lang="ru-RU" sz="1600" dirty="0"/>
          </a:p>
        </p:txBody>
      </p:sp>
      <p:sp>
        <p:nvSpPr>
          <p:cNvPr id="12" name="Line 137"/>
          <p:cNvSpPr>
            <a:spLocks noChangeShapeType="1"/>
          </p:cNvSpPr>
          <p:nvPr/>
        </p:nvSpPr>
        <p:spPr bwMode="auto">
          <a:xfrm flipH="1">
            <a:off x="4572000" y="1209588"/>
            <a:ext cx="0" cy="504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5028431" y="1280149"/>
            <a:ext cx="38624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Unit </a:t>
            </a:r>
            <a:r>
              <a:rPr lang="ru-RU" sz="1600" dirty="0" smtClean="0"/>
              <a:t>тесты с использованием </a:t>
            </a:r>
            <a:r>
              <a:rPr lang="en-US" sz="1600" dirty="0" smtClean="0"/>
              <a:t>J</a:t>
            </a:r>
            <a:r>
              <a:rPr lang="en-US" sz="1600" dirty="0"/>
              <a:t>U</a:t>
            </a:r>
            <a:r>
              <a:rPr lang="en-US" sz="1600" dirty="0" smtClean="0"/>
              <a:t>nit </a:t>
            </a:r>
            <a:r>
              <a:rPr lang="ru-RU" sz="1600" dirty="0" smtClean="0"/>
              <a:t>5</a:t>
            </a:r>
            <a:endParaRPr lang="ru-RU" sz="1600" dirty="0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612523" y="1292388"/>
            <a:ext cx="39156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Встроенный отладчик </a:t>
            </a:r>
            <a:r>
              <a:rPr lang="en-US" sz="1600" dirty="0" smtClean="0"/>
              <a:t>Android Studio</a:t>
            </a: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4" y="1874445"/>
            <a:ext cx="4043542" cy="33316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05" y="1849466"/>
            <a:ext cx="3549091" cy="331142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1" t="24974" r="13347" b="19968"/>
          <a:stretch/>
        </p:blipFill>
        <p:spPr>
          <a:xfrm>
            <a:off x="8100392" y="6479720"/>
            <a:ext cx="288032" cy="15991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479" y="6282366"/>
            <a:ext cx="424615" cy="16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6152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22-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«Творчество Юных» 2018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Василиадис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Я. Связывание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С\С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dirty="0" smtClean="0"/>
              <a:t> </a:t>
            </a:r>
            <a:r>
              <a:rPr lang="ru-RU" dirty="0"/>
              <a:t>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Федотов А.А., Тюлькин Б.В.,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Василиадис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Я. </a:t>
            </a:r>
            <a:r>
              <a:rPr lang="ru-RU" dirty="0" smtClean="0"/>
              <a:t>//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Вестник Евразийской науки</a:t>
            </a:r>
            <a:r>
              <a:rPr lang="ru-RU" dirty="0" smtClean="0"/>
              <a:t>.— 2018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/>
              <a:t>в печати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Апробация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78760"/>
            <a:ext cx="2423213" cy="344288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1" t="24974" r="13347" b="19968"/>
          <a:stretch/>
        </p:blipFill>
        <p:spPr>
          <a:xfrm>
            <a:off x="8100392" y="6479720"/>
            <a:ext cx="288032" cy="15991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479" y="6282366"/>
            <a:ext cx="424615" cy="16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14783</TotalTime>
  <Words>878</Words>
  <Application>Microsoft Office PowerPoint</Application>
  <PresentationFormat>Экран (4:3)</PresentationFormat>
  <Paragraphs>343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интерфейс. Экранные формы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yen</dc:creator>
  <cp:lastModifiedBy>User</cp:lastModifiedBy>
  <cp:revision>805</cp:revision>
  <dcterms:created xsi:type="dcterms:W3CDTF">2014-03-17T07:20:10Z</dcterms:created>
  <dcterms:modified xsi:type="dcterms:W3CDTF">2018-06-13T19:15:30Z</dcterms:modified>
</cp:coreProperties>
</file>