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1" r:id="rId6"/>
    <p:sldId id="262" r:id="rId7"/>
    <p:sldId id="270" r:id="rId8"/>
    <p:sldId id="266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35" autoAdjust="0"/>
  </p:normalViewPr>
  <p:slideViewPr>
    <p:cSldViewPr>
      <p:cViewPr varScale="1">
        <p:scale>
          <a:sx n="104" d="100"/>
          <a:sy n="104" d="100"/>
        </p:scale>
        <p:origin x="120" y="1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A6AE0-AA74-41BD-82EA-8543DF964D38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E27B-5534-4DB1-B667-E8DC866AA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для проведения </a:t>
            </a:r>
            <a:r>
              <a:rPr lang="ru-RU" sz="2200" b="1" dirty="0" smtClean="0"/>
              <a:t>финансовых операций на POS-терминале (Шифр ПМ ФО)</a:t>
            </a: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67544" y="1386358"/>
            <a:ext cx="8603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кафедры</a:t>
            </a:r>
            <a:r>
              <a:rPr lang="ru-RU" sz="2000" b="1" dirty="0" smtClean="0"/>
              <a:t>:  </a:t>
            </a:r>
            <a:r>
              <a:rPr lang="ru-RU" sz="2000" dirty="0" smtClean="0"/>
              <a:t>доцент</a:t>
            </a:r>
            <a:r>
              <a:rPr lang="ru-RU" sz="2000" dirty="0"/>
              <a:t>, </a:t>
            </a:r>
            <a:r>
              <a:rPr lang="ru-RU" sz="2000" dirty="0" smtClean="0"/>
              <a:t>к.т.н. Федотов Андрей Александрович  </a:t>
            </a:r>
          </a:p>
          <a:p>
            <a:r>
              <a:rPr lang="ru-RU" sz="2000" b="1" dirty="0" smtClean="0"/>
              <a:t>Исполнитель</a:t>
            </a:r>
            <a:r>
              <a:rPr lang="ru-RU" sz="2000" b="1" dirty="0"/>
              <a:t>:</a:t>
            </a:r>
            <a:r>
              <a:rPr lang="ru-RU" sz="2000" dirty="0"/>
              <a:t> </a:t>
            </a:r>
            <a:r>
              <a:rPr lang="ru-RU" sz="2000" dirty="0" smtClean="0"/>
              <a:t>ст. группы МП-45  </a:t>
            </a:r>
            <a:r>
              <a:rPr lang="ru-RU" sz="2000" dirty="0" err="1" smtClean="0"/>
              <a:t>Василиадис</a:t>
            </a:r>
            <a:r>
              <a:rPr lang="ru-RU" sz="2000" dirty="0" smtClean="0"/>
              <a:t> </a:t>
            </a:r>
            <a:r>
              <a:rPr lang="ru-RU" sz="2000" dirty="0" err="1" smtClean="0"/>
              <a:t>Янис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61324" y="2223296"/>
            <a:ext cx="8359148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 </a:t>
            </a:r>
            <a:r>
              <a:rPr lang="ru-RU" sz="2000" dirty="0" smtClean="0"/>
              <a:t>расширение функциональности P</a:t>
            </a:r>
            <a:r>
              <a:rPr lang="en-US" sz="2000" dirty="0" smtClean="0"/>
              <a:t>OS</a:t>
            </a:r>
            <a:r>
              <a:rPr lang="ru-RU" sz="2000" dirty="0" smtClean="0"/>
              <a:t>-терминала под управлением операционной </a:t>
            </a:r>
            <a:r>
              <a:rPr lang="ru-RU" sz="2000" dirty="0"/>
              <a:t>системы </a:t>
            </a:r>
            <a:r>
              <a:rPr lang="en-US" sz="2000" dirty="0" smtClean="0"/>
              <a:t>Android</a:t>
            </a:r>
            <a:endParaRPr lang="ru-RU" sz="2000" dirty="0" smtClean="0"/>
          </a:p>
          <a:p>
            <a:endParaRPr lang="ru-RU" sz="1100" b="1" dirty="0" smtClean="0"/>
          </a:p>
          <a:p>
            <a:r>
              <a:rPr lang="ru-RU" sz="2000" b="1" dirty="0" smtClean="0"/>
              <a:t>Задачи:		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обоснование использования средств и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структуры данных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</a:t>
            </a:r>
            <a:r>
              <a:rPr lang="ru-RU" sz="2000" dirty="0" smtClean="0"/>
              <a:t>алгоритма </a:t>
            </a:r>
            <a:r>
              <a:rPr lang="ru-RU" sz="2000" dirty="0"/>
              <a:t>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</a:t>
            </a:r>
            <a:r>
              <a:rPr lang="ru-RU" sz="2000" dirty="0" smtClean="0"/>
              <a:t>рограммная реализация ПМ 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оператора ПМ </a:t>
            </a:r>
            <a:r>
              <a:rPr lang="ru-RU" sz="2000" dirty="0" smtClean="0"/>
              <a:t>ФО.</a:t>
            </a:r>
            <a:endParaRPr lang="ru-RU" sz="2000" dirty="0"/>
          </a:p>
        </p:txBody>
      </p:sp>
      <p:sp>
        <p:nvSpPr>
          <p:cNvPr id="3" name="Овал 2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5182" y="899428"/>
            <a:ext cx="833355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исследована предметная область;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 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произведено обоснование используемых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разработана структура данных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</a:t>
            </a:r>
            <a:r>
              <a:rPr lang="ru-RU" sz="2400" dirty="0" smtClean="0"/>
              <a:t>алгоритм </a:t>
            </a:r>
            <a:r>
              <a:rPr lang="ru-RU" sz="2400" dirty="0"/>
              <a:t>ПМ </a:t>
            </a:r>
            <a:r>
              <a:rPr lang="ru-RU" sz="24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программная </a:t>
            </a:r>
            <a:r>
              <a:rPr lang="ru-RU" sz="2400" dirty="0" smtClean="0"/>
              <a:t>реализация ПМ 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пользовательский интерфейс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произведена отладка и тестирование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разработано руководство оператора ПМ </a:t>
            </a:r>
            <a:r>
              <a:rPr lang="ru-RU" sz="2400" dirty="0" smtClean="0"/>
              <a:t>ФО.</a:t>
            </a:r>
            <a:endParaRPr lang="ru-RU" sz="2400" dirty="0"/>
          </a:p>
        </p:txBody>
      </p:sp>
      <p:sp>
        <p:nvSpPr>
          <p:cNvPr id="11" name="Овал 10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574762" y="237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10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34000" y="2785799"/>
            <a:ext cx="3384815" cy="33848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5" y="2944666"/>
            <a:ext cx="1563235" cy="15832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6" r="21339"/>
          <a:stretch/>
        </p:blipFill>
        <p:spPr>
          <a:xfrm>
            <a:off x="3277871" y="2835544"/>
            <a:ext cx="792088" cy="1373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r="19470"/>
          <a:stretch/>
        </p:blipFill>
        <p:spPr>
          <a:xfrm>
            <a:off x="2347624" y="4614524"/>
            <a:ext cx="1089753" cy="1833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92" y="888286"/>
            <a:ext cx="4280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Проблемы до разработки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нет </a:t>
            </a:r>
            <a:r>
              <a:rPr lang="ru-RU" sz="1600" dirty="0"/>
              <a:t>возможности использовать языки высокого </a:t>
            </a:r>
            <a:r>
              <a:rPr lang="ru-RU" sz="1600" dirty="0" smtClean="0"/>
              <a:t>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</a:t>
            </a:r>
            <a:r>
              <a:rPr lang="ru-RU" sz="1600" dirty="0" smtClean="0"/>
              <a:t>ложность </a:t>
            </a:r>
            <a:r>
              <a:rPr lang="ru-RU" sz="1600" dirty="0"/>
              <a:t>расширения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римитивный </a:t>
            </a:r>
            <a:r>
              <a:rPr lang="ru-RU" sz="1600" dirty="0"/>
              <a:t>интерфейс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быстрое </a:t>
            </a:r>
            <a:r>
              <a:rPr lang="ru-RU" sz="1600" dirty="0" smtClean="0"/>
              <a:t>устаревание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узко </a:t>
            </a:r>
            <a:r>
              <a:rPr lang="ru-RU" sz="1600" dirty="0" smtClean="0"/>
              <a:t>направленность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389" y="888286"/>
            <a:ext cx="42447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Достоинства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</a:t>
            </a:r>
            <a:r>
              <a:rPr lang="ru-RU" sz="1600" dirty="0" smtClean="0"/>
              <a:t>спользование </a:t>
            </a:r>
            <a:r>
              <a:rPr lang="ru-RU" sz="1600" dirty="0"/>
              <a:t>языков высокого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</a:t>
            </a:r>
            <a:r>
              <a:rPr lang="ru-RU" sz="1600" dirty="0" smtClean="0"/>
              <a:t>одульная </a:t>
            </a:r>
            <a:r>
              <a:rPr lang="ru-RU" sz="1600" dirty="0"/>
              <a:t>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добный </a:t>
            </a:r>
            <a:r>
              <a:rPr lang="ru-RU" sz="1600" dirty="0"/>
              <a:t>и быстро расширяемый </a:t>
            </a:r>
            <a:r>
              <a:rPr lang="ru-RU" sz="1600" dirty="0" smtClean="0"/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</a:t>
            </a:r>
            <a:r>
              <a:rPr lang="ru-RU" sz="1600" dirty="0" smtClean="0"/>
              <a:t>аботает под ОС </a:t>
            </a:r>
            <a:r>
              <a:rPr lang="en-US" sz="1600" dirty="0" smtClean="0"/>
              <a:t>Android</a:t>
            </a:r>
            <a:endParaRPr lang="ru-RU" sz="1600" dirty="0"/>
          </a:p>
        </p:txBody>
      </p:sp>
      <p:sp>
        <p:nvSpPr>
          <p:cNvPr id="16" name="Овал 1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00222" y="4540124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1. </a:t>
            </a:r>
            <a:r>
              <a:rPr lang="en-US" sz="1100" dirty="0" err="1"/>
              <a:t>Ingenico</a:t>
            </a:r>
            <a:r>
              <a:rPr lang="en-US" sz="1100" dirty="0"/>
              <a:t> iCT220 </a:t>
            </a:r>
            <a:endParaRPr lang="ru-R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9235" y="6330315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2. </a:t>
            </a:r>
            <a:r>
              <a:rPr lang="en-US" sz="1100" dirty="0" err="1"/>
              <a:t>Verifone</a:t>
            </a:r>
            <a:r>
              <a:rPr lang="en-US" sz="1100" dirty="0"/>
              <a:t> VX</a:t>
            </a:r>
            <a:r>
              <a:rPr lang="ru-RU" sz="1100" dirty="0"/>
              <a:t> 680</a:t>
            </a:r>
            <a:r>
              <a:rPr lang="en-US" sz="1100" dirty="0"/>
              <a:t> </a:t>
            </a:r>
            <a:r>
              <a:rPr lang="en-US" sz="1100" dirty="0" smtClean="0"/>
              <a:t> </a:t>
            </a:r>
            <a:endParaRPr lang="ru-RU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0242" y="4286409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3. </a:t>
            </a:r>
            <a:r>
              <a:rPr lang="en-US" sz="1100" dirty="0" smtClean="0"/>
              <a:t>S920 </a:t>
            </a:r>
            <a:r>
              <a:rPr lang="en-US" sz="1100" dirty="0"/>
              <a:t>PAX </a:t>
            </a:r>
            <a:endParaRPr lang="ru-R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7443" y="5820267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4. </a:t>
            </a:r>
            <a:r>
              <a:rPr lang="en-US" sz="1100" dirty="0" err="1"/>
              <a:t>Azur</a:t>
            </a:r>
            <a:r>
              <a:rPr lang="en-US" sz="1100" dirty="0"/>
              <a:t> 01-</a:t>
            </a:r>
            <a:r>
              <a:rPr lang="ru-RU" sz="1100" dirty="0" smtClean="0"/>
              <a:t>Ф</a:t>
            </a:r>
            <a:r>
              <a:rPr lang="en-US" sz="1100" dirty="0" smtClean="0"/>
              <a:t> 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8032" y="177079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3674" y="5671840"/>
            <a:ext cx="495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000" dirty="0" smtClean="0"/>
              <a:t>[1</a:t>
            </a:r>
            <a:r>
              <a:rPr lang="en-US" sz="1000" dirty="0"/>
              <a:t>] https://ingenico.us/smart-terminals/telium2/payment-terminals/ict-series/ict220-cl.html</a:t>
            </a:r>
            <a:endParaRPr lang="en-US" sz="1000" b="1" u="sng" dirty="0"/>
          </a:p>
          <a:p>
            <a:r>
              <a:rPr lang="en-US" sz="1000" dirty="0" smtClean="0"/>
              <a:t>[2</a:t>
            </a:r>
            <a:r>
              <a:rPr lang="en-US" sz="1000" dirty="0"/>
              <a:t>] https://</a:t>
            </a:r>
            <a:r>
              <a:rPr lang="en-US" sz="1000" dirty="0" smtClean="0"/>
              <a:t>www.verifone.com/en/us/devices/portables-transportables/vx-680</a:t>
            </a:r>
          </a:p>
          <a:p>
            <a:r>
              <a:rPr lang="en-US" sz="1000" dirty="0" smtClean="0"/>
              <a:t>[3</a:t>
            </a:r>
            <a:r>
              <a:rPr lang="en-US" sz="1000" dirty="0"/>
              <a:t>] http://www.pax.us/portfolio_page/s920-mobile-payment-terminal</a:t>
            </a:r>
            <a:r>
              <a:rPr lang="en-US" sz="1000" dirty="0" smtClean="0"/>
              <a:t>/</a:t>
            </a:r>
            <a:endParaRPr lang="ru-RU" sz="10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3254"/>
              </p:ext>
            </p:extLst>
          </p:nvPr>
        </p:nvGraphicFramePr>
        <p:xfrm>
          <a:off x="265113" y="617882"/>
          <a:ext cx="8628187" cy="4962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693">
                  <a:extLst>
                    <a:ext uri="{9D8B030D-6E8A-4147-A177-3AD203B41FA5}">
                      <a16:colId xmlns:a16="http://schemas.microsoft.com/office/drawing/2014/main" val="137834253"/>
                    </a:ext>
                  </a:extLst>
                </a:gridCol>
                <a:gridCol w="1153129">
                  <a:extLst>
                    <a:ext uri="{9D8B030D-6E8A-4147-A177-3AD203B41FA5}">
                      <a16:colId xmlns:a16="http://schemas.microsoft.com/office/drawing/2014/main" val="6419859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298599315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1571850696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765978429"/>
                    </a:ext>
                  </a:extLst>
                </a:gridCol>
              </a:tblGrid>
              <a:tr h="646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Критерий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Ingenico</a:t>
                      </a:r>
                      <a:r>
                        <a:rPr lang="en-US" sz="1200" dirty="0">
                          <a:effectLst/>
                        </a:rPr>
                        <a:t> iCT220 </a:t>
                      </a:r>
                      <a:r>
                        <a:rPr lang="en-US" sz="1200" dirty="0" smtClean="0">
                          <a:effectLst/>
                        </a:rPr>
                        <a:t>(Telium2)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Verifone</a:t>
                      </a:r>
                      <a:r>
                        <a:rPr lang="en-US" sz="1200" dirty="0">
                          <a:effectLst/>
                        </a:rPr>
                        <a:t> VX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smtClean="0">
                          <a:effectLst/>
                        </a:rPr>
                        <a:t>680</a:t>
                      </a:r>
                      <a:r>
                        <a:rPr lang="en-US" sz="1200" dirty="0" smtClean="0">
                          <a:effectLst/>
                        </a:rPr>
                        <a:t> (V/OS)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S920 PAX (POX)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Azur</a:t>
                      </a:r>
                      <a:r>
                        <a:rPr lang="en-US" sz="1200" dirty="0">
                          <a:effectLst/>
                        </a:rPr>
                        <a:t> 01-</a:t>
                      </a:r>
                      <a:r>
                        <a:rPr lang="ru-RU" sz="1200" dirty="0" smtClean="0">
                          <a:effectLst/>
                        </a:rPr>
                        <a:t>Ф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(ПМ ФО)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71832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</a:t>
                      </a:r>
                      <a:r>
                        <a:rPr lang="en-US" sz="1400" dirty="0">
                          <a:effectLst/>
                        </a:rPr>
                        <a:t>Java/</a:t>
                      </a:r>
                      <a:r>
                        <a:rPr lang="en-US" sz="1400" dirty="0" err="1">
                          <a:effectLst/>
                        </a:rPr>
                        <a:t>Kotlin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44577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Операционная</a:t>
                      </a:r>
                      <a:r>
                        <a:rPr lang="ru-RU" sz="1400" baseline="0" dirty="0" smtClean="0">
                          <a:effectLst/>
                        </a:rPr>
                        <a:t> система</a:t>
                      </a:r>
                      <a:r>
                        <a:rPr lang="en-US" sz="1400" baseline="0" dirty="0" smtClean="0">
                          <a:effectLst/>
                        </a:rPr>
                        <a:t> Android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3501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С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С++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4458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Цветной экран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4366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Контактный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9192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Бесконтактный считыватель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7668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Магнитный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122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Касса и </a:t>
                      </a:r>
                      <a:r>
                        <a:rPr lang="en-US" sz="1400">
                          <a:effectLst/>
                        </a:rPr>
                        <a:t>POS</a:t>
                      </a:r>
                      <a:r>
                        <a:rPr lang="ru-RU" sz="1400">
                          <a:effectLst/>
                        </a:rPr>
                        <a:t>-терминал в одном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0814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карт </a:t>
                      </a:r>
                      <a:r>
                        <a:rPr lang="ru-RU" sz="1400" dirty="0" err="1">
                          <a:effectLst/>
                        </a:rPr>
                        <a:t>Mifare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479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Полноценный </a:t>
                      </a:r>
                      <a:r>
                        <a:rPr lang="ru-RU" sz="1400" dirty="0">
                          <a:effectLst/>
                        </a:rPr>
                        <a:t>графический интерфейс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6120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протокола ТТК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58517"/>
                  </a:ext>
                </a:extLst>
              </a:tr>
            </a:tbl>
          </a:graphicData>
        </a:graphic>
      </p:graphicFrame>
      <p:sp>
        <p:nvSpPr>
          <p:cNvPr id="12" name="Rectangle 206"/>
          <p:cNvSpPr>
            <a:spLocks noChangeArrowheads="1"/>
          </p:cNvSpPr>
          <p:nvPr/>
        </p:nvSpPr>
        <p:spPr bwMode="auto">
          <a:xfrm>
            <a:off x="6084168" y="5766534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Овал 13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15557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</a:t>
            </a:r>
            <a:r>
              <a:rPr lang="ru-RU" sz="2200" b="1" dirty="0" smtClean="0"/>
              <a:t>языка</a:t>
            </a:r>
            <a:r>
              <a:rPr lang="en-US" sz="2200" b="1" dirty="0" smtClean="0"/>
              <a:t> </a:t>
            </a:r>
            <a:r>
              <a:rPr lang="ru-RU" sz="2200" b="1" dirty="0" smtClean="0"/>
              <a:t>программирования</a:t>
            </a:r>
            <a:endParaRPr lang="ru-RU" sz="2200" b="1" dirty="0"/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8366" y="2510024"/>
            <a:ext cx="457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https://gcc.gnu.org/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2] </a:t>
            </a:r>
            <a:r>
              <a:rPr lang="ru-RU" sz="1000" dirty="0"/>
              <a:t>http://</a:t>
            </a:r>
            <a:r>
              <a:rPr lang="ru-RU" sz="1000" dirty="0" smtClean="0"/>
              <a:t>msdn.microsoft.com/ru-ru/vcsharp/default.aspx</a:t>
            </a:r>
            <a:endParaRPr lang="en-US" sz="1000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3] </a:t>
            </a:r>
            <a:r>
              <a:rPr lang="ru-RU" sz="1000" dirty="0"/>
              <a:t>http://</a:t>
            </a:r>
            <a:r>
              <a:rPr lang="ru-RU" sz="1000" dirty="0" smtClean="0"/>
              <a:t>www.oracle.com/technetwork/java/index.html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[</a:t>
            </a:r>
            <a:r>
              <a:rPr lang="ru-RU" sz="1000" dirty="0"/>
              <a:t>4</a:t>
            </a:r>
            <a:r>
              <a:rPr lang="en-US" sz="1000" dirty="0"/>
              <a:t>] https://kotlinlang.org</a:t>
            </a:r>
            <a:r>
              <a:rPr lang="en-US" sz="1000" dirty="0" smtClean="0"/>
              <a:t>/</a:t>
            </a:r>
            <a:endParaRPr lang="ru-RU" sz="1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17630"/>
              </p:ext>
            </p:extLst>
          </p:nvPr>
        </p:nvGraphicFramePr>
        <p:xfrm>
          <a:off x="285967" y="615951"/>
          <a:ext cx="8613771" cy="1933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431">
                  <a:extLst>
                    <a:ext uri="{9D8B030D-6E8A-4147-A177-3AD203B41FA5}">
                      <a16:colId xmlns:a16="http://schemas.microsoft.com/office/drawing/2014/main" val="3847597296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528488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160560305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352875724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86535370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724446679"/>
                    </a:ext>
                  </a:extLst>
                </a:gridCol>
              </a:tblGrid>
              <a:tr h="288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С</a:t>
                      </a:r>
                      <a:r>
                        <a:rPr lang="en-US" sz="1200" dirty="0" smtClean="0">
                          <a:effectLst/>
                        </a:rPr>
                        <a:t> [</a:t>
                      </a:r>
                      <a:r>
                        <a:rPr lang="ru-RU" sz="1200" dirty="0" smtClean="0">
                          <a:effectLst/>
                        </a:rPr>
                        <a:t>1</a:t>
                      </a:r>
                      <a:r>
                        <a:rPr lang="en-US" sz="1200" dirty="0" smtClean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</a:t>
                      </a:r>
                      <a:r>
                        <a:rPr lang="ru-RU" sz="1200" dirty="0" smtClean="0">
                          <a:effectLst/>
                        </a:rPr>
                        <a:t>++</a:t>
                      </a:r>
                      <a:r>
                        <a:rPr lang="en-US" sz="1200" dirty="0" smtClean="0">
                          <a:effectLst/>
                        </a:rPr>
                        <a:t>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dirty="0" smtClean="0">
                          <a:effectLst/>
                        </a:rPr>
                        <a:t>#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Java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Kotlin</a:t>
                      </a:r>
                      <a:r>
                        <a:rPr lang="en-US" sz="1200" dirty="0" smtClean="0">
                          <a:effectLst/>
                        </a:rPr>
                        <a:t> [4]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49821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Опыт разработчика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1055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Безопасность кода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7361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Совместимость с ОС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70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Объектно-ориентированный язык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7604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Обобщенное программирование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6638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Сборка мусора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624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9919"/>
              </p:ext>
            </p:extLst>
          </p:nvPr>
        </p:nvGraphicFramePr>
        <p:xfrm>
          <a:off x="285967" y="3369445"/>
          <a:ext cx="8607209" cy="238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865">
                  <a:extLst>
                    <a:ext uri="{9D8B030D-6E8A-4147-A177-3AD203B41FA5}">
                      <a16:colId xmlns:a16="http://schemas.microsoft.com/office/drawing/2014/main" val="2360868921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191919223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744633054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31204664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378857062"/>
                    </a:ext>
                  </a:extLst>
                </a:gridCol>
              </a:tblGrid>
              <a:tr h="563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Eclipse [1]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Microsoft Visual </a:t>
                      </a:r>
                      <a:r>
                        <a:rPr lang="en-US" sz="1200" dirty="0" smtClean="0">
                          <a:effectLst/>
                        </a:rPr>
                        <a:t>Studio [2]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IntelliJ </a:t>
                      </a:r>
                      <a:r>
                        <a:rPr lang="en-US" sz="1200" dirty="0" smtClean="0">
                          <a:effectLst/>
                        </a:rPr>
                        <a:t>IDEA [3]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Android </a:t>
                      </a:r>
                      <a:r>
                        <a:rPr lang="en-US" sz="1200" dirty="0" smtClean="0">
                          <a:effectLst/>
                        </a:rPr>
                        <a:t>Studio [4]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04914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Поддержка разработки под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+\-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54499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со стороны </a:t>
                      </a:r>
                      <a:r>
                        <a:rPr lang="en-US" sz="1200">
                          <a:effectLst/>
                        </a:rPr>
                        <a:t>Google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211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Статический анализатор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5370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 smtClean="0">
                          <a:effectLst/>
                        </a:rPr>
                        <a:t>Рефакторинг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269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Встроенный </a:t>
                      </a:r>
                      <a:r>
                        <a:rPr lang="ru-RU" sz="1200" dirty="0" smtClean="0">
                          <a:effectLst/>
                        </a:rPr>
                        <a:t>отладчик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893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Интеграция с </a:t>
                      </a:r>
                      <a:r>
                        <a:rPr lang="en-US" sz="1200" dirty="0" smtClean="0">
                          <a:effectLst/>
                        </a:rPr>
                        <a:t>VCS (</a:t>
                      </a:r>
                      <a:r>
                        <a:rPr lang="ru-RU" sz="1200" dirty="0" smtClean="0">
                          <a:effectLst/>
                        </a:rPr>
                        <a:t>SVN/</a:t>
                      </a:r>
                      <a:r>
                        <a:rPr lang="ru-RU" sz="1200" dirty="0" err="1" smtClean="0">
                          <a:effectLst/>
                        </a:rPr>
                        <a:t>Git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3700"/>
                  </a:ext>
                </a:extLst>
              </a:tr>
            </a:tbl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-191339" y="5821455"/>
            <a:ext cx="391010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eaLnBrk="0" hangingPunct="0"/>
            <a:r>
              <a:rPr lang="en-US" sz="1000" dirty="0">
                <a:cs typeface="Arial" charset="0"/>
              </a:rPr>
              <a:t>[1</a:t>
            </a:r>
            <a:r>
              <a:rPr lang="en-US" sz="1000" dirty="0" smtClean="0">
                <a:cs typeface="Arial" charset="0"/>
              </a:rPr>
              <a:t>]</a:t>
            </a:r>
            <a:r>
              <a:rPr lang="ru-RU" sz="1000" dirty="0" smtClean="0">
                <a:cs typeface="Arial" charset="0"/>
              </a:rPr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www.eclipse.org/</a:t>
            </a:r>
            <a:endParaRPr lang="ru-RU" sz="1000" dirty="0" smtClean="0"/>
          </a:p>
          <a:p>
            <a:pPr indent="450850" eaLnBrk="0" hangingPunct="0"/>
            <a:r>
              <a:rPr lang="en-US" sz="1000" dirty="0" smtClean="0"/>
              <a:t>[2]</a:t>
            </a:r>
            <a:r>
              <a:rPr lang="ru-RU" sz="1000" dirty="0"/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www.visualstudio.com/vs/android/</a:t>
            </a:r>
            <a:endParaRPr lang="ru-RU" sz="1000" dirty="0"/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[3] </a:t>
            </a:r>
            <a:r>
              <a:rPr lang="en-US" sz="1000" dirty="0"/>
              <a:t>https://www.jetbrains.com/idea</a:t>
            </a:r>
            <a:r>
              <a:rPr lang="en-US" sz="1000" dirty="0" smtClean="0"/>
              <a:t>/</a:t>
            </a:r>
            <a:r>
              <a:rPr lang="en-US" sz="1000" dirty="0" smtClean="0">
                <a:cs typeface="Arial" charset="0"/>
              </a:rPr>
              <a:t> </a:t>
            </a:r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[4] </a:t>
            </a:r>
            <a:r>
              <a:rPr lang="en-US" sz="1000" dirty="0"/>
              <a:t>https://developer.android.com</a:t>
            </a:r>
            <a:r>
              <a:rPr lang="en-US" sz="1000" dirty="0" smtClean="0"/>
              <a:t>/</a:t>
            </a:r>
            <a:endParaRPr lang="en-US" sz="1000" dirty="0">
              <a:cs typeface="Arial" charset="0"/>
            </a:endParaRPr>
          </a:p>
        </p:txBody>
      </p:sp>
      <p:sp>
        <p:nvSpPr>
          <p:cNvPr id="14" name="Rectangle 206"/>
          <p:cNvSpPr>
            <a:spLocks noChangeArrowheads="1"/>
          </p:cNvSpPr>
          <p:nvPr/>
        </p:nvSpPr>
        <p:spPr bwMode="auto">
          <a:xfrm>
            <a:off x="2954051" y="5844377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5" name="Овал 14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200121" y="2679134"/>
            <a:ext cx="2549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Выбраны языки </a:t>
            </a:r>
            <a:r>
              <a:rPr lang="en-US" sz="1400" dirty="0" smtClean="0"/>
              <a:t>– Java </a:t>
            </a:r>
            <a:r>
              <a:rPr lang="ru-RU" sz="1400" dirty="0" smtClean="0"/>
              <a:t>и </a:t>
            </a:r>
            <a:r>
              <a:rPr lang="en-US" sz="1400" dirty="0" err="1" smtClean="0"/>
              <a:t>Kotlin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01976" y="5849257"/>
            <a:ext cx="350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Выбрана среда разработки </a:t>
            </a:r>
            <a:r>
              <a:rPr lang="en-US" sz="1400" dirty="0" smtClean="0"/>
              <a:t>– Android Studio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843680" y="215629"/>
            <a:ext cx="3713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Схема </a:t>
            </a:r>
            <a:r>
              <a:rPr lang="ru-RU" sz="2200" b="1" dirty="0"/>
              <a:t>данных ПМ ФО</a:t>
            </a:r>
          </a:p>
          <a:p>
            <a:pPr algn="ctr"/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778194" y="764704"/>
            <a:ext cx="1074490" cy="43453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конфигурации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767231" y="2142706"/>
            <a:ext cx="1085453" cy="49566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конфигураций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Блок-схема: процесс 82"/>
          <p:cNvSpPr/>
          <p:nvPr/>
        </p:nvSpPr>
        <p:spPr>
          <a:xfrm>
            <a:off x="760376" y="2905477"/>
            <a:ext cx="1092308" cy="49509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3537330" y="2926728"/>
            <a:ext cx="1059585" cy="50141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 </a:t>
            </a: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роцессинга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Блок-схема: карточка 84"/>
          <p:cNvSpPr/>
          <p:nvPr/>
        </p:nvSpPr>
        <p:spPr>
          <a:xfrm>
            <a:off x="2808580" y="5756376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Блок-схема: карточка 85"/>
          <p:cNvSpPr/>
          <p:nvPr/>
        </p:nvSpPr>
        <p:spPr>
          <a:xfrm>
            <a:off x="4173177" y="5753933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Блок-схема: карточка 86"/>
          <p:cNvSpPr/>
          <p:nvPr/>
        </p:nvSpPr>
        <p:spPr>
          <a:xfrm>
            <a:off x="1462313" y="5753933"/>
            <a:ext cx="1080120" cy="447546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лента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Блок-схема: процесс 87"/>
          <p:cNvSpPr/>
          <p:nvPr/>
        </p:nvSpPr>
        <p:spPr>
          <a:xfrm>
            <a:off x="5240256" y="4721098"/>
            <a:ext cx="1271332" cy="54092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5240256" y="3962835"/>
            <a:ext cx="1271332" cy="52925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карте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Соединительная линия уступом 92"/>
          <p:cNvCxnSpPr>
            <a:stCxn id="87" idx="0"/>
            <a:endCxn id="88" idx="1"/>
          </p:cNvCxnSpPr>
          <p:nvPr/>
        </p:nvCxnSpPr>
        <p:spPr>
          <a:xfrm rot="5400000" flipH="1" flipV="1">
            <a:off x="3240129" y="3753807"/>
            <a:ext cx="762370" cy="3237883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Блок-схема: процесс 94"/>
          <p:cNvSpPr/>
          <p:nvPr/>
        </p:nvSpPr>
        <p:spPr>
          <a:xfrm>
            <a:off x="1875945" y="3781932"/>
            <a:ext cx="1059585" cy="54158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транзакции в БД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Блок-схема: внутренняя память 95"/>
          <p:cNvSpPr/>
          <p:nvPr/>
        </p:nvSpPr>
        <p:spPr>
          <a:xfrm>
            <a:off x="5240257" y="3104780"/>
            <a:ext cx="1271332" cy="632313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Блок-схема: узел 96"/>
          <p:cNvSpPr/>
          <p:nvPr/>
        </p:nvSpPr>
        <p:spPr>
          <a:xfrm>
            <a:off x="7060124" y="559724"/>
            <a:ext cx="288032" cy="266594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98" name="Блок-схема: внутренняя память 97"/>
          <p:cNvSpPr/>
          <p:nvPr/>
        </p:nvSpPr>
        <p:spPr>
          <a:xfrm>
            <a:off x="6523912" y="963984"/>
            <a:ext cx="1360456" cy="66066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ответ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Блок-схема: несколько документов 98"/>
          <p:cNvSpPr/>
          <p:nvPr/>
        </p:nvSpPr>
        <p:spPr>
          <a:xfrm>
            <a:off x="830751" y="1459543"/>
            <a:ext cx="1095661" cy="439204"/>
          </a:xfrm>
          <a:prstGeom prst="flowChartMulti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Блок-схема: внутренняя память 99"/>
          <p:cNvSpPr/>
          <p:nvPr/>
        </p:nvSpPr>
        <p:spPr>
          <a:xfrm>
            <a:off x="5240256" y="2296536"/>
            <a:ext cx="1283655" cy="655157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запрос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Блок-схема: сохраненные данные 100"/>
          <p:cNvSpPr/>
          <p:nvPr/>
        </p:nvSpPr>
        <p:spPr>
          <a:xfrm>
            <a:off x="6776167" y="1873279"/>
            <a:ext cx="853723" cy="389251"/>
          </a:xfrm>
          <a:prstGeom prst="flowChartOnline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Касса</a:t>
            </a:r>
            <a:endParaRPr lang="ru-RU" sz="1200" dirty="0"/>
          </a:p>
        </p:txBody>
      </p:sp>
      <p:sp>
        <p:nvSpPr>
          <p:cNvPr id="103" name="Блок-схема: процесс 102"/>
          <p:cNvSpPr/>
          <p:nvPr/>
        </p:nvSpPr>
        <p:spPr>
          <a:xfrm>
            <a:off x="3537330" y="3789803"/>
            <a:ext cx="1059585" cy="52583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транзакции с банком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Блок-схема: узел 104"/>
          <p:cNvSpPr/>
          <p:nvPr/>
        </p:nvSpPr>
        <p:spPr>
          <a:xfrm>
            <a:off x="3923105" y="4587801"/>
            <a:ext cx="288032" cy="266594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08" name="Блок-схема: внутренняя память 107"/>
          <p:cNvSpPr/>
          <p:nvPr/>
        </p:nvSpPr>
        <p:spPr>
          <a:xfrm>
            <a:off x="3348640" y="963984"/>
            <a:ext cx="1439898" cy="66066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сумме или номер счета транзакции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Соединительная линия уступом 109"/>
          <p:cNvCxnSpPr>
            <a:stCxn id="84" idx="1"/>
          </p:cNvCxnSpPr>
          <p:nvPr/>
        </p:nvCxnSpPr>
        <p:spPr>
          <a:xfrm rot="10800000" flipV="1">
            <a:off x="3236430" y="3177435"/>
            <a:ext cx="300900" cy="88464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Соединительная линия уступом 115"/>
          <p:cNvCxnSpPr>
            <a:stCxn id="101" idx="2"/>
            <a:endCxn id="100" idx="3"/>
          </p:cNvCxnSpPr>
          <p:nvPr/>
        </p:nvCxnSpPr>
        <p:spPr>
          <a:xfrm rot="5400000">
            <a:off x="6682678" y="2103763"/>
            <a:ext cx="361585" cy="679118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Соединительная линия уступом 119"/>
          <p:cNvCxnSpPr>
            <a:stCxn id="96" idx="1"/>
            <a:endCxn id="84" idx="3"/>
          </p:cNvCxnSpPr>
          <p:nvPr/>
        </p:nvCxnSpPr>
        <p:spPr>
          <a:xfrm rot="10800000">
            <a:off x="4596915" y="3177435"/>
            <a:ext cx="643342" cy="2435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Овал 4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3" name="Прямая соединительная линия 2"/>
          <p:cNvCxnSpPr>
            <a:stCxn id="82" idx="2"/>
            <a:endCxn id="83" idx="0"/>
          </p:cNvCxnSpPr>
          <p:nvPr/>
        </p:nvCxnSpPr>
        <p:spPr>
          <a:xfrm flipH="1">
            <a:off x="1306530" y="2638375"/>
            <a:ext cx="3428" cy="26710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9" idx="2"/>
            <a:endCxn id="82" idx="0"/>
          </p:cNvCxnSpPr>
          <p:nvPr/>
        </p:nvCxnSpPr>
        <p:spPr>
          <a:xfrm>
            <a:off x="1302392" y="1882114"/>
            <a:ext cx="7566" cy="26059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81" idx="2"/>
          </p:cNvCxnSpPr>
          <p:nvPr/>
        </p:nvCxnSpPr>
        <p:spPr>
          <a:xfrm>
            <a:off x="1315439" y="1199234"/>
            <a:ext cx="2815" cy="25518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84" idx="2"/>
            <a:endCxn id="103" idx="0"/>
          </p:cNvCxnSpPr>
          <p:nvPr/>
        </p:nvCxnSpPr>
        <p:spPr>
          <a:xfrm>
            <a:off x="4067123" y="3428141"/>
            <a:ext cx="0" cy="36166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97" idx="4"/>
            <a:endCxn id="98" idx="0"/>
          </p:cNvCxnSpPr>
          <p:nvPr/>
        </p:nvCxnSpPr>
        <p:spPr>
          <a:xfrm>
            <a:off x="7204140" y="826318"/>
            <a:ext cx="0" cy="13766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98" idx="2"/>
            <a:endCxn id="101" idx="0"/>
          </p:cNvCxnSpPr>
          <p:nvPr/>
        </p:nvCxnSpPr>
        <p:spPr>
          <a:xfrm flipH="1">
            <a:off x="7203029" y="1624652"/>
            <a:ext cx="1111" cy="24862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08" idx="2"/>
            <a:endCxn id="84" idx="0"/>
          </p:cNvCxnSpPr>
          <p:nvPr/>
        </p:nvCxnSpPr>
        <p:spPr>
          <a:xfrm flipH="1">
            <a:off x="4067123" y="1624652"/>
            <a:ext cx="1466" cy="130207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3" idx="2"/>
            <a:endCxn id="105" idx="0"/>
          </p:cNvCxnSpPr>
          <p:nvPr/>
        </p:nvCxnSpPr>
        <p:spPr>
          <a:xfrm flipH="1">
            <a:off x="4067121" y="4315641"/>
            <a:ext cx="2" cy="27216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00" idx="1"/>
          </p:cNvCxnSpPr>
          <p:nvPr/>
        </p:nvCxnSpPr>
        <p:spPr>
          <a:xfrm flipH="1">
            <a:off x="4067121" y="2624115"/>
            <a:ext cx="1173135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6" idx="2"/>
            <a:endCxn id="89" idx="0"/>
          </p:cNvCxnSpPr>
          <p:nvPr/>
        </p:nvCxnSpPr>
        <p:spPr>
          <a:xfrm flipH="1">
            <a:off x="5875922" y="3737093"/>
            <a:ext cx="1" cy="22574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89" idx="2"/>
            <a:endCxn id="88" idx="0"/>
          </p:cNvCxnSpPr>
          <p:nvPr/>
        </p:nvCxnSpPr>
        <p:spPr>
          <a:xfrm>
            <a:off x="5875922" y="4492085"/>
            <a:ext cx="0" cy="2290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endCxn id="85" idx="0"/>
          </p:cNvCxnSpPr>
          <p:nvPr/>
        </p:nvCxnSpPr>
        <p:spPr>
          <a:xfrm>
            <a:off x="3348640" y="4991563"/>
            <a:ext cx="0" cy="7648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endCxn id="86" idx="0"/>
          </p:cNvCxnSpPr>
          <p:nvPr/>
        </p:nvCxnSpPr>
        <p:spPr>
          <a:xfrm>
            <a:off x="4713236" y="4991563"/>
            <a:ext cx="1" cy="76237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3" idx="1"/>
            <a:endCxn id="95" idx="3"/>
          </p:cNvCxnSpPr>
          <p:nvPr/>
        </p:nvCxnSpPr>
        <p:spPr>
          <a:xfrm flipH="1">
            <a:off x="2935530" y="4052722"/>
            <a:ext cx="6018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2660355" y="1388315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221414" y="3690622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206191" y="3265502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6358090" y="1593287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7898409" y="1613611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Блок-схема: знак завершения 181"/>
          <p:cNvSpPr/>
          <p:nvPr/>
        </p:nvSpPr>
        <p:spPr>
          <a:xfrm>
            <a:off x="584934" y="977708"/>
            <a:ext cx="1301095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Блок-схема: типовой процесс 182"/>
          <p:cNvSpPr/>
          <p:nvPr/>
        </p:nvSpPr>
        <p:spPr>
          <a:xfrm>
            <a:off x="587517" y="1558100"/>
            <a:ext cx="1298513" cy="36004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Блок-схема: типовой процесс 184"/>
          <p:cNvSpPr/>
          <p:nvPr/>
        </p:nvSpPr>
        <p:spPr>
          <a:xfrm>
            <a:off x="587517" y="2866041"/>
            <a:ext cx="1298513" cy="400372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 считывателей  карт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Блок-схема: узел 194"/>
          <p:cNvSpPr/>
          <p:nvPr/>
        </p:nvSpPr>
        <p:spPr>
          <a:xfrm>
            <a:off x="1091465" y="3439802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Блок-схема: узел 204"/>
          <p:cNvSpPr/>
          <p:nvPr/>
        </p:nvSpPr>
        <p:spPr>
          <a:xfrm>
            <a:off x="3419872" y="854819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09" name="Соединительная линия уступом 208"/>
          <p:cNvCxnSpPr>
            <a:stCxn id="207" idx="1"/>
          </p:cNvCxnSpPr>
          <p:nvPr/>
        </p:nvCxnSpPr>
        <p:spPr>
          <a:xfrm rot="10800000" flipH="1">
            <a:off x="2897497" y="1209502"/>
            <a:ext cx="666390" cy="360469"/>
          </a:xfrm>
          <a:prstGeom prst="bentConnector3">
            <a:avLst>
              <a:gd name="adj1" fmla="val -34304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1" name="TextBox 210"/>
          <p:cNvSpPr txBox="1"/>
          <p:nvPr/>
        </p:nvSpPr>
        <p:spPr>
          <a:xfrm>
            <a:off x="3658278" y="1736574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Блок-схема: решение 206"/>
          <p:cNvSpPr/>
          <p:nvPr/>
        </p:nvSpPr>
        <p:spPr>
          <a:xfrm>
            <a:off x="2897497" y="1321828"/>
            <a:ext cx="1328648" cy="496283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Блок-схема: процесс 211"/>
          <p:cNvSpPr/>
          <p:nvPr/>
        </p:nvSpPr>
        <p:spPr>
          <a:xfrm>
            <a:off x="2903643" y="2779857"/>
            <a:ext cx="1326639" cy="33622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данных с карты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Блок-схема: решение 212"/>
          <p:cNvSpPr/>
          <p:nvPr/>
        </p:nvSpPr>
        <p:spPr>
          <a:xfrm>
            <a:off x="2909469" y="3211332"/>
            <a:ext cx="1320814" cy="501370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623201" y="2215957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183176" y="1888023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Блок-схема: решение 214"/>
          <p:cNvSpPr/>
          <p:nvPr/>
        </p:nvSpPr>
        <p:spPr>
          <a:xfrm>
            <a:off x="2897497" y="1880225"/>
            <a:ext cx="1332785" cy="393269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Чип карты в порядке?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Блок-схема: процесс 245"/>
          <p:cNvSpPr/>
          <p:nvPr/>
        </p:nvSpPr>
        <p:spPr>
          <a:xfrm>
            <a:off x="5282062" y="4434595"/>
            <a:ext cx="770569" cy="337991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Соединительная линия уступом 251"/>
          <p:cNvCxnSpPr>
            <a:stCxn id="215" idx="3"/>
            <a:endCxn id="246" idx="1"/>
          </p:cNvCxnSpPr>
          <p:nvPr/>
        </p:nvCxnSpPr>
        <p:spPr>
          <a:xfrm>
            <a:off x="4230282" y="2076860"/>
            <a:ext cx="1051780" cy="2526731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Блок-схема: процесс 252"/>
          <p:cNvSpPr/>
          <p:nvPr/>
        </p:nvSpPr>
        <p:spPr>
          <a:xfrm>
            <a:off x="5704310" y="3082988"/>
            <a:ext cx="1111016" cy="36432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ответа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Блок-схема: процесс 253"/>
          <p:cNvSpPr/>
          <p:nvPr/>
        </p:nvSpPr>
        <p:spPr>
          <a:xfrm>
            <a:off x="2909469" y="3901645"/>
            <a:ext cx="1316676" cy="33074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Блок-схема: процесс 254"/>
          <p:cNvSpPr/>
          <p:nvPr/>
        </p:nvSpPr>
        <p:spPr>
          <a:xfrm>
            <a:off x="2909469" y="4379121"/>
            <a:ext cx="1316675" cy="32832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L2WAVE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EMVL2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процессинг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Блок-схема: процесс 258"/>
          <p:cNvSpPr/>
          <p:nvPr/>
        </p:nvSpPr>
        <p:spPr>
          <a:xfrm>
            <a:off x="2909469" y="4814442"/>
            <a:ext cx="1316675" cy="32569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проведения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4064546" y="5171651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Блок-схема: решение 269"/>
          <p:cNvSpPr/>
          <p:nvPr/>
        </p:nvSpPr>
        <p:spPr>
          <a:xfrm>
            <a:off x="6585308" y="1526903"/>
            <a:ext cx="1325987" cy="520541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онлайн?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Блок-схема: процесс 272"/>
          <p:cNvSpPr/>
          <p:nvPr/>
        </p:nvSpPr>
        <p:spPr>
          <a:xfrm>
            <a:off x="5707077" y="2191675"/>
            <a:ext cx="1111016" cy="4053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сообщения и  отправка на хост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Блок-схема: процесс 277"/>
          <p:cNvSpPr/>
          <p:nvPr/>
        </p:nvSpPr>
        <p:spPr>
          <a:xfrm>
            <a:off x="7668695" y="2191675"/>
            <a:ext cx="1152964" cy="4053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результата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Блок-схема: процесс 310"/>
          <p:cNvSpPr/>
          <p:nvPr/>
        </p:nvSpPr>
        <p:spPr>
          <a:xfrm>
            <a:off x="2903643" y="2385829"/>
            <a:ext cx="1326639" cy="3102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модуля работы с картой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" name="Соединительная линия уступом 313"/>
          <p:cNvCxnSpPr>
            <a:stCxn id="270" idx="1"/>
            <a:endCxn id="273" idx="0"/>
          </p:cNvCxnSpPr>
          <p:nvPr/>
        </p:nvCxnSpPr>
        <p:spPr>
          <a:xfrm rot="10800000" flipV="1">
            <a:off x="6262586" y="1787173"/>
            <a:ext cx="322723" cy="404501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7" name="Блок-схема: процесс 316"/>
          <p:cNvSpPr/>
          <p:nvPr/>
        </p:nvSpPr>
        <p:spPr>
          <a:xfrm>
            <a:off x="7670410" y="3857448"/>
            <a:ext cx="1149534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финансовой операции в журнал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9" name="Соединительная линия уступом 318"/>
          <p:cNvCxnSpPr>
            <a:stCxn id="270" idx="3"/>
            <a:endCxn id="278" idx="0"/>
          </p:cNvCxnSpPr>
          <p:nvPr/>
        </p:nvCxnSpPr>
        <p:spPr>
          <a:xfrm>
            <a:off x="7911295" y="1787174"/>
            <a:ext cx="333882" cy="404501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33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0" name="Line 158"/>
          <p:cNvSpPr>
            <a:spLocks noChangeShapeType="1"/>
          </p:cNvSpPr>
          <p:nvPr/>
        </p:nvSpPr>
        <p:spPr bwMode="auto">
          <a:xfrm>
            <a:off x="189878" y="184114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1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385" name="TextBox 384"/>
          <p:cNvSpPr txBox="1"/>
          <p:nvPr/>
        </p:nvSpPr>
        <p:spPr>
          <a:xfrm>
            <a:off x="2715956" y="5249009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Овал 14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8" name="Блок-схема: процесс 27"/>
          <p:cNvSpPr/>
          <p:nvPr/>
        </p:nvSpPr>
        <p:spPr>
          <a:xfrm>
            <a:off x="584934" y="2195836"/>
            <a:ext cx="1301096" cy="41705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финансовой операции</a:t>
            </a:r>
          </a:p>
        </p:txBody>
      </p:sp>
      <p:cxnSp>
        <p:nvCxnSpPr>
          <p:cNvPr id="125" name="Прямая соединительная линия 124"/>
          <p:cNvCxnSpPr>
            <a:stCxn id="182" idx="2"/>
            <a:endCxn id="183" idx="0"/>
          </p:cNvCxnSpPr>
          <p:nvPr/>
        </p:nvCxnSpPr>
        <p:spPr>
          <a:xfrm>
            <a:off x="1235482" y="1337748"/>
            <a:ext cx="1292" cy="22035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83" idx="2"/>
            <a:endCxn id="28" idx="0"/>
          </p:cNvCxnSpPr>
          <p:nvPr/>
        </p:nvCxnSpPr>
        <p:spPr>
          <a:xfrm flipH="1">
            <a:off x="1235482" y="1918140"/>
            <a:ext cx="1292" cy="27769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28" idx="2"/>
            <a:endCxn id="185" idx="0"/>
          </p:cNvCxnSpPr>
          <p:nvPr/>
        </p:nvCxnSpPr>
        <p:spPr>
          <a:xfrm>
            <a:off x="1235482" y="2612892"/>
            <a:ext cx="1292" cy="25314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85" idx="2"/>
            <a:endCxn id="195" idx="0"/>
          </p:cNvCxnSpPr>
          <p:nvPr/>
        </p:nvCxnSpPr>
        <p:spPr>
          <a:xfrm flipH="1">
            <a:off x="1235481" y="3266413"/>
            <a:ext cx="1293" cy="17338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207" idx="2"/>
            <a:endCxn id="215" idx="0"/>
          </p:cNvCxnSpPr>
          <p:nvPr/>
        </p:nvCxnSpPr>
        <p:spPr>
          <a:xfrm>
            <a:off x="3561821" y="1818111"/>
            <a:ext cx="2069" cy="6211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>
            <a:stCxn id="215" idx="2"/>
            <a:endCxn id="311" idx="0"/>
          </p:cNvCxnSpPr>
          <p:nvPr/>
        </p:nvCxnSpPr>
        <p:spPr>
          <a:xfrm>
            <a:off x="3563890" y="2273494"/>
            <a:ext cx="3073" cy="11233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>
            <a:stCxn id="311" idx="2"/>
            <a:endCxn id="212" idx="0"/>
          </p:cNvCxnSpPr>
          <p:nvPr/>
        </p:nvCxnSpPr>
        <p:spPr>
          <a:xfrm>
            <a:off x="3566963" y="2696083"/>
            <a:ext cx="0" cy="8377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>
            <a:stCxn id="213" idx="2"/>
            <a:endCxn id="254" idx="0"/>
          </p:cNvCxnSpPr>
          <p:nvPr/>
        </p:nvCxnSpPr>
        <p:spPr>
          <a:xfrm flipH="1">
            <a:off x="3567807" y="3712702"/>
            <a:ext cx="2069" cy="18894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>
            <a:stCxn id="212" idx="2"/>
            <a:endCxn id="213" idx="0"/>
          </p:cNvCxnSpPr>
          <p:nvPr/>
        </p:nvCxnSpPr>
        <p:spPr>
          <a:xfrm>
            <a:off x="3566963" y="3116082"/>
            <a:ext cx="2913" cy="9525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254" idx="2"/>
            <a:endCxn id="255" idx="0"/>
          </p:cNvCxnSpPr>
          <p:nvPr/>
        </p:nvCxnSpPr>
        <p:spPr>
          <a:xfrm>
            <a:off x="3567807" y="4232391"/>
            <a:ext cx="0" cy="14673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255" idx="2"/>
            <a:endCxn id="259" idx="0"/>
          </p:cNvCxnSpPr>
          <p:nvPr/>
        </p:nvCxnSpPr>
        <p:spPr>
          <a:xfrm>
            <a:off x="3567807" y="4707450"/>
            <a:ext cx="0" cy="10699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259" idx="2"/>
            <a:endCxn id="261" idx="0"/>
          </p:cNvCxnSpPr>
          <p:nvPr/>
        </p:nvCxnSpPr>
        <p:spPr>
          <a:xfrm flipH="1">
            <a:off x="3567507" y="5140137"/>
            <a:ext cx="300" cy="15960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Блок-схема: решение 260"/>
          <p:cNvSpPr/>
          <p:nvPr/>
        </p:nvSpPr>
        <p:spPr>
          <a:xfrm>
            <a:off x="2903183" y="5299743"/>
            <a:ext cx="1328648" cy="410608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3" name="Прямая соединительная линия 392"/>
          <p:cNvCxnSpPr>
            <a:stCxn id="205" idx="4"/>
            <a:endCxn id="207" idx="0"/>
          </p:cNvCxnSpPr>
          <p:nvPr/>
        </p:nvCxnSpPr>
        <p:spPr>
          <a:xfrm flipH="1">
            <a:off x="3561821" y="1142851"/>
            <a:ext cx="2067" cy="17897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111066" y="3317517"/>
            <a:ext cx="106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 smtClean="0"/>
              <a:t>Есть поддерживаемые приложения?</a:t>
            </a:r>
            <a:endParaRPr lang="ru-RU" sz="700" dirty="0"/>
          </a:p>
        </p:txBody>
      </p:sp>
      <p:sp>
        <p:nvSpPr>
          <p:cNvPr id="429" name="TextBox 428"/>
          <p:cNvSpPr txBox="1"/>
          <p:nvPr/>
        </p:nvSpPr>
        <p:spPr>
          <a:xfrm>
            <a:off x="3197936" y="1392355"/>
            <a:ext cx="1097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сигнал с считывателя</a:t>
            </a:r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Прямая соединительная линия 128"/>
          <p:cNvCxnSpPr>
            <a:stCxn id="273" idx="2"/>
            <a:endCxn id="253" idx="0"/>
          </p:cNvCxnSpPr>
          <p:nvPr/>
        </p:nvCxnSpPr>
        <p:spPr>
          <a:xfrm flipH="1">
            <a:off x="6259818" y="2597058"/>
            <a:ext cx="2767" cy="48593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213" idx="3"/>
          </p:cNvCxnSpPr>
          <p:nvPr/>
        </p:nvCxnSpPr>
        <p:spPr>
          <a:xfrm>
            <a:off x="4230283" y="3462017"/>
            <a:ext cx="52525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278" idx="2"/>
            <a:endCxn id="317" idx="0"/>
          </p:cNvCxnSpPr>
          <p:nvPr/>
        </p:nvCxnSpPr>
        <p:spPr>
          <a:xfrm>
            <a:off x="8245177" y="2597058"/>
            <a:ext cx="0" cy="126039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Блок-схема: знак завершения 135"/>
          <p:cNvSpPr/>
          <p:nvPr/>
        </p:nvSpPr>
        <p:spPr>
          <a:xfrm>
            <a:off x="7592112" y="5167031"/>
            <a:ext cx="1301095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>
            <a:stCxn id="253" idx="3"/>
          </p:cNvCxnSpPr>
          <p:nvPr/>
        </p:nvCxnSpPr>
        <p:spPr>
          <a:xfrm>
            <a:off x="6815326" y="3265148"/>
            <a:ext cx="142733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stCxn id="317" idx="2"/>
            <a:endCxn id="136" idx="0"/>
          </p:cNvCxnSpPr>
          <p:nvPr/>
        </p:nvCxnSpPr>
        <p:spPr>
          <a:xfrm flipH="1">
            <a:off x="8242660" y="4264531"/>
            <a:ext cx="2517" cy="9025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>
            <a:stCxn id="246" idx="3"/>
          </p:cNvCxnSpPr>
          <p:nvPr/>
        </p:nvCxnSpPr>
        <p:spPr>
          <a:xfrm>
            <a:off x="6052631" y="4603591"/>
            <a:ext cx="2190029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Блок-схема: узел 152"/>
          <p:cNvSpPr/>
          <p:nvPr/>
        </p:nvSpPr>
        <p:spPr>
          <a:xfrm>
            <a:off x="2137229" y="5361031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Прямая соединительная линия 153"/>
          <p:cNvCxnSpPr>
            <a:stCxn id="261" idx="1"/>
            <a:endCxn id="153" idx="6"/>
          </p:cNvCxnSpPr>
          <p:nvPr/>
        </p:nvCxnSpPr>
        <p:spPr>
          <a:xfrm flipH="1">
            <a:off x="2425261" y="5505047"/>
            <a:ext cx="47792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Блок-схема: узел 159"/>
          <p:cNvSpPr/>
          <p:nvPr/>
        </p:nvSpPr>
        <p:spPr>
          <a:xfrm>
            <a:off x="7104285" y="1043516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Прямая соединительная линия 160"/>
          <p:cNvCxnSpPr>
            <a:stCxn id="160" idx="4"/>
            <a:endCxn id="270" idx="0"/>
          </p:cNvCxnSpPr>
          <p:nvPr/>
        </p:nvCxnSpPr>
        <p:spPr>
          <a:xfrm>
            <a:off x="7248301" y="1331548"/>
            <a:ext cx="1" cy="19535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61" idx="3"/>
          </p:cNvCxnSpPr>
          <p:nvPr/>
        </p:nvCxnSpPr>
        <p:spPr>
          <a:xfrm flipV="1">
            <a:off x="4231831" y="4603591"/>
            <a:ext cx="523705" cy="901456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27" y="116632"/>
            <a:ext cx="8219256" cy="576064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+mn-lt"/>
              </a:rPr>
              <a:t>Пользовательский интерфейс. Экранные формы</a:t>
            </a:r>
            <a:endParaRPr lang="ru-RU" sz="2200" b="1" dirty="0">
              <a:latin typeface="+mn-lt"/>
            </a:endParaRP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4" y="838874"/>
            <a:ext cx="2681879" cy="47677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96" y="838874"/>
            <a:ext cx="2681879" cy="47677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12" y="838874"/>
            <a:ext cx="2681879" cy="47677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641" y="5716374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«Обычные операции»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1616" y="5720820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«Сервисные операции»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1379" y="5723771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«Журнал операций»</a:t>
            </a:r>
            <a:endParaRPr lang="ru-RU" sz="1400" dirty="0"/>
          </a:p>
        </p:txBody>
      </p:sp>
      <p:sp>
        <p:nvSpPr>
          <p:cNvPr id="15" name="Овал 14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65112" y="212345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Отладка и тестирование ПМ ФО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619672" y="871546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Отладка</a:t>
            </a:r>
            <a:endParaRPr lang="ru-RU" sz="16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059571" y="871034"/>
            <a:ext cx="18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</a:t>
            </a:r>
            <a:endParaRPr lang="ru-RU" sz="1600" dirty="0"/>
          </a:p>
        </p:txBody>
      </p:sp>
      <p:sp>
        <p:nvSpPr>
          <p:cNvPr id="12" name="Line 137"/>
          <p:cNvSpPr>
            <a:spLocks noChangeShapeType="1"/>
          </p:cNvSpPr>
          <p:nvPr/>
        </p:nvSpPr>
        <p:spPr bwMode="auto">
          <a:xfrm flipH="1">
            <a:off x="4572000" y="1209588"/>
            <a:ext cx="0" cy="504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5028431" y="1280149"/>
            <a:ext cx="38624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Unit </a:t>
            </a:r>
            <a:r>
              <a:rPr lang="ru-RU" sz="1600" dirty="0" smtClean="0"/>
              <a:t>тесты с использованием </a:t>
            </a:r>
            <a:r>
              <a:rPr lang="en-US" sz="1600" dirty="0" smtClean="0"/>
              <a:t>J</a:t>
            </a:r>
            <a:r>
              <a:rPr lang="en-US" sz="1600" dirty="0"/>
              <a:t>U</a:t>
            </a:r>
            <a:r>
              <a:rPr lang="en-US" sz="1600" dirty="0" smtClean="0"/>
              <a:t>nit </a:t>
            </a: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612523" y="1292388"/>
            <a:ext cx="3915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Встроенный отладчик </a:t>
            </a:r>
            <a:r>
              <a:rPr lang="en-US" sz="1600" dirty="0" smtClean="0"/>
              <a:t>Android Studio</a:t>
            </a:r>
            <a:endParaRPr lang="ru-RU" sz="1600" dirty="0"/>
          </a:p>
        </p:txBody>
      </p:sp>
      <p:sp>
        <p:nvSpPr>
          <p:cNvPr id="16" name="Овал 1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4" y="1874445"/>
            <a:ext cx="4043542" cy="33316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05" y="1849466"/>
            <a:ext cx="3549091" cy="331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«Творчество Юных» 2018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Я. Связывание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С\С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Федотов А.А., Тюлькин Б.В.,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Я. </a:t>
            </a:r>
            <a:r>
              <a:rPr lang="ru-RU" dirty="0" smtClean="0"/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Вестник Евразийской науки</a:t>
            </a:r>
            <a:r>
              <a:rPr lang="ru-RU" dirty="0" smtClean="0"/>
              <a:t>.— 2018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/>
              <a:t>в печати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78760"/>
            <a:ext cx="2423213" cy="3442882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14743</TotalTime>
  <Words>751</Words>
  <Application>Microsoft Office PowerPoint</Application>
  <PresentationFormat>Экран (4:3)</PresentationFormat>
  <Paragraphs>284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yen</dc:creator>
  <cp:lastModifiedBy>User</cp:lastModifiedBy>
  <cp:revision>797</cp:revision>
  <dcterms:created xsi:type="dcterms:W3CDTF">2014-03-17T07:20:10Z</dcterms:created>
  <dcterms:modified xsi:type="dcterms:W3CDTF">2018-06-11T18:40:10Z</dcterms:modified>
</cp:coreProperties>
</file>