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1" r:id="rId7"/>
    <p:sldId id="262" r:id="rId8"/>
    <p:sldId id="270" r:id="rId9"/>
    <p:sldId id="266" r:id="rId10"/>
    <p:sldId id="269" r:id="rId11"/>
    <p:sldId id="26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4E3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01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03.06.2018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07516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для проведения </a:t>
            </a:r>
            <a:r>
              <a:rPr lang="ru-RU" sz="2200" b="1" dirty="0" smtClean="0"/>
              <a:t>финансовых операций на POS-терминале (Шифр ПМ ФО)</a:t>
            </a:r>
            <a:endParaRPr lang="ru-RU" sz="2200" b="1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67544" y="1386358"/>
            <a:ext cx="8603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кафедры</a:t>
            </a:r>
            <a:r>
              <a:rPr lang="ru-RU" sz="2000" b="1" dirty="0" smtClean="0"/>
              <a:t>:  </a:t>
            </a:r>
            <a:r>
              <a:rPr lang="ru-RU" sz="2000" dirty="0" smtClean="0"/>
              <a:t>доцент</a:t>
            </a:r>
            <a:r>
              <a:rPr lang="ru-RU" sz="2000" dirty="0"/>
              <a:t>, </a:t>
            </a:r>
            <a:r>
              <a:rPr lang="ru-RU" sz="2000" dirty="0" smtClean="0"/>
              <a:t>к.т.н. Федотов Андрей Александрович  </a:t>
            </a:r>
          </a:p>
          <a:p>
            <a:r>
              <a:rPr lang="ru-RU" sz="2000" b="1" dirty="0" smtClean="0"/>
              <a:t>Исполнитель</a:t>
            </a:r>
            <a:r>
              <a:rPr lang="ru-RU" sz="2000" b="1" dirty="0"/>
              <a:t>:</a:t>
            </a:r>
            <a:r>
              <a:rPr lang="ru-RU" sz="2000" dirty="0"/>
              <a:t> </a:t>
            </a:r>
            <a:r>
              <a:rPr lang="ru-RU" sz="2000" dirty="0" smtClean="0"/>
              <a:t>ст. группы МП-45  </a:t>
            </a:r>
            <a:r>
              <a:rPr lang="ru-RU" sz="2000" dirty="0" err="1" smtClean="0"/>
              <a:t>Василиадис</a:t>
            </a:r>
            <a:r>
              <a:rPr lang="ru-RU" sz="2000" dirty="0" smtClean="0"/>
              <a:t> </a:t>
            </a:r>
            <a:r>
              <a:rPr lang="ru-RU" sz="2000" dirty="0" err="1" smtClean="0"/>
              <a:t>Янис</a:t>
            </a:r>
            <a:endParaRPr lang="ru-RU" sz="2000" dirty="0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61324" y="2223296"/>
            <a:ext cx="8249927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 smtClean="0"/>
              <a:t>Цель: </a:t>
            </a:r>
            <a:r>
              <a:rPr lang="ru-RU" sz="2000" dirty="0" smtClean="0"/>
              <a:t>п</a:t>
            </a:r>
            <a:r>
              <a:rPr lang="ru-RU" dirty="0" smtClean="0"/>
              <a:t>овышение эффективности проведении финансовых операций</a:t>
            </a:r>
            <a:endParaRPr lang="ru-RU" sz="2000" dirty="0" smtClean="0"/>
          </a:p>
          <a:p>
            <a:endParaRPr lang="ru-RU" sz="1100" b="1" dirty="0" smtClean="0"/>
          </a:p>
          <a:p>
            <a:r>
              <a:rPr lang="ru-RU" sz="2000" b="1" dirty="0" smtClean="0"/>
              <a:t>Задачи:		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исследование </a:t>
            </a:r>
            <a:r>
              <a:rPr lang="ru-RU" sz="2000" dirty="0"/>
              <a:t>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сравнительный </a:t>
            </a:r>
            <a:r>
              <a:rPr lang="ru-RU" sz="2000" dirty="0"/>
              <a:t>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выбор </a:t>
            </a:r>
            <a:r>
              <a:rPr lang="ru-RU" sz="2000" dirty="0"/>
              <a:t>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схемы данных </a:t>
            </a:r>
            <a:r>
              <a:rPr lang="ru-RU" sz="2000" dirty="0" smtClean="0"/>
              <a:t>ПМ 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разработка </a:t>
            </a:r>
            <a:r>
              <a:rPr lang="ru-RU" sz="2000" dirty="0"/>
              <a:t>схем алгоритмов 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программная </a:t>
            </a:r>
            <a:r>
              <a:rPr lang="ru-RU" sz="2000" dirty="0"/>
              <a:t>реализация ПМ </a:t>
            </a:r>
            <a:r>
              <a:rPr lang="ru-RU" sz="2000" dirty="0" smtClean="0"/>
              <a:t>ФО;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 smtClean="0"/>
              <a:t>отладка </a:t>
            </a:r>
            <a:r>
              <a:rPr lang="ru-RU" sz="2000" dirty="0"/>
              <a:t>и тестирование ПМ </a:t>
            </a:r>
            <a:r>
              <a:rPr lang="ru-RU" sz="2000" dirty="0" smtClean="0"/>
              <a:t>ФО;</a:t>
            </a: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5178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23528" y="1340769"/>
            <a:ext cx="84249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/>
              <a:t>Программный модуль внедрен на предприятии ООО «Терминальные Технологии»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конференции Ритм-МИЭТ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marL="177800" indent="-177800">
              <a:spcAft>
                <a:spcPts val="1200"/>
              </a:spcAft>
              <a:buFont typeface="Arial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«Связывание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Java\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С\С++»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476672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Апробация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Результаты работы</a:t>
            </a:r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15786"/>
              </p:ext>
            </p:extLst>
          </p:nvPr>
        </p:nvGraphicFramePr>
        <p:xfrm>
          <a:off x="6156325" y="6256349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5182" y="1268760"/>
            <a:ext cx="83335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</a:t>
            </a:r>
            <a:r>
              <a:rPr lang="ru-RU" sz="2400" dirty="0" smtClean="0"/>
              <a:t>ФО;</a:t>
            </a:r>
            <a:endParaRPr lang="ru-RU" sz="2400" dirty="0"/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</a:t>
            </a:r>
            <a:r>
              <a:rPr lang="ru-RU" sz="2400" dirty="0" smtClean="0"/>
              <a:t>ФО;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</a:t>
            </a:r>
            <a:r>
              <a:rPr lang="ru-RU" sz="2400" dirty="0" smtClean="0"/>
              <a:t>разработан интерфейс Главного окна;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 smtClean="0"/>
              <a:t> отладка и тестирование.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4247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4088" y="2708920"/>
            <a:ext cx="3384815" cy="338481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4" y="3665856"/>
            <a:ext cx="1563235" cy="15832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6" r="21339"/>
          <a:stretch/>
        </p:blipFill>
        <p:spPr>
          <a:xfrm>
            <a:off x="3407493" y="3519348"/>
            <a:ext cx="792088" cy="1373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r="19470"/>
          <a:stretch/>
        </p:blipFill>
        <p:spPr>
          <a:xfrm>
            <a:off x="1959139" y="4579871"/>
            <a:ext cx="1089753" cy="183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92" y="888286"/>
            <a:ext cx="428040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Проблемы до разработки ПМ 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Нет возможности использовать языки высокого </a:t>
            </a:r>
            <a:r>
              <a:rPr lang="ru-RU" sz="1600" dirty="0" smtClean="0"/>
              <a:t>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Сложность расширения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Примитивный интерфейс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Быстрое устаревание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648389" y="888286"/>
            <a:ext cx="424478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Достоинства ПМ </a:t>
            </a:r>
            <a:r>
              <a:rPr lang="ru-RU" dirty="0" smtClean="0"/>
              <a:t>ФО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Использование </a:t>
            </a:r>
            <a:r>
              <a:rPr lang="ru-RU" sz="1600" dirty="0"/>
              <a:t>языков высокого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Модульная структура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Удобный и быстро расширяемый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085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</a:t>
            </a:r>
            <a:r>
              <a:rPr lang="ru-RU" sz="2200" b="1" dirty="0" smtClean="0"/>
              <a:t>существующих аналогичных решений</a:t>
            </a:r>
            <a:endParaRPr lang="ru-RU" sz="2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3947" y="5620204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Источники информации:</a:t>
            </a:r>
          </a:p>
          <a:p>
            <a:r>
              <a:rPr lang="en-US" sz="1000" dirty="0" smtClean="0"/>
              <a:t>[1</a:t>
            </a:r>
            <a:r>
              <a:rPr lang="en-US" sz="1000" dirty="0"/>
              <a:t>] https://ingenico.us/smart-terminals/telium2/payment-terminals/ict-series/ict220-cl.html</a:t>
            </a:r>
            <a:endParaRPr lang="en-US" sz="1000" b="1" u="sng" dirty="0"/>
          </a:p>
          <a:p>
            <a:r>
              <a:rPr lang="en-US" sz="1000" dirty="0" smtClean="0"/>
              <a:t>[2</a:t>
            </a:r>
            <a:r>
              <a:rPr lang="en-US" sz="1000" dirty="0"/>
              <a:t>] https://</a:t>
            </a:r>
            <a:r>
              <a:rPr lang="en-US" sz="1000" dirty="0" smtClean="0"/>
              <a:t>www.verifone.com/en/us/devices/portables-transportables/vx-680</a:t>
            </a:r>
          </a:p>
          <a:p>
            <a:r>
              <a:rPr lang="en-US" sz="1000" dirty="0" smtClean="0"/>
              <a:t>[3</a:t>
            </a:r>
            <a:r>
              <a:rPr lang="en-US" sz="1000" dirty="0"/>
              <a:t>] http://www.pax.us/portfolio_page/s920-mobile-payment-terminal</a:t>
            </a:r>
            <a:r>
              <a:rPr lang="en-US" sz="1000" dirty="0" smtClean="0"/>
              <a:t>/</a:t>
            </a:r>
            <a:endParaRPr lang="ru-RU" sz="1000" dirty="0" smtClean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39945"/>
              </p:ext>
            </p:extLst>
          </p:nvPr>
        </p:nvGraphicFramePr>
        <p:xfrm>
          <a:off x="467544" y="833543"/>
          <a:ext cx="8352931" cy="465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55">
                  <a:extLst>
                    <a:ext uri="{9D8B030D-6E8A-4147-A177-3AD203B41FA5}">
                      <a16:colId xmlns:a16="http://schemas.microsoft.com/office/drawing/2014/main" val="137834253"/>
                    </a:ext>
                  </a:extLst>
                </a:gridCol>
                <a:gridCol w="1349969">
                  <a:extLst>
                    <a:ext uri="{9D8B030D-6E8A-4147-A177-3AD203B41FA5}">
                      <a16:colId xmlns:a16="http://schemas.microsoft.com/office/drawing/2014/main" val="6419859"/>
                    </a:ext>
                  </a:extLst>
                </a:gridCol>
                <a:gridCol w="1349969">
                  <a:extLst>
                    <a:ext uri="{9D8B030D-6E8A-4147-A177-3AD203B41FA5}">
                      <a16:colId xmlns:a16="http://schemas.microsoft.com/office/drawing/2014/main" val="2298599315"/>
                    </a:ext>
                  </a:extLst>
                </a:gridCol>
                <a:gridCol w="1349969">
                  <a:extLst>
                    <a:ext uri="{9D8B030D-6E8A-4147-A177-3AD203B41FA5}">
                      <a16:colId xmlns:a16="http://schemas.microsoft.com/office/drawing/2014/main" val="1571850696"/>
                    </a:ext>
                  </a:extLst>
                </a:gridCol>
                <a:gridCol w="1349969">
                  <a:extLst>
                    <a:ext uri="{9D8B030D-6E8A-4147-A177-3AD203B41FA5}">
                      <a16:colId xmlns:a16="http://schemas.microsoft.com/office/drawing/2014/main" val="2765978429"/>
                    </a:ext>
                  </a:extLst>
                </a:gridCol>
              </a:tblGrid>
              <a:tr h="646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Ingenico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iCT220 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Dual (Telium2) [1]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Verifone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680</a:t>
                      </a: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(V/OS) [2]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S920 PAX (POX) [3]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Azur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01-</a:t>
                      </a: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(ПМ ФО)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71832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Java/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Kotlin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544577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С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84458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Цветной экран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4366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Контактный считыватель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9192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Бесконтактный считыватель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6685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Магнитный считыватель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1122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Касса и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-терминал в одном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008140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карт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Mifare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479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Полноценный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61206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протокола ТТК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585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82900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15557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</a:t>
            </a:r>
            <a:r>
              <a:rPr lang="ru-RU" sz="2200" b="1" dirty="0" smtClean="0"/>
              <a:t>языка</a:t>
            </a:r>
            <a:r>
              <a:rPr lang="en-US" sz="2200" b="1" dirty="0" smtClean="0"/>
              <a:t> </a:t>
            </a:r>
            <a:r>
              <a:rPr lang="ru-RU" sz="2200" b="1" dirty="0" smtClean="0"/>
              <a:t>программирования</a:t>
            </a:r>
            <a:endParaRPr lang="ru-RU" sz="2200" b="1" dirty="0"/>
          </a:p>
        </p:txBody>
      </p:sp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258366" y="2510024"/>
            <a:ext cx="4572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dirty="0"/>
              <a:t>http://</a:t>
            </a:r>
            <a:r>
              <a:rPr lang="ru-RU" sz="1000" dirty="0" smtClean="0"/>
              <a:t>www.oracle.com/technetwork/java/index.html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2] </a:t>
            </a:r>
            <a:r>
              <a:rPr lang="ru-RU" sz="1000" dirty="0"/>
              <a:t>http://</a:t>
            </a:r>
            <a:r>
              <a:rPr lang="ru-RU" sz="1000" dirty="0" smtClean="0"/>
              <a:t>msdn.microsoft.com/ru-ru/vcsharp/default.aspx</a:t>
            </a:r>
            <a:endParaRPr lang="en-US" sz="1000" dirty="0" smtClean="0"/>
          </a:p>
          <a:p>
            <a:r>
              <a:rPr lang="en-US" sz="1000" dirty="0" smtClean="0"/>
              <a:t>[</a:t>
            </a:r>
            <a:r>
              <a:rPr lang="en-US" sz="1000" dirty="0"/>
              <a:t>3] https://gcc.gnu.org/ </a:t>
            </a:r>
            <a:endParaRPr lang="en-US" sz="1000" dirty="0" smtClean="0"/>
          </a:p>
          <a:p>
            <a:r>
              <a:rPr lang="en-US" sz="1000" dirty="0"/>
              <a:t>[</a:t>
            </a:r>
            <a:r>
              <a:rPr lang="ru-RU" sz="1000" dirty="0"/>
              <a:t>4</a:t>
            </a:r>
            <a:r>
              <a:rPr lang="en-US" sz="1000" dirty="0"/>
              <a:t>] https://kotlinlang.org</a:t>
            </a:r>
            <a:r>
              <a:rPr lang="en-US" sz="1000" dirty="0" smtClean="0"/>
              <a:t>/</a:t>
            </a:r>
            <a:endParaRPr lang="ru-RU" sz="1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887"/>
              </p:ext>
            </p:extLst>
          </p:nvPr>
        </p:nvGraphicFramePr>
        <p:xfrm>
          <a:off x="285967" y="615951"/>
          <a:ext cx="8613771" cy="193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431">
                  <a:extLst>
                    <a:ext uri="{9D8B030D-6E8A-4147-A177-3AD203B41FA5}">
                      <a16:colId xmlns:a16="http://schemas.microsoft.com/office/drawing/2014/main" val="3847597296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528488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160560305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3528757243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486535370"/>
                    </a:ext>
                  </a:extLst>
                </a:gridCol>
                <a:gridCol w="1166668">
                  <a:extLst>
                    <a:ext uri="{9D8B030D-6E8A-4147-A177-3AD203B41FA5}">
                      <a16:colId xmlns:a16="http://schemas.microsoft.com/office/drawing/2014/main" val="724446679"/>
                    </a:ext>
                  </a:extLst>
                </a:gridCol>
              </a:tblGrid>
              <a:tr h="2880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С</a:t>
                      </a:r>
                      <a:r>
                        <a:rPr lang="en-US" sz="1200" dirty="0" smtClean="0">
                          <a:effectLst/>
                        </a:rPr>
                        <a:t>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</a:t>
                      </a:r>
                      <a:r>
                        <a:rPr lang="ru-RU" sz="1200" dirty="0" smtClean="0">
                          <a:effectLst/>
                        </a:rPr>
                        <a:t>++</a:t>
                      </a:r>
                      <a:r>
                        <a:rPr lang="en-US" sz="1200" dirty="0" smtClean="0">
                          <a:effectLst/>
                        </a:rPr>
                        <a:t> [3]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r>
                        <a:rPr lang="en-US" sz="1200" dirty="0" smtClean="0">
                          <a:effectLst/>
                        </a:rPr>
                        <a:t># [2]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Java [1]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Kotlin</a:t>
                      </a:r>
                      <a:r>
                        <a:rPr lang="en-US" sz="1200" dirty="0" smtClean="0">
                          <a:effectLst/>
                        </a:rPr>
                        <a:t> [4]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extLst>
                  <a:ext uri="{0D108BD9-81ED-4DB2-BD59-A6C34878D82A}">
                    <a16:rowId xmlns:a16="http://schemas.microsoft.com/office/drawing/2014/main" val="3734349821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Опыт разработчика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21055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Безопасность кода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7361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Совместимость с ОС 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Android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+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8705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Объектно-ориентированный язык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7604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Обобщенное программирование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-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66387"/>
                  </a:ext>
                </a:extLst>
              </a:tr>
              <a:tr h="2708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Сборка мусора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-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+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123" marR="60123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58624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52150"/>
              </p:ext>
            </p:extLst>
          </p:nvPr>
        </p:nvGraphicFramePr>
        <p:xfrm>
          <a:off x="285967" y="3369445"/>
          <a:ext cx="8607209" cy="238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865">
                  <a:extLst>
                    <a:ext uri="{9D8B030D-6E8A-4147-A177-3AD203B41FA5}">
                      <a16:colId xmlns:a16="http://schemas.microsoft.com/office/drawing/2014/main" val="2360868921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191919223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744633054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312046646"/>
                    </a:ext>
                  </a:extLst>
                </a:gridCol>
                <a:gridCol w="1458336">
                  <a:extLst>
                    <a:ext uri="{9D8B030D-6E8A-4147-A177-3AD203B41FA5}">
                      <a16:colId xmlns:a16="http://schemas.microsoft.com/office/drawing/2014/main" val="2378857062"/>
                    </a:ext>
                  </a:extLst>
                </a:gridCol>
              </a:tblGrid>
              <a:tr h="563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Критерий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Eclipse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Microsoft Visual Studio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IntelliJ IDEA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Android Studio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extLst>
                  <a:ext uri="{0D108BD9-81ED-4DB2-BD59-A6C34878D82A}">
                    <a16:rowId xmlns:a16="http://schemas.microsoft.com/office/drawing/2014/main" val="1158304914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Поддержка разработки под </a:t>
                      </a:r>
                      <a:r>
                        <a:rPr lang="en-US" sz="1200" dirty="0">
                          <a:effectLst/>
                        </a:rPr>
                        <a:t>Android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+\-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554499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со стороны </a:t>
                      </a:r>
                      <a:r>
                        <a:rPr lang="en-US" sz="1200">
                          <a:effectLst/>
                        </a:rPr>
                        <a:t>Google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5211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Статический анализатор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53701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 smtClean="0">
                          <a:effectLst/>
                        </a:rPr>
                        <a:t>Рефакторинг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-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5269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Встроенный </a:t>
                      </a:r>
                      <a:r>
                        <a:rPr lang="ru-RU" sz="1200" dirty="0" smtClean="0">
                          <a:effectLst/>
                        </a:rPr>
                        <a:t>отладчик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89316"/>
                  </a:ext>
                </a:extLst>
              </a:tr>
              <a:tr h="3030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Интеграция </a:t>
                      </a:r>
                      <a:r>
                        <a:rPr lang="ru-RU" sz="1200" dirty="0" smtClean="0">
                          <a:effectLst/>
                        </a:rPr>
                        <a:t>SVN/</a:t>
                      </a:r>
                      <a:r>
                        <a:rPr lang="ru-RU" sz="1200" dirty="0" err="1" smtClean="0">
                          <a:effectLst/>
                        </a:rPr>
                        <a:t>Git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443" marR="47443" marT="0" marB="0"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993700"/>
                  </a:ext>
                </a:extLst>
              </a:tr>
            </a:tbl>
          </a:graphicData>
        </a:graphic>
      </p:graphicFrame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-191339" y="5729122"/>
            <a:ext cx="3910105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eaLnBrk="0" hangingPunct="0"/>
            <a:r>
              <a:rPr lang="en-US" sz="1000" dirty="0">
                <a:cs typeface="Arial" charset="0"/>
              </a:rPr>
              <a:t>[1</a:t>
            </a:r>
            <a:r>
              <a:rPr lang="en-US" sz="1000" dirty="0" smtClean="0">
                <a:cs typeface="Arial" charset="0"/>
              </a:rPr>
              <a:t>]</a:t>
            </a:r>
            <a:r>
              <a:rPr lang="ru-RU" sz="1000" dirty="0" smtClean="0">
                <a:cs typeface="Arial" charset="0"/>
              </a:rPr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www.eclipse.org/</a:t>
            </a:r>
            <a:endParaRPr lang="ru-RU" sz="1000" dirty="0" smtClean="0"/>
          </a:p>
          <a:p>
            <a:pPr indent="450850" eaLnBrk="0" hangingPunct="0"/>
            <a:r>
              <a:rPr lang="en-US" sz="1000" dirty="0" smtClean="0"/>
              <a:t>[2]</a:t>
            </a:r>
            <a:r>
              <a:rPr lang="ru-RU" sz="1000" dirty="0"/>
              <a:t>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www.visualstudio.com/vs/android/</a:t>
            </a:r>
            <a:endParaRPr lang="ru-RU" sz="1000" dirty="0"/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[3] </a:t>
            </a:r>
            <a:r>
              <a:rPr lang="en-US" sz="1000" dirty="0"/>
              <a:t>https://</a:t>
            </a:r>
            <a:r>
              <a:rPr lang="en-US" sz="1000" dirty="0" smtClean="0"/>
              <a:t>developer.android.com/</a:t>
            </a:r>
            <a:endParaRPr lang="en-US" sz="1000" dirty="0" smtClean="0">
              <a:cs typeface="Arial" charset="0"/>
            </a:endParaRPr>
          </a:p>
          <a:p>
            <a:pPr indent="450850" eaLnBrk="0" hangingPunct="0"/>
            <a:r>
              <a:rPr lang="en-US" sz="1000" dirty="0" smtClean="0">
                <a:cs typeface="Arial" charset="0"/>
              </a:rPr>
              <a:t>[4] </a:t>
            </a:r>
            <a:r>
              <a:rPr lang="en-US" sz="1000" dirty="0" smtClean="0"/>
              <a:t>https</a:t>
            </a:r>
            <a:r>
              <a:rPr lang="en-US" sz="1000" dirty="0"/>
              <a:t>://</a:t>
            </a:r>
            <a:r>
              <a:rPr lang="en-US" sz="1000" dirty="0" smtClean="0"/>
              <a:t>www.jetbrains.com/idea/</a:t>
            </a:r>
            <a:endParaRPr lang="en-US" sz="1000" dirty="0">
              <a:cs typeface="Arial" charset="0"/>
            </a:endParaRPr>
          </a:p>
          <a:p>
            <a:pPr indent="450850" eaLnBrk="0" hangingPunct="0"/>
            <a:endParaRPr lang="en-US" sz="1000" u="sng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191262" y="299434"/>
            <a:ext cx="4267878" cy="43088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Структурная схема ПМ ФО</a:t>
            </a:r>
            <a:endParaRPr lang="ru-RU" sz="2200" b="1" dirty="0"/>
          </a:p>
        </p:txBody>
      </p:sp>
      <p:sp>
        <p:nvSpPr>
          <p:cNvPr id="54" name="Блок-схема: процесс 53"/>
          <p:cNvSpPr/>
          <p:nvPr/>
        </p:nvSpPr>
        <p:spPr>
          <a:xfrm>
            <a:off x="1154126" y="1035152"/>
            <a:ext cx="1708198" cy="70043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управления взаимодействием с считывателями карт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6" name="Блок-схема: процесс 55"/>
          <p:cNvSpPr/>
          <p:nvPr/>
        </p:nvSpPr>
        <p:spPr>
          <a:xfrm>
            <a:off x="279000" y="2124110"/>
            <a:ext cx="1009451" cy="74749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контактной карты (</a:t>
            </a:r>
            <a:r>
              <a:rPr lang="en-US" sz="1100" dirty="0" smtClean="0">
                <a:cs typeface="Times New Roman" panose="02020603050405020304" pitchFamily="18" charset="0"/>
              </a:rPr>
              <a:t>EMV</a:t>
            </a:r>
            <a:r>
              <a:rPr lang="ru-RU" sz="1100" dirty="0" smtClean="0">
                <a:cs typeface="Times New Roman" panose="02020603050405020304" pitchFamily="18" charset="0"/>
              </a:rPr>
              <a:t>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8" name="Блок-схема: процесс 57"/>
          <p:cNvSpPr/>
          <p:nvPr/>
        </p:nvSpPr>
        <p:spPr>
          <a:xfrm>
            <a:off x="1467148" y="2126339"/>
            <a:ext cx="1082154" cy="74526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бесконтактной карты</a:t>
            </a:r>
            <a:endParaRPr lang="en-US" sz="1100" dirty="0" smtClean="0"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(L2WAVE)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9" name="Блок-схема: процесс 58"/>
          <p:cNvSpPr/>
          <p:nvPr/>
        </p:nvSpPr>
        <p:spPr>
          <a:xfrm>
            <a:off x="2647506" y="2134011"/>
            <a:ext cx="1019933" cy="737597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Процессинг магнитной полосы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60" name="Соединительная линия уступом 59"/>
          <p:cNvCxnSpPr>
            <a:stCxn id="54" idx="2"/>
            <a:endCxn id="56" idx="0"/>
          </p:cNvCxnSpPr>
          <p:nvPr/>
        </p:nvCxnSpPr>
        <p:spPr>
          <a:xfrm rot="5400000">
            <a:off x="1201716" y="1317601"/>
            <a:ext cx="388520" cy="1224499"/>
          </a:xfrm>
          <a:prstGeom prst="bentConnector3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Соединительная линия уступом 60"/>
          <p:cNvCxnSpPr>
            <a:stCxn id="54" idx="2"/>
            <a:endCxn id="58" idx="0"/>
          </p:cNvCxnSpPr>
          <p:nvPr/>
        </p:nvCxnSpPr>
        <p:spPr>
          <a:xfrm rot="5400000">
            <a:off x="1812851" y="1930964"/>
            <a:ext cx="390749" cy="12700"/>
          </a:xfrm>
          <a:prstGeom prst="bentConnector3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Соединительная линия уступом 61"/>
          <p:cNvCxnSpPr>
            <a:stCxn id="54" idx="2"/>
            <a:endCxn id="59" idx="0"/>
          </p:cNvCxnSpPr>
          <p:nvPr/>
        </p:nvCxnSpPr>
        <p:spPr>
          <a:xfrm rot="16200000" flipH="1">
            <a:off x="2383639" y="1360176"/>
            <a:ext cx="398421" cy="1149248"/>
          </a:xfrm>
          <a:prstGeom prst="bentConnector3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Блок-схема: процесс 63"/>
          <p:cNvSpPr/>
          <p:nvPr/>
        </p:nvSpPr>
        <p:spPr>
          <a:xfrm>
            <a:off x="6858593" y="1035152"/>
            <a:ext cx="1708198" cy="70043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проверки </a:t>
            </a:r>
            <a:r>
              <a:rPr lang="en-US" sz="1100" dirty="0" smtClean="0">
                <a:cs typeface="Times New Roman" panose="02020603050405020304" pitchFamily="18" charset="0"/>
              </a:rPr>
              <a:t>CVM (Card Holder Verification Method)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67" name="Блок-схема: процесс 66"/>
          <p:cNvSpPr/>
          <p:nvPr/>
        </p:nvSpPr>
        <p:spPr>
          <a:xfrm>
            <a:off x="7877726" y="3968579"/>
            <a:ext cx="1050551" cy="63401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Онлайн шифрованный ПИН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69" name="Блок-схема: процесс 68"/>
          <p:cNvSpPr/>
          <p:nvPr/>
        </p:nvSpPr>
        <p:spPr>
          <a:xfrm>
            <a:off x="7871330" y="1877795"/>
            <a:ext cx="1050550" cy="74526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Офлайн шифрованный ПИН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71" name="Блок-схема: процесс 70"/>
          <p:cNvSpPr/>
          <p:nvPr/>
        </p:nvSpPr>
        <p:spPr>
          <a:xfrm>
            <a:off x="7884125" y="2895998"/>
            <a:ext cx="1037755" cy="73712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Офлайн ПИН в открытом виде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74" name="Соединительная линия уступом 73"/>
          <p:cNvCxnSpPr>
            <a:stCxn id="64" idx="2"/>
            <a:endCxn id="69" idx="1"/>
          </p:cNvCxnSpPr>
          <p:nvPr/>
        </p:nvCxnSpPr>
        <p:spPr>
          <a:xfrm rot="16200000" flipH="1">
            <a:off x="7534591" y="1913691"/>
            <a:ext cx="514840" cy="15863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Блок-схема: процесс 76"/>
          <p:cNvSpPr/>
          <p:nvPr/>
        </p:nvSpPr>
        <p:spPr>
          <a:xfrm>
            <a:off x="400478" y="3249110"/>
            <a:ext cx="1531954" cy="612882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шифрования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79" name="Блок-схема: процесс 78"/>
          <p:cNvSpPr/>
          <p:nvPr/>
        </p:nvSpPr>
        <p:spPr>
          <a:xfrm>
            <a:off x="3174708" y="1035152"/>
            <a:ext cx="1639579" cy="75388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проведения транзакции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4127221" y="2771228"/>
            <a:ext cx="1314045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Проведение транзакции онлайн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4127222" y="1928542"/>
            <a:ext cx="1314045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Проведение транзакции офлайн 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5" name="Блок-схема: процесс 84"/>
          <p:cNvSpPr/>
          <p:nvPr/>
        </p:nvSpPr>
        <p:spPr>
          <a:xfrm>
            <a:off x="1360192" y="4018479"/>
            <a:ext cx="970059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RSA 2048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1356309" y="5688039"/>
            <a:ext cx="1032152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AES 256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0" name="Блок-схема: процесс 89"/>
          <p:cNvSpPr/>
          <p:nvPr/>
        </p:nvSpPr>
        <p:spPr>
          <a:xfrm>
            <a:off x="1356309" y="4890399"/>
            <a:ext cx="996771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Метод шифрования</a:t>
            </a:r>
          </a:p>
          <a:p>
            <a:pPr algn="ctr"/>
            <a:r>
              <a:rPr lang="en-US" sz="1100" dirty="0" smtClean="0">
                <a:cs typeface="Times New Roman" panose="02020603050405020304" pitchFamily="18" charset="0"/>
              </a:rPr>
              <a:t>3DES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143224" y="1041115"/>
            <a:ext cx="1236747" cy="614347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конфигурации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7" name="Блок-схема: процесс 96"/>
          <p:cNvSpPr/>
          <p:nvPr/>
        </p:nvSpPr>
        <p:spPr>
          <a:xfrm>
            <a:off x="6148888" y="2844478"/>
            <a:ext cx="1236747" cy="614347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Конфигурация контактной части </a:t>
            </a:r>
            <a:r>
              <a:rPr lang="en-US" sz="1100" dirty="0" smtClean="0">
                <a:cs typeface="Times New Roman" panose="02020603050405020304" pitchFamily="18" charset="0"/>
              </a:rPr>
              <a:t>(EMV)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98" name="Блок-схема: процесс 97"/>
          <p:cNvSpPr/>
          <p:nvPr/>
        </p:nvSpPr>
        <p:spPr>
          <a:xfrm>
            <a:off x="6127958" y="1887345"/>
            <a:ext cx="1236747" cy="614347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Конфигурация бесконтактной части (</a:t>
            </a:r>
            <a:r>
              <a:rPr lang="en-US" sz="1100" dirty="0" smtClean="0">
                <a:cs typeface="Times New Roman" panose="02020603050405020304" pitchFamily="18" charset="0"/>
              </a:rPr>
              <a:t>L2WAVE)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101" name="Соединительная линия уступом 100"/>
          <p:cNvCxnSpPr>
            <a:stCxn id="92" idx="2"/>
            <a:endCxn id="98" idx="1"/>
          </p:cNvCxnSpPr>
          <p:nvPr/>
        </p:nvCxnSpPr>
        <p:spPr>
          <a:xfrm rot="16200000" flipH="1">
            <a:off x="5675250" y="1741810"/>
            <a:ext cx="539057" cy="36636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Соединительная линия уступом 150"/>
          <p:cNvCxnSpPr>
            <a:stCxn id="64" idx="2"/>
            <a:endCxn id="71" idx="1"/>
          </p:cNvCxnSpPr>
          <p:nvPr/>
        </p:nvCxnSpPr>
        <p:spPr>
          <a:xfrm rot="16200000" flipH="1">
            <a:off x="7033923" y="2414358"/>
            <a:ext cx="1528970" cy="17143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4" name="Соединительная линия уступом 153"/>
          <p:cNvCxnSpPr>
            <a:stCxn id="64" idx="2"/>
            <a:endCxn id="67" idx="1"/>
          </p:cNvCxnSpPr>
          <p:nvPr/>
        </p:nvCxnSpPr>
        <p:spPr>
          <a:xfrm rot="16200000" flipH="1">
            <a:off x="6520211" y="2928071"/>
            <a:ext cx="2549996" cy="16503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0" name="Соединительная линия уступом 169"/>
          <p:cNvCxnSpPr>
            <a:stCxn id="92" idx="2"/>
            <a:endCxn id="97" idx="1"/>
          </p:cNvCxnSpPr>
          <p:nvPr/>
        </p:nvCxnSpPr>
        <p:spPr>
          <a:xfrm rot="16200000" flipH="1">
            <a:off x="5207148" y="2209912"/>
            <a:ext cx="1496190" cy="38729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Соединительная линия уступом 183"/>
          <p:cNvCxnSpPr>
            <a:stCxn id="79" idx="2"/>
            <a:endCxn id="82" idx="1"/>
          </p:cNvCxnSpPr>
          <p:nvPr/>
        </p:nvCxnSpPr>
        <p:spPr>
          <a:xfrm rot="16200000" flipH="1">
            <a:off x="3839658" y="1943881"/>
            <a:ext cx="442405" cy="13272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Соединительная линия уступом 187"/>
          <p:cNvCxnSpPr>
            <a:stCxn id="79" idx="2"/>
            <a:endCxn id="81" idx="1"/>
          </p:cNvCxnSpPr>
          <p:nvPr/>
        </p:nvCxnSpPr>
        <p:spPr>
          <a:xfrm rot="16200000" flipH="1">
            <a:off x="3418314" y="2365224"/>
            <a:ext cx="1285091" cy="132723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Соединительная линия уступом 209"/>
          <p:cNvCxnSpPr>
            <a:stCxn id="77" idx="2"/>
            <a:endCxn id="85" idx="1"/>
          </p:cNvCxnSpPr>
          <p:nvPr/>
        </p:nvCxnSpPr>
        <p:spPr>
          <a:xfrm rot="16200000" flipH="1">
            <a:off x="1033628" y="3994818"/>
            <a:ext cx="459391" cy="193737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Соединительная линия уступом 213"/>
          <p:cNvCxnSpPr>
            <a:stCxn id="77" idx="2"/>
            <a:endCxn id="90" idx="1"/>
          </p:cNvCxnSpPr>
          <p:nvPr/>
        </p:nvCxnSpPr>
        <p:spPr>
          <a:xfrm rot="16200000" flipH="1">
            <a:off x="595727" y="4432720"/>
            <a:ext cx="1331311" cy="18985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7" name="Соединительная линия уступом 216"/>
          <p:cNvCxnSpPr>
            <a:stCxn id="77" idx="2"/>
            <a:endCxn id="87" idx="1"/>
          </p:cNvCxnSpPr>
          <p:nvPr/>
        </p:nvCxnSpPr>
        <p:spPr>
          <a:xfrm rot="16200000" flipH="1">
            <a:off x="196907" y="4831540"/>
            <a:ext cx="2128951" cy="18985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Блок-схема: процесс 52"/>
          <p:cNvSpPr/>
          <p:nvPr/>
        </p:nvSpPr>
        <p:spPr>
          <a:xfrm>
            <a:off x="3580056" y="3831573"/>
            <a:ext cx="1639579" cy="75388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Модуль работы с базой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5" name="Блок-схема: процесс 54"/>
          <p:cNvSpPr/>
          <p:nvPr/>
        </p:nvSpPr>
        <p:spPr>
          <a:xfrm>
            <a:off x="4512923" y="5575253"/>
            <a:ext cx="1314045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Миграция базы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sp>
        <p:nvSpPr>
          <p:cNvPr id="57" name="Блок-схема: процесс 56"/>
          <p:cNvSpPr/>
          <p:nvPr/>
        </p:nvSpPr>
        <p:spPr>
          <a:xfrm>
            <a:off x="4512924" y="4732567"/>
            <a:ext cx="1314045" cy="605808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cs typeface="Times New Roman" panose="02020603050405020304" pitchFamily="18" charset="0"/>
              </a:rPr>
              <a:t>Шифрование базы данных</a:t>
            </a:r>
            <a:endParaRPr lang="ru-RU" sz="1100" dirty="0">
              <a:cs typeface="Times New Roman" panose="02020603050405020304" pitchFamily="18" charset="0"/>
            </a:endParaRPr>
          </a:p>
        </p:txBody>
      </p:sp>
      <p:cxnSp>
        <p:nvCxnSpPr>
          <p:cNvPr id="63" name="Соединительная линия уступом 62"/>
          <p:cNvCxnSpPr>
            <a:stCxn id="53" idx="2"/>
            <a:endCxn id="57" idx="1"/>
          </p:cNvCxnSpPr>
          <p:nvPr/>
        </p:nvCxnSpPr>
        <p:spPr>
          <a:xfrm rot="16200000" flipH="1">
            <a:off x="4231381" y="4753927"/>
            <a:ext cx="450009" cy="11307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Соединительная линия уступом 64"/>
          <p:cNvCxnSpPr>
            <a:stCxn id="53" idx="2"/>
            <a:endCxn id="55" idx="1"/>
          </p:cNvCxnSpPr>
          <p:nvPr/>
        </p:nvCxnSpPr>
        <p:spPr>
          <a:xfrm rot="16200000" flipH="1">
            <a:off x="3810037" y="5175270"/>
            <a:ext cx="1292695" cy="113077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0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83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90346"/>
              </p:ext>
            </p:extLst>
          </p:nvPr>
        </p:nvGraphicFramePr>
        <p:xfrm>
          <a:off x="6156325" y="6253747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6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729771" y="245567"/>
            <a:ext cx="37130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/>
              <a:t>Схема </a:t>
            </a:r>
            <a:r>
              <a:rPr lang="ru-RU" sz="2200" b="1" dirty="0"/>
              <a:t>данных ПМ ФО</a:t>
            </a:r>
          </a:p>
          <a:p>
            <a:pPr algn="ctr"/>
            <a:endParaRPr lang="ru-RU" sz="2200" b="1" dirty="0"/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15091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" name="Блок-схема: процесс 80"/>
          <p:cNvSpPr/>
          <p:nvPr/>
        </p:nvSpPr>
        <p:spPr>
          <a:xfrm>
            <a:off x="778194" y="839194"/>
            <a:ext cx="1080120" cy="36004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конфигурации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767769" y="2139672"/>
            <a:ext cx="1080120" cy="36004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конфигураций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Блок-схема: процесс 82"/>
          <p:cNvSpPr/>
          <p:nvPr/>
        </p:nvSpPr>
        <p:spPr>
          <a:xfrm>
            <a:off x="731765" y="2754892"/>
            <a:ext cx="1152128" cy="36004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3537330" y="2926728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</a:p>
          <a:p>
            <a:pPr algn="ctr"/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 </a:t>
            </a:r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роцессинга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Блок-схема: карточка 84"/>
          <p:cNvSpPr/>
          <p:nvPr/>
        </p:nvSpPr>
        <p:spPr>
          <a:xfrm>
            <a:off x="2808580" y="5756376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Блок-схема: карточка 85"/>
          <p:cNvSpPr/>
          <p:nvPr/>
        </p:nvSpPr>
        <p:spPr>
          <a:xfrm>
            <a:off x="4160136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Контактная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Блок-схема: карточка 86"/>
          <p:cNvSpPr/>
          <p:nvPr/>
        </p:nvSpPr>
        <p:spPr>
          <a:xfrm>
            <a:off x="5624947" y="5753933"/>
            <a:ext cx="1080120" cy="432048"/>
          </a:xfrm>
          <a:prstGeom prst="flowChartPunchedCard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Магнитная лента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Блок-схема: процесс 87"/>
          <p:cNvSpPr/>
          <p:nvPr/>
        </p:nvSpPr>
        <p:spPr>
          <a:xfrm>
            <a:off x="5456676" y="4732192"/>
            <a:ext cx="1031808" cy="49334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типа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5461850" y="4032958"/>
            <a:ext cx="1031808" cy="493341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</a:p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карте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Прямая со стрелкой 89"/>
          <p:cNvCxnSpPr>
            <a:stCxn id="81" idx="2"/>
          </p:cNvCxnSpPr>
          <p:nvPr/>
        </p:nvCxnSpPr>
        <p:spPr>
          <a:xfrm>
            <a:off x="1318254" y="1199234"/>
            <a:ext cx="0" cy="26402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Прямая со стрелкой 90"/>
          <p:cNvCxnSpPr>
            <a:stCxn id="99" idx="2"/>
            <a:endCxn id="82" idx="0"/>
          </p:cNvCxnSpPr>
          <p:nvPr/>
        </p:nvCxnSpPr>
        <p:spPr>
          <a:xfrm>
            <a:off x="1302392" y="1882114"/>
            <a:ext cx="5437" cy="25755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Прямая со стрелкой 91"/>
          <p:cNvCxnSpPr>
            <a:stCxn id="82" idx="2"/>
            <a:endCxn id="83" idx="0"/>
          </p:cNvCxnSpPr>
          <p:nvPr/>
        </p:nvCxnSpPr>
        <p:spPr>
          <a:xfrm>
            <a:off x="1307829" y="2499712"/>
            <a:ext cx="0" cy="255180"/>
          </a:xfrm>
          <a:prstGeom prst="straightConnector1">
            <a:avLst/>
          </a:prstGeom>
          <a:ln w="3175"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Соединительная линия уступом 92"/>
          <p:cNvCxnSpPr>
            <a:stCxn id="87" idx="0"/>
            <a:endCxn id="88" idx="2"/>
          </p:cNvCxnSpPr>
          <p:nvPr/>
        </p:nvCxnSpPr>
        <p:spPr>
          <a:xfrm rot="16200000" flipV="1">
            <a:off x="5804594" y="5393519"/>
            <a:ext cx="528400" cy="192427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Соединительная линия уступом 93"/>
          <p:cNvCxnSpPr>
            <a:stCxn id="85" idx="0"/>
            <a:endCxn id="88" idx="1"/>
          </p:cNvCxnSpPr>
          <p:nvPr/>
        </p:nvCxnSpPr>
        <p:spPr>
          <a:xfrm rot="5400000" flipH="1" flipV="1">
            <a:off x="4013902" y="4313602"/>
            <a:ext cx="777513" cy="2108036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Блок-схема: процесс 94"/>
          <p:cNvSpPr/>
          <p:nvPr/>
        </p:nvSpPr>
        <p:spPr>
          <a:xfrm>
            <a:off x="2091464" y="3360575"/>
            <a:ext cx="1059585" cy="541580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транзакции в БД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Блок-схема: внутренняя память 95"/>
          <p:cNvSpPr/>
          <p:nvPr/>
        </p:nvSpPr>
        <p:spPr>
          <a:xfrm>
            <a:off x="5444353" y="3155473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карты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Блок-схема: узел 96"/>
          <p:cNvSpPr/>
          <p:nvPr/>
        </p:nvSpPr>
        <p:spPr>
          <a:xfrm>
            <a:off x="7043046" y="550134"/>
            <a:ext cx="288032" cy="266594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sp>
        <p:nvSpPr>
          <p:cNvPr id="98" name="Блок-схема: внутренняя память 97"/>
          <p:cNvSpPr/>
          <p:nvPr/>
        </p:nvSpPr>
        <p:spPr>
          <a:xfrm>
            <a:off x="6657860" y="1071662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ответ о транзакции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Блок-схема: несколько документов 98"/>
          <p:cNvSpPr/>
          <p:nvPr/>
        </p:nvSpPr>
        <p:spPr>
          <a:xfrm>
            <a:off x="830751" y="1459543"/>
            <a:ext cx="1095661" cy="439204"/>
          </a:xfrm>
          <a:prstGeom prst="flowChartMultidocumen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Блок-схема: внутренняя память 99"/>
          <p:cNvSpPr/>
          <p:nvPr/>
        </p:nvSpPr>
        <p:spPr>
          <a:xfrm>
            <a:off x="5456676" y="2375509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ТТК запрос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Блок-схема: сохраненные данные 100"/>
          <p:cNvSpPr/>
          <p:nvPr/>
        </p:nvSpPr>
        <p:spPr>
          <a:xfrm>
            <a:off x="6760201" y="1856865"/>
            <a:ext cx="853723" cy="389251"/>
          </a:xfrm>
          <a:prstGeom prst="flowChartOnline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Касса</a:t>
            </a:r>
            <a:endParaRPr lang="ru-RU" sz="1200" dirty="0"/>
          </a:p>
        </p:txBody>
      </p:sp>
      <p:sp>
        <p:nvSpPr>
          <p:cNvPr id="103" name="Блок-схема: процесс 102"/>
          <p:cNvSpPr/>
          <p:nvPr/>
        </p:nvSpPr>
        <p:spPr>
          <a:xfrm>
            <a:off x="3537330" y="3814227"/>
            <a:ext cx="1059585" cy="50141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транзакции с банком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Блок-схема: узел 104"/>
          <p:cNvSpPr/>
          <p:nvPr/>
        </p:nvSpPr>
        <p:spPr>
          <a:xfrm>
            <a:off x="3923105" y="4587801"/>
            <a:ext cx="288032" cy="266594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ru-RU" sz="1400" dirty="0"/>
          </a:p>
        </p:txBody>
      </p:sp>
      <p:cxnSp>
        <p:nvCxnSpPr>
          <p:cNvPr id="107" name="Соединительная линия уступом 106"/>
          <p:cNvCxnSpPr>
            <a:stCxn id="100" idx="1"/>
            <a:endCxn id="84" idx="0"/>
          </p:cNvCxnSpPr>
          <p:nvPr/>
        </p:nvCxnSpPr>
        <p:spPr>
          <a:xfrm rot="10800000" flipV="1">
            <a:off x="4067124" y="2646472"/>
            <a:ext cx="1389553" cy="280255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8" name="Блок-схема: внутренняя память 107"/>
          <p:cNvSpPr/>
          <p:nvPr/>
        </p:nvSpPr>
        <p:spPr>
          <a:xfrm>
            <a:off x="3537330" y="1075766"/>
            <a:ext cx="1067235" cy="541928"/>
          </a:xfrm>
          <a:prstGeom prst="flowChartInternalStorag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Ручной ввод суммы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Соединительная линия уступом 108"/>
          <p:cNvCxnSpPr>
            <a:stCxn id="103" idx="1"/>
            <a:endCxn id="95" idx="2"/>
          </p:cNvCxnSpPr>
          <p:nvPr/>
        </p:nvCxnSpPr>
        <p:spPr>
          <a:xfrm rot="10800000">
            <a:off x="2621258" y="3902156"/>
            <a:ext cx="916073" cy="162779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Соединительная линия уступом 109"/>
          <p:cNvCxnSpPr>
            <a:stCxn id="84" idx="1"/>
            <a:endCxn id="95" idx="0"/>
          </p:cNvCxnSpPr>
          <p:nvPr/>
        </p:nvCxnSpPr>
        <p:spPr>
          <a:xfrm rot="10800000" flipV="1">
            <a:off x="2621258" y="3177435"/>
            <a:ext cx="916073" cy="18314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Прямая со стрелкой 110"/>
          <p:cNvCxnSpPr>
            <a:stCxn id="84" idx="2"/>
            <a:endCxn id="103" idx="0"/>
          </p:cNvCxnSpPr>
          <p:nvPr/>
        </p:nvCxnSpPr>
        <p:spPr>
          <a:xfrm>
            <a:off x="4067123" y="3428141"/>
            <a:ext cx="0" cy="38608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Прямая со стрелкой 111"/>
          <p:cNvCxnSpPr>
            <a:stCxn id="103" idx="2"/>
            <a:endCxn id="105" idx="0"/>
          </p:cNvCxnSpPr>
          <p:nvPr/>
        </p:nvCxnSpPr>
        <p:spPr>
          <a:xfrm flipH="1">
            <a:off x="4067121" y="4315640"/>
            <a:ext cx="2" cy="27216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Прямая со стрелкой 113"/>
          <p:cNvCxnSpPr>
            <a:stCxn id="88" idx="0"/>
            <a:endCxn id="89" idx="2"/>
          </p:cNvCxnSpPr>
          <p:nvPr/>
        </p:nvCxnSpPr>
        <p:spPr>
          <a:xfrm flipV="1">
            <a:off x="5972580" y="4526299"/>
            <a:ext cx="5174" cy="20589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/>
          <p:cNvCxnSpPr>
            <a:stCxn id="89" idx="0"/>
            <a:endCxn id="96" idx="2"/>
          </p:cNvCxnSpPr>
          <p:nvPr/>
        </p:nvCxnSpPr>
        <p:spPr>
          <a:xfrm flipV="1">
            <a:off x="5977754" y="3697401"/>
            <a:ext cx="217" cy="33555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Соединительная линия уступом 115"/>
          <p:cNvCxnSpPr>
            <a:stCxn id="101" idx="2"/>
            <a:endCxn id="100" idx="3"/>
          </p:cNvCxnSpPr>
          <p:nvPr/>
        </p:nvCxnSpPr>
        <p:spPr>
          <a:xfrm rot="5400000">
            <a:off x="6655309" y="2114718"/>
            <a:ext cx="400357" cy="663152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Прямая со стрелкой 116"/>
          <p:cNvCxnSpPr>
            <a:endCxn id="98" idx="0"/>
          </p:cNvCxnSpPr>
          <p:nvPr/>
        </p:nvCxnSpPr>
        <p:spPr>
          <a:xfrm>
            <a:off x="7189270" y="809558"/>
            <a:ext cx="2208" cy="26210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Соединительная линия уступом 117"/>
          <p:cNvCxnSpPr>
            <a:stCxn id="86" idx="0"/>
            <a:endCxn id="88" idx="2"/>
          </p:cNvCxnSpPr>
          <p:nvPr/>
        </p:nvCxnSpPr>
        <p:spPr>
          <a:xfrm rot="5400000" flipH="1" flipV="1">
            <a:off x="5072188" y="4853541"/>
            <a:ext cx="528400" cy="1272384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Прямая со стрелкой 118"/>
          <p:cNvCxnSpPr>
            <a:stCxn id="108" idx="2"/>
            <a:endCxn id="84" idx="0"/>
          </p:cNvCxnSpPr>
          <p:nvPr/>
        </p:nvCxnSpPr>
        <p:spPr>
          <a:xfrm flipH="1">
            <a:off x="4067123" y="1617694"/>
            <a:ext cx="3825" cy="130903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Соединительная линия уступом 119"/>
          <p:cNvCxnSpPr>
            <a:stCxn id="96" idx="1"/>
            <a:endCxn id="84" idx="3"/>
          </p:cNvCxnSpPr>
          <p:nvPr/>
        </p:nvCxnSpPr>
        <p:spPr>
          <a:xfrm rot="10800000">
            <a:off x="4596915" y="3177435"/>
            <a:ext cx="847438" cy="249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Прямая со стрелкой 49"/>
          <p:cNvCxnSpPr>
            <a:stCxn id="98" idx="2"/>
            <a:endCxn id="101" idx="0"/>
          </p:cNvCxnSpPr>
          <p:nvPr/>
        </p:nvCxnSpPr>
        <p:spPr>
          <a:xfrm flipH="1">
            <a:off x="7187063" y="1613590"/>
            <a:ext cx="4415" cy="24327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688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Блок-схема: знак завершения 181"/>
          <p:cNvSpPr/>
          <p:nvPr/>
        </p:nvSpPr>
        <p:spPr>
          <a:xfrm>
            <a:off x="7175378" y="412084"/>
            <a:ext cx="1008112" cy="360040"/>
          </a:xfrm>
          <a:prstGeom prst="flowChartTermina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Блок-схема: типовой процесс 182"/>
          <p:cNvSpPr/>
          <p:nvPr/>
        </p:nvSpPr>
        <p:spPr>
          <a:xfrm>
            <a:off x="7051781" y="991682"/>
            <a:ext cx="1255303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Блок-схема: типовой процесс 184"/>
          <p:cNvSpPr/>
          <p:nvPr/>
        </p:nvSpPr>
        <p:spPr>
          <a:xfrm>
            <a:off x="7097174" y="2299623"/>
            <a:ext cx="1164519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 считывателей  карт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Прямая со стрелкой 185"/>
          <p:cNvCxnSpPr>
            <a:stCxn id="182" idx="2"/>
            <a:endCxn id="183" idx="0"/>
          </p:cNvCxnSpPr>
          <p:nvPr/>
        </p:nvCxnSpPr>
        <p:spPr>
          <a:xfrm flipH="1">
            <a:off x="7679433" y="772124"/>
            <a:ext cx="1" cy="21955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Прямая соединительная линия 186"/>
          <p:cNvCxnSpPr/>
          <p:nvPr/>
        </p:nvCxnSpPr>
        <p:spPr>
          <a:xfrm>
            <a:off x="7037558" y="2894263"/>
            <a:ext cx="1224135" cy="0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Прямая соединительная линия 187"/>
          <p:cNvCxnSpPr/>
          <p:nvPr/>
        </p:nvCxnSpPr>
        <p:spPr>
          <a:xfrm flipV="1">
            <a:off x="7037558" y="2960928"/>
            <a:ext cx="1224135" cy="5344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Прямая со стрелкой 188"/>
          <p:cNvCxnSpPr>
            <a:stCxn id="185" idx="2"/>
          </p:cNvCxnSpPr>
          <p:nvPr/>
        </p:nvCxnSpPr>
        <p:spPr>
          <a:xfrm flipH="1">
            <a:off x="7679433" y="2659663"/>
            <a:ext cx="1" cy="23460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5" name="Блок-схема: узел 194"/>
          <p:cNvSpPr/>
          <p:nvPr/>
        </p:nvSpPr>
        <p:spPr>
          <a:xfrm>
            <a:off x="7535417" y="3257885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Прямая со стрелкой 196"/>
          <p:cNvCxnSpPr>
            <a:endCxn id="195" idx="0"/>
          </p:cNvCxnSpPr>
          <p:nvPr/>
        </p:nvCxnSpPr>
        <p:spPr>
          <a:xfrm>
            <a:off x="7679433" y="2960928"/>
            <a:ext cx="0" cy="29695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0" name="Блок-схема: типовой процесс 199"/>
          <p:cNvSpPr/>
          <p:nvPr/>
        </p:nvSpPr>
        <p:spPr>
          <a:xfrm>
            <a:off x="7097174" y="1620719"/>
            <a:ext cx="1164519" cy="360040"/>
          </a:xfrm>
          <a:prstGeom prst="flowChartPredefined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транзакции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Прямая со стрелкой 201"/>
          <p:cNvCxnSpPr>
            <a:stCxn id="183" idx="2"/>
            <a:endCxn id="200" idx="0"/>
          </p:cNvCxnSpPr>
          <p:nvPr/>
        </p:nvCxnSpPr>
        <p:spPr>
          <a:xfrm>
            <a:off x="7679433" y="1351722"/>
            <a:ext cx="1" cy="26899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Прямая со стрелкой 202"/>
          <p:cNvCxnSpPr>
            <a:stCxn id="200" idx="2"/>
            <a:endCxn id="185" idx="0"/>
          </p:cNvCxnSpPr>
          <p:nvPr/>
        </p:nvCxnSpPr>
        <p:spPr>
          <a:xfrm>
            <a:off x="7679434" y="1980759"/>
            <a:ext cx="0" cy="31886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" name="Блок-схема: узел 204"/>
          <p:cNvSpPr/>
          <p:nvPr/>
        </p:nvSpPr>
        <p:spPr>
          <a:xfrm>
            <a:off x="4145873" y="223118"/>
            <a:ext cx="288032" cy="288032"/>
          </a:xfrm>
          <a:prstGeom prst="flowChartConnector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7" name="Блок-схема: решение 206"/>
          <p:cNvSpPr/>
          <p:nvPr/>
        </p:nvSpPr>
        <p:spPr>
          <a:xfrm>
            <a:off x="3583700" y="754510"/>
            <a:ext cx="1403553" cy="40242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сигнал с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считывателя?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Прямая со стрелкой 207"/>
          <p:cNvCxnSpPr>
            <a:stCxn id="205" idx="4"/>
            <a:endCxn id="207" idx="0"/>
          </p:cNvCxnSpPr>
          <p:nvPr/>
        </p:nvCxnSpPr>
        <p:spPr>
          <a:xfrm flipH="1">
            <a:off x="4285477" y="511150"/>
            <a:ext cx="4412" cy="24336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9" name="Соединительная линия уступом 208"/>
          <p:cNvCxnSpPr>
            <a:stCxn id="207" idx="1"/>
          </p:cNvCxnSpPr>
          <p:nvPr/>
        </p:nvCxnSpPr>
        <p:spPr>
          <a:xfrm rot="10800000" flipH="1">
            <a:off x="3583699" y="754512"/>
            <a:ext cx="701777" cy="201211"/>
          </a:xfrm>
          <a:prstGeom prst="bentConnector3">
            <a:avLst>
              <a:gd name="adj1" fmla="val -32574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0" name="TextBox 209"/>
          <p:cNvSpPr txBox="1"/>
          <p:nvPr/>
        </p:nvSpPr>
        <p:spPr>
          <a:xfrm>
            <a:off x="3330882" y="1012328"/>
            <a:ext cx="30809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320460" y="1171852"/>
            <a:ext cx="27122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Блок-схема: процесс 211"/>
          <p:cNvSpPr/>
          <p:nvPr/>
        </p:nvSpPr>
        <p:spPr>
          <a:xfrm>
            <a:off x="3857924" y="2261894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с карты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Блок-схема: решение 212"/>
          <p:cNvSpPr/>
          <p:nvPr/>
        </p:nvSpPr>
        <p:spPr>
          <a:xfrm>
            <a:off x="3543780" y="2739593"/>
            <a:ext cx="1498019" cy="364889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поддерживаемые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приложения?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Блок-схема: решение 214"/>
          <p:cNvSpPr/>
          <p:nvPr/>
        </p:nvSpPr>
        <p:spPr>
          <a:xfrm>
            <a:off x="3734586" y="1400329"/>
            <a:ext cx="1101779" cy="286017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Чип карты в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порядке?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832545" y="1329355"/>
            <a:ext cx="30809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Блок-схема: процесс 245"/>
          <p:cNvSpPr/>
          <p:nvPr/>
        </p:nvSpPr>
        <p:spPr>
          <a:xfrm>
            <a:off x="5889663" y="2806087"/>
            <a:ext cx="577297" cy="231899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426418" y="1671555"/>
            <a:ext cx="27122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881629" y="3100224"/>
            <a:ext cx="27122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951352" y="2664987"/>
            <a:ext cx="30809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Соединительная линия уступом 250"/>
          <p:cNvCxnSpPr>
            <a:stCxn id="213" idx="3"/>
            <a:endCxn id="246" idx="1"/>
          </p:cNvCxnSpPr>
          <p:nvPr/>
        </p:nvCxnSpPr>
        <p:spPr>
          <a:xfrm flipV="1">
            <a:off x="5041799" y="2922037"/>
            <a:ext cx="847864" cy="1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Соединительная линия уступом 251"/>
          <p:cNvCxnSpPr>
            <a:stCxn id="215" idx="3"/>
            <a:endCxn id="246" idx="0"/>
          </p:cNvCxnSpPr>
          <p:nvPr/>
        </p:nvCxnSpPr>
        <p:spPr>
          <a:xfrm>
            <a:off x="4836365" y="1543338"/>
            <a:ext cx="1341947" cy="1262749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3" name="Блок-схема: процесс 252"/>
          <p:cNvSpPr/>
          <p:nvPr/>
        </p:nvSpPr>
        <p:spPr>
          <a:xfrm>
            <a:off x="583981" y="5659803"/>
            <a:ext cx="769135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ответа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Блок-схема: процесс 253"/>
          <p:cNvSpPr/>
          <p:nvPr/>
        </p:nvSpPr>
        <p:spPr>
          <a:xfrm>
            <a:off x="3857924" y="3347410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приложения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Блок-схема: процесс 254"/>
          <p:cNvSpPr/>
          <p:nvPr/>
        </p:nvSpPr>
        <p:spPr>
          <a:xfrm>
            <a:off x="3857923" y="3739796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L2WAVE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EMVL2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процессинг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Блок-схема: процесс 258"/>
          <p:cNvSpPr/>
          <p:nvPr/>
        </p:nvSpPr>
        <p:spPr>
          <a:xfrm>
            <a:off x="3949638" y="4197882"/>
            <a:ext cx="684390" cy="296715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 проведения </a:t>
            </a:r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Блок-схема: решение 260"/>
          <p:cNvSpPr/>
          <p:nvPr/>
        </p:nvSpPr>
        <p:spPr>
          <a:xfrm>
            <a:off x="3776522" y="4689744"/>
            <a:ext cx="1014169" cy="385491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endParaRPr lang="ru-RU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Пройден?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Прямая со стрелкой 262"/>
          <p:cNvCxnSpPr>
            <a:stCxn id="212" idx="2"/>
            <a:endCxn id="213" idx="0"/>
          </p:cNvCxnSpPr>
          <p:nvPr/>
        </p:nvCxnSpPr>
        <p:spPr>
          <a:xfrm>
            <a:off x="4285476" y="2475748"/>
            <a:ext cx="7314" cy="26384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5" name="Прямая со стрелкой 264"/>
          <p:cNvCxnSpPr>
            <a:stCxn id="254" idx="2"/>
            <a:endCxn id="255" idx="0"/>
          </p:cNvCxnSpPr>
          <p:nvPr/>
        </p:nvCxnSpPr>
        <p:spPr>
          <a:xfrm flipH="1">
            <a:off x="4285475" y="3561264"/>
            <a:ext cx="1" cy="17853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6" name="Прямая со стрелкой 265"/>
          <p:cNvCxnSpPr>
            <a:stCxn id="259" idx="2"/>
            <a:endCxn id="261" idx="0"/>
          </p:cNvCxnSpPr>
          <p:nvPr/>
        </p:nvCxnSpPr>
        <p:spPr>
          <a:xfrm flipH="1">
            <a:off x="4283607" y="4494597"/>
            <a:ext cx="8226" cy="19514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7" name="Соединительная линия уступом 266"/>
          <p:cNvCxnSpPr>
            <a:stCxn id="261" idx="3"/>
            <a:endCxn id="246" idx="2"/>
          </p:cNvCxnSpPr>
          <p:nvPr/>
        </p:nvCxnSpPr>
        <p:spPr>
          <a:xfrm flipV="1">
            <a:off x="4790691" y="3037986"/>
            <a:ext cx="1387621" cy="1844504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8" name="Прямая со стрелкой 267"/>
          <p:cNvCxnSpPr>
            <a:stCxn id="207" idx="2"/>
            <a:endCxn id="215" idx="0"/>
          </p:cNvCxnSpPr>
          <p:nvPr/>
        </p:nvCxnSpPr>
        <p:spPr>
          <a:xfrm flipH="1">
            <a:off x="4285476" y="1156933"/>
            <a:ext cx="1" cy="24339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0" name="Блок-схема: решение 269"/>
          <p:cNvSpPr/>
          <p:nvPr/>
        </p:nvSpPr>
        <p:spPr>
          <a:xfrm>
            <a:off x="1356995" y="3813576"/>
            <a:ext cx="1056037" cy="324863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онлайн?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772440" y="4669171"/>
            <a:ext cx="30809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Блок-схема: процесс 272"/>
          <p:cNvSpPr/>
          <p:nvPr/>
        </p:nvSpPr>
        <p:spPr>
          <a:xfrm>
            <a:off x="495571" y="4531769"/>
            <a:ext cx="948080" cy="282056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сообщения и  отправка на хост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Блок-схема: процесс 277"/>
          <p:cNvSpPr/>
          <p:nvPr/>
        </p:nvSpPr>
        <p:spPr>
          <a:xfrm>
            <a:off x="2389502" y="4485226"/>
            <a:ext cx="769135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результата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Блок-схема: процесс 310"/>
          <p:cNvSpPr/>
          <p:nvPr/>
        </p:nvSpPr>
        <p:spPr>
          <a:xfrm>
            <a:off x="3860147" y="1861569"/>
            <a:ext cx="855103" cy="213854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модуля работы с картой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2" name="Прямая со стрелкой 311"/>
          <p:cNvCxnSpPr>
            <a:stCxn id="215" idx="2"/>
            <a:endCxn id="311" idx="0"/>
          </p:cNvCxnSpPr>
          <p:nvPr/>
        </p:nvCxnSpPr>
        <p:spPr>
          <a:xfrm>
            <a:off x="4285476" y="1686346"/>
            <a:ext cx="2223" cy="17522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3" name="Прямая со стрелкой 312"/>
          <p:cNvCxnSpPr>
            <a:stCxn id="311" idx="2"/>
            <a:endCxn id="212" idx="0"/>
          </p:cNvCxnSpPr>
          <p:nvPr/>
        </p:nvCxnSpPr>
        <p:spPr>
          <a:xfrm flipH="1">
            <a:off x="4285476" y="2075423"/>
            <a:ext cx="2223" cy="18647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4" name="Соединительная линия уступом 313"/>
          <p:cNvCxnSpPr>
            <a:stCxn id="270" idx="1"/>
            <a:endCxn id="273" idx="0"/>
          </p:cNvCxnSpPr>
          <p:nvPr/>
        </p:nvCxnSpPr>
        <p:spPr>
          <a:xfrm rot="10800000" flipV="1">
            <a:off x="969611" y="3976007"/>
            <a:ext cx="387384" cy="555761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7" name="Блок-схема: процесс 316"/>
          <p:cNvSpPr/>
          <p:nvPr/>
        </p:nvSpPr>
        <p:spPr>
          <a:xfrm>
            <a:off x="2392932" y="5659803"/>
            <a:ext cx="769135" cy="407083"/>
          </a:xfrm>
          <a:prstGeom prst="flowChart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транзакции в журнал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9" name="Соединительная линия уступом 318"/>
          <p:cNvCxnSpPr>
            <a:stCxn id="270" idx="3"/>
            <a:endCxn id="278" idx="0"/>
          </p:cNvCxnSpPr>
          <p:nvPr/>
        </p:nvCxnSpPr>
        <p:spPr>
          <a:xfrm>
            <a:off x="2413032" y="3976008"/>
            <a:ext cx="361038" cy="509218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1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1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70" name="Группа 69"/>
          <p:cNvGrpSpPr/>
          <p:nvPr/>
        </p:nvGrpSpPr>
        <p:grpSpPr>
          <a:xfrm>
            <a:off x="3356986" y="5162787"/>
            <a:ext cx="5621913" cy="1512168"/>
            <a:chOff x="611560" y="4293096"/>
            <a:chExt cx="6581775" cy="1975035"/>
          </a:xfrm>
        </p:grpSpPr>
        <p:sp>
          <p:nvSpPr>
            <p:cNvPr id="71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5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 smtClean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РБД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2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23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3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21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2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4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Программный модуль репликации баз данных из одной СУБД в другую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lang="ru-RU" sz="800" i="1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 smtClean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2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7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cxnSp>
        <p:nvCxnSpPr>
          <p:cNvPr id="320" name="Прямая со стрелкой 319"/>
          <p:cNvCxnSpPr>
            <a:stCxn id="255" idx="2"/>
            <a:endCxn id="259" idx="0"/>
          </p:cNvCxnSpPr>
          <p:nvPr/>
        </p:nvCxnSpPr>
        <p:spPr>
          <a:xfrm>
            <a:off x="4285475" y="3953650"/>
            <a:ext cx="6358" cy="24423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6" name="Прямая со стрелкой 335"/>
          <p:cNvCxnSpPr>
            <a:stCxn id="213" idx="2"/>
            <a:endCxn id="254" idx="0"/>
          </p:cNvCxnSpPr>
          <p:nvPr/>
        </p:nvCxnSpPr>
        <p:spPr>
          <a:xfrm flipH="1">
            <a:off x="4285476" y="3104482"/>
            <a:ext cx="7314" cy="242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2" name="Соединительная линия уступом 351"/>
          <p:cNvCxnSpPr>
            <a:stCxn id="261" idx="1"/>
            <a:endCxn id="270" idx="0"/>
          </p:cNvCxnSpPr>
          <p:nvPr/>
        </p:nvCxnSpPr>
        <p:spPr>
          <a:xfrm rot="10800000">
            <a:off x="1885014" y="3813576"/>
            <a:ext cx="1891508" cy="1068914"/>
          </a:xfrm>
          <a:prstGeom prst="bentConnector4">
            <a:avLst>
              <a:gd name="adj1" fmla="val 20810"/>
              <a:gd name="adj2" fmla="val 121386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7" name="Прямая со стрелкой 366"/>
          <p:cNvCxnSpPr>
            <a:stCxn id="273" idx="2"/>
            <a:endCxn id="253" idx="0"/>
          </p:cNvCxnSpPr>
          <p:nvPr/>
        </p:nvCxnSpPr>
        <p:spPr>
          <a:xfrm flipH="1">
            <a:off x="968549" y="4813825"/>
            <a:ext cx="1062" cy="84597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4" name="Прямая со стрелкой 373"/>
          <p:cNvCxnSpPr>
            <a:stCxn id="253" idx="3"/>
            <a:endCxn id="317" idx="1"/>
          </p:cNvCxnSpPr>
          <p:nvPr/>
        </p:nvCxnSpPr>
        <p:spPr>
          <a:xfrm>
            <a:off x="1353116" y="5863345"/>
            <a:ext cx="1039816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0" name="Прямая со стрелкой 379"/>
          <p:cNvCxnSpPr>
            <a:stCxn id="278" idx="2"/>
            <a:endCxn id="317" idx="0"/>
          </p:cNvCxnSpPr>
          <p:nvPr/>
        </p:nvCxnSpPr>
        <p:spPr>
          <a:xfrm>
            <a:off x="2774070" y="4892309"/>
            <a:ext cx="3430" cy="76749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5" name="TextBox 384"/>
          <p:cNvSpPr txBox="1"/>
          <p:nvPr/>
        </p:nvSpPr>
        <p:spPr>
          <a:xfrm>
            <a:off x="3570848" y="4668101"/>
            <a:ext cx="27122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221381" y="3722079"/>
            <a:ext cx="27122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345281" y="3731011"/>
            <a:ext cx="308098" cy="184666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Прямоугольник 388"/>
          <p:cNvSpPr/>
          <p:nvPr/>
        </p:nvSpPr>
        <p:spPr>
          <a:xfrm>
            <a:off x="3885009" y="5810932"/>
            <a:ext cx="9430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900" dirty="0" err="1" smtClean="0">
                <a:latin typeface="Times New Roman" pitchFamily="18" charset="0"/>
                <a:cs typeface="Times New Roman" pitchFamily="18" charset="0"/>
              </a:rPr>
              <a:t>Василиадис</a:t>
            </a: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 Я.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0" name="Прямоугольник 389"/>
          <p:cNvSpPr/>
          <p:nvPr/>
        </p:nvSpPr>
        <p:spPr>
          <a:xfrm>
            <a:off x="3892602" y="5950311"/>
            <a:ext cx="9430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900" dirty="0" smtClean="0">
                <a:latin typeface="Times New Roman" pitchFamily="18" charset="0"/>
                <a:cs typeface="Times New Roman" pitchFamily="18" charset="0"/>
              </a:rPr>
              <a:t>Федотов А.А.</a:t>
            </a:r>
            <a:endParaRPr lang="ru-RU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827" y="116632"/>
            <a:ext cx="8219256" cy="576064"/>
          </a:xfrm>
        </p:spPr>
        <p:txBody>
          <a:bodyPr>
            <a:normAutofit/>
          </a:bodyPr>
          <a:lstStyle/>
          <a:p>
            <a:r>
              <a:rPr lang="ru-RU" sz="2200" b="1" dirty="0" smtClean="0">
                <a:latin typeface="+mn-lt"/>
              </a:rPr>
              <a:t>Пользовательский </a:t>
            </a:r>
            <a:r>
              <a:rPr lang="ru-RU" sz="2200" b="1" dirty="0" smtClean="0">
                <a:latin typeface="+mn-lt"/>
              </a:rPr>
              <a:t>интерфейс</a:t>
            </a:r>
            <a:endParaRPr lang="ru-RU" sz="2200" b="1" dirty="0">
              <a:latin typeface="+mn-lt"/>
            </a:endParaRP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47292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4" y="838874"/>
            <a:ext cx="2681879" cy="476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96" y="838874"/>
            <a:ext cx="2681879" cy="476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12" y="838874"/>
            <a:ext cx="2681879" cy="4767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43107" y="5720820"/>
            <a:ext cx="24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Экранная форма</a:t>
            </a:r>
          </a:p>
          <a:p>
            <a:pPr algn="ctr"/>
            <a:r>
              <a:rPr lang="ru-RU" sz="1400" dirty="0" smtClean="0"/>
              <a:t>«Обычные операции»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6901" y="5716375"/>
            <a:ext cx="24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Экранная форма</a:t>
            </a:r>
          </a:p>
          <a:p>
            <a:pPr algn="ctr"/>
            <a:r>
              <a:rPr lang="ru-RU" sz="1400" dirty="0" smtClean="0"/>
              <a:t>«Сервисные операции»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24678" y="5716375"/>
            <a:ext cx="244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Экранная форма</a:t>
            </a:r>
          </a:p>
          <a:p>
            <a:pPr algn="ctr"/>
            <a:r>
              <a:rPr lang="ru-RU" sz="1400" dirty="0" smtClean="0"/>
              <a:t>«Журнал операций»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50146"/>
              </p:ext>
            </p:extLst>
          </p:nvPr>
        </p:nvGraphicFramePr>
        <p:xfrm>
          <a:off x="6156325" y="625662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Василиадис</a:t>
                      </a: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Я.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А.А.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5112" y="212345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 smtClean="0"/>
              <a:t>Отладка и тестирование ПМ ФО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619672" y="871546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Отладка</a:t>
            </a:r>
            <a:endParaRPr lang="ru-RU" sz="1600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494476" y="867681"/>
            <a:ext cx="18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</a:t>
            </a:r>
            <a:endParaRPr lang="ru-RU" sz="1600" dirty="0"/>
          </a:p>
        </p:txBody>
      </p:sp>
      <p:sp>
        <p:nvSpPr>
          <p:cNvPr id="12" name="Line 137"/>
          <p:cNvSpPr>
            <a:spLocks noChangeShapeType="1"/>
          </p:cNvSpPr>
          <p:nvPr/>
        </p:nvSpPr>
        <p:spPr bwMode="auto">
          <a:xfrm flipH="1">
            <a:off x="4572000" y="1209588"/>
            <a:ext cx="0" cy="5040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5044981" y="1533750"/>
            <a:ext cx="38624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Unit </a:t>
            </a:r>
            <a:r>
              <a:rPr lang="ru-RU" sz="1600" dirty="0" smtClean="0"/>
              <a:t>тесты с использованием </a:t>
            </a:r>
            <a:r>
              <a:rPr lang="en-US" sz="1600" dirty="0" smtClean="0"/>
              <a:t>Junit 4</a:t>
            </a:r>
            <a:endParaRPr lang="ru-RU" sz="1600" dirty="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562251" y="1533750"/>
            <a:ext cx="39156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dirty="0" smtClean="0"/>
              <a:t>Встроенный отладчик </a:t>
            </a:r>
            <a:r>
              <a:rPr lang="en-US" sz="1600" dirty="0" smtClean="0"/>
              <a:t>Android Studio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14261</TotalTime>
  <Words>864</Words>
  <Application>Microsoft Office PowerPoint</Application>
  <PresentationFormat>Экран (4:3)</PresentationFormat>
  <Paragraphs>353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User</cp:lastModifiedBy>
  <cp:revision>597</cp:revision>
  <dcterms:created xsi:type="dcterms:W3CDTF">2014-03-17T07:20:10Z</dcterms:created>
  <dcterms:modified xsi:type="dcterms:W3CDTF">2018-06-03T18:08:15Z</dcterms:modified>
</cp:coreProperties>
</file>