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4" autoAdjust="0"/>
  </p:normalViewPr>
  <p:slideViewPr>
    <p:cSldViewPr>
      <p:cViewPr>
        <p:scale>
          <a:sx n="150" d="100"/>
          <a:sy n="150" d="100"/>
        </p:scale>
        <p:origin x="201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6AE0-AA74-41BD-82EA-8543DF964D38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E27B-5534-4DB1-B667-E8DC866AA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359148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расширение </a:t>
            </a:r>
            <a:r>
              <a:rPr lang="ru-RU" sz="2000" dirty="0" smtClean="0"/>
              <a:t>функциональности P</a:t>
            </a:r>
            <a:r>
              <a:rPr lang="en-US" sz="2000" dirty="0" smtClean="0"/>
              <a:t>OS</a:t>
            </a:r>
            <a:r>
              <a:rPr lang="ru-RU" sz="2000" dirty="0" smtClean="0"/>
              <a:t>-терминала </a:t>
            </a:r>
            <a:r>
              <a:rPr lang="ru-RU" sz="2000" dirty="0" smtClean="0"/>
              <a:t>под управлением операционной </a:t>
            </a:r>
            <a:r>
              <a:rPr lang="ru-RU" sz="2000" dirty="0"/>
              <a:t>системы </a:t>
            </a:r>
            <a:r>
              <a:rPr lang="en-US" sz="2000" dirty="0" smtClean="0"/>
              <a:t>Android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обоснование использования средств и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структуры данных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общего алгоритма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 ПМ </a:t>
            </a:r>
            <a:r>
              <a:rPr lang="ru-RU" sz="2000" dirty="0" smtClean="0"/>
              <a:t>ФО.</a:t>
            </a:r>
            <a:endParaRPr lang="ru-RU" sz="2000" dirty="0"/>
          </a:p>
        </p:txBody>
      </p:sp>
      <p:sp>
        <p:nvSpPr>
          <p:cNvPr id="3" name="Овал 2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11699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1084094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исследована предметная область;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 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произведено обоснование используемых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разработана структура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общий алгоритм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пользовательский интерфейс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произведена отладка и тестирование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разработано руководство оператора ПМ </a:t>
            </a:r>
            <a:r>
              <a:rPr lang="ru-RU" sz="2400" dirty="0" smtClean="0"/>
              <a:t>ФО.</a:t>
            </a:r>
            <a:endParaRPr lang="ru-RU" sz="2400" dirty="0"/>
          </a:p>
        </p:txBody>
      </p:sp>
      <p:sp>
        <p:nvSpPr>
          <p:cNvPr id="11" name="Овал 10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574762" y="237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4000" y="2785799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4" y="3309195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2949649" y="3084362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1774246" y="4627402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</a:t>
            </a:r>
            <a:r>
              <a:rPr lang="ru-RU" sz="1600" dirty="0"/>
              <a:t>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ложность </a:t>
            </a:r>
            <a:r>
              <a:rPr lang="ru-RU" sz="1600" dirty="0"/>
              <a:t>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римитивный </a:t>
            </a:r>
            <a:r>
              <a:rPr lang="ru-RU" sz="1600" dirty="0"/>
              <a:t>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быстрое устаревание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одульная </a:t>
            </a:r>
            <a:r>
              <a:rPr lang="ru-RU" sz="1600" dirty="0"/>
              <a:t>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добный </a:t>
            </a:r>
            <a:r>
              <a:rPr lang="ru-RU" sz="1600" dirty="0"/>
              <a:t>и быстро расширяемый </a:t>
            </a:r>
            <a:r>
              <a:rPr lang="ru-RU" sz="1600" dirty="0" smtClean="0"/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</a:t>
            </a:r>
            <a:r>
              <a:rPr lang="ru-RU" sz="1600" dirty="0" smtClean="0"/>
              <a:t>аботает под ОС </a:t>
            </a:r>
            <a:r>
              <a:rPr lang="en-US" sz="1600" dirty="0" smtClean="0"/>
              <a:t>Android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8032" y="177079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674" y="5671840"/>
            <a:ext cx="495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254"/>
              </p:ext>
            </p:extLst>
          </p:nvPr>
        </p:nvGraphicFramePr>
        <p:xfrm>
          <a:off x="265113" y="617882"/>
          <a:ext cx="8628187" cy="496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693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15312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Критерий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Ingenico</a:t>
                      </a:r>
                      <a:r>
                        <a:rPr lang="en-US" sz="1200" dirty="0">
                          <a:effectLst/>
                        </a:rPr>
                        <a:t> iCT220 </a:t>
                      </a:r>
                      <a:r>
                        <a:rPr lang="en-US" sz="1200" dirty="0" smtClean="0">
                          <a:effectLst/>
                        </a:rPr>
                        <a:t>(Telium2)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Verifone</a:t>
                      </a:r>
                      <a:r>
                        <a:rPr lang="en-US" sz="1200" dirty="0">
                          <a:effectLst/>
                        </a:rPr>
                        <a:t> VX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680</a:t>
                      </a:r>
                      <a:r>
                        <a:rPr lang="en-US" sz="1200" dirty="0" smtClean="0">
                          <a:effectLst/>
                        </a:rPr>
                        <a:t> (V/OS)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S920 PAX (POX)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Azur</a:t>
                      </a:r>
                      <a:r>
                        <a:rPr lang="en-US" sz="1200" dirty="0">
                          <a:effectLst/>
                        </a:rPr>
                        <a:t> 01-</a:t>
                      </a:r>
                      <a:r>
                        <a:rPr lang="ru-RU" sz="1200" dirty="0" smtClean="0">
                          <a:effectLst/>
                        </a:rPr>
                        <a:t>Ф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(ПМ ФО)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Java/</a:t>
                      </a:r>
                      <a:r>
                        <a:rPr lang="en-US" sz="1400" dirty="0" err="1">
                          <a:effectLst/>
                        </a:rPr>
                        <a:t>Kotlin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Операционная</a:t>
                      </a:r>
                      <a:r>
                        <a:rPr lang="ru-RU" sz="1400" baseline="0" dirty="0" smtClean="0">
                          <a:effectLst/>
                        </a:rPr>
                        <a:t> система</a:t>
                      </a:r>
                      <a:r>
                        <a:rPr lang="en-US" sz="1400" baseline="0" dirty="0" smtClean="0">
                          <a:effectLst/>
                        </a:rPr>
                        <a:t> Android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501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С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С++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Цветной экран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Контактный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Бесконтактный считыватель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Магнитный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Касса и </a:t>
                      </a:r>
                      <a:r>
                        <a:rPr lang="en-US" sz="1400">
                          <a:effectLst/>
                        </a:rPr>
                        <a:t>POS</a:t>
                      </a:r>
                      <a:r>
                        <a:rPr lang="ru-RU" sz="1400">
                          <a:effectLst/>
                        </a:rPr>
                        <a:t>-терминал в одном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карт </a:t>
                      </a:r>
                      <a:r>
                        <a:rPr lang="ru-RU" sz="1400" dirty="0" err="1">
                          <a:effectLst/>
                        </a:rPr>
                        <a:t>Mifare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Полноценный </a:t>
                      </a: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протокола ТТК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5292725" y="5671840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https://gcc.gnu.org/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7630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</a:t>
                      </a:r>
                      <a:r>
                        <a:rPr lang="ru-RU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919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Eclipse [1]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Microsoft Visual </a:t>
                      </a:r>
                      <a:r>
                        <a:rPr lang="en-US" sz="1200" dirty="0" smtClean="0">
                          <a:effectLst/>
                        </a:rPr>
                        <a:t>Studio [2]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</a:t>
                      </a:r>
                      <a:r>
                        <a:rPr lang="en-US" sz="1200" dirty="0" smtClean="0">
                          <a:effectLst/>
                        </a:rPr>
                        <a:t>IDEA [3]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</a:t>
                      </a:r>
                      <a:r>
                        <a:rPr lang="en-US" sz="1200" dirty="0" smtClean="0">
                          <a:effectLst/>
                        </a:rPr>
                        <a:t>Studio [4]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Интеграция 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821455"/>
            <a:ext cx="391010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www.visualstudio.com/vs/android/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https://www.jetbrains.com/idea</a:t>
            </a:r>
            <a:r>
              <a:rPr lang="en-US" sz="1000" dirty="0" smtClean="0"/>
              <a:t>/</a:t>
            </a:r>
            <a:r>
              <a:rPr lang="en-US" sz="1000" dirty="0" smtClean="0">
                <a:cs typeface="Arial" charset="0"/>
              </a:rPr>
              <a:t> </a:t>
            </a: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/>
              <a:t>https://developer.android.com</a:t>
            </a:r>
            <a:r>
              <a:rPr lang="en-US" sz="1000" dirty="0" smtClean="0"/>
              <a:t>/</a:t>
            </a:r>
            <a:endParaRPr lang="en-US" sz="1000" dirty="0">
              <a:cs typeface="Arial" charset="0"/>
            </a:endParaRPr>
          </a:p>
        </p:txBody>
      </p:sp>
      <p:sp>
        <p:nvSpPr>
          <p:cNvPr id="14" name="Rectangle 206"/>
          <p:cNvSpPr>
            <a:spLocks noChangeArrowheads="1"/>
          </p:cNvSpPr>
          <p:nvPr/>
        </p:nvSpPr>
        <p:spPr bwMode="auto">
          <a:xfrm>
            <a:off x="3131840" y="575154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843680" y="215629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299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839194"/>
            <a:ext cx="1080120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769" y="2139672"/>
            <a:ext cx="1080120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31765" y="2754892"/>
            <a:ext cx="1152128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60136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562494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456676" y="4732192"/>
            <a:ext cx="1031808" cy="49334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461850" y="4032958"/>
            <a:ext cx="1031808" cy="49334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я со стрелкой 89"/>
          <p:cNvCxnSpPr>
            <a:stCxn id="81" idx="2"/>
          </p:cNvCxnSpPr>
          <p:nvPr/>
        </p:nvCxnSpPr>
        <p:spPr>
          <a:xfrm>
            <a:off x="1318254" y="1199234"/>
            <a:ext cx="0" cy="26402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Прямая со стрелкой 90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5437" cy="25755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Прямая со стрелкой 91"/>
          <p:cNvCxnSpPr>
            <a:stCxn id="82" idx="2"/>
            <a:endCxn id="83" idx="0"/>
          </p:cNvCxnSpPr>
          <p:nvPr/>
        </p:nvCxnSpPr>
        <p:spPr>
          <a:xfrm>
            <a:off x="1307829" y="2499712"/>
            <a:ext cx="0" cy="25518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Соединительная линия уступом 92"/>
          <p:cNvCxnSpPr>
            <a:stCxn id="87" idx="0"/>
            <a:endCxn id="88" idx="2"/>
          </p:cNvCxnSpPr>
          <p:nvPr/>
        </p:nvCxnSpPr>
        <p:spPr>
          <a:xfrm rot="16200000" flipV="1">
            <a:off x="5804594" y="5393519"/>
            <a:ext cx="528400" cy="192427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Соединительная линия уступом 93"/>
          <p:cNvCxnSpPr>
            <a:stCxn id="85" idx="0"/>
            <a:endCxn id="88" idx="1"/>
          </p:cNvCxnSpPr>
          <p:nvPr/>
        </p:nvCxnSpPr>
        <p:spPr>
          <a:xfrm rot="5400000" flipH="1" flipV="1">
            <a:off x="4013902" y="4313602"/>
            <a:ext cx="777513" cy="2108036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2091464" y="3360575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444353" y="3155473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43046" y="55013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657860" y="1071662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 о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456676" y="2375509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60201" y="1856865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814227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100" idx="1"/>
            <a:endCxn id="84" idx="0"/>
          </p:cNvCxnSpPr>
          <p:nvPr/>
        </p:nvCxnSpPr>
        <p:spPr>
          <a:xfrm rot="10800000" flipV="1">
            <a:off x="4067124" y="2646472"/>
            <a:ext cx="1389553" cy="280255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Блок-схема: внутренняя память 107"/>
          <p:cNvSpPr/>
          <p:nvPr/>
        </p:nvSpPr>
        <p:spPr>
          <a:xfrm>
            <a:off x="3339622" y="859095"/>
            <a:ext cx="1448916" cy="765557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Ручной ввод суммы или номера счета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Соединительная линия уступом 108"/>
          <p:cNvCxnSpPr>
            <a:stCxn id="103" idx="1"/>
            <a:endCxn id="95" idx="2"/>
          </p:cNvCxnSpPr>
          <p:nvPr/>
        </p:nvCxnSpPr>
        <p:spPr>
          <a:xfrm rot="10800000">
            <a:off x="2621258" y="3902156"/>
            <a:ext cx="916073" cy="162779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Соединительная линия уступом 109"/>
          <p:cNvCxnSpPr>
            <a:stCxn id="84" idx="1"/>
            <a:endCxn id="95" idx="0"/>
          </p:cNvCxnSpPr>
          <p:nvPr/>
        </p:nvCxnSpPr>
        <p:spPr>
          <a:xfrm rot="10800000" flipV="1">
            <a:off x="2621258" y="3177435"/>
            <a:ext cx="916073" cy="18314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Прямая со стрелкой 110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8608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 стрелкой 111"/>
          <p:cNvCxnSpPr>
            <a:stCxn id="103" idx="2"/>
            <a:endCxn id="105" idx="0"/>
          </p:cNvCxnSpPr>
          <p:nvPr/>
        </p:nvCxnSpPr>
        <p:spPr>
          <a:xfrm flipH="1">
            <a:off x="4067121" y="4315640"/>
            <a:ext cx="2" cy="27216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 стрелкой 113"/>
          <p:cNvCxnSpPr>
            <a:stCxn id="88" idx="0"/>
            <a:endCxn id="89" idx="2"/>
          </p:cNvCxnSpPr>
          <p:nvPr/>
        </p:nvCxnSpPr>
        <p:spPr>
          <a:xfrm flipV="1">
            <a:off x="5972580" y="4526299"/>
            <a:ext cx="5174" cy="20589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/>
          <p:cNvCxnSpPr>
            <a:stCxn id="89" idx="0"/>
            <a:endCxn id="96" idx="2"/>
          </p:cNvCxnSpPr>
          <p:nvPr/>
        </p:nvCxnSpPr>
        <p:spPr>
          <a:xfrm flipV="1">
            <a:off x="5977754" y="3697401"/>
            <a:ext cx="217" cy="33555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55309" y="2114718"/>
            <a:ext cx="400357" cy="663152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Прямая со стрелкой 116"/>
          <p:cNvCxnSpPr>
            <a:endCxn id="98" idx="0"/>
          </p:cNvCxnSpPr>
          <p:nvPr/>
        </p:nvCxnSpPr>
        <p:spPr>
          <a:xfrm>
            <a:off x="7189270" y="809558"/>
            <a:ext cx="2208" cy="26210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Соединительная линия уступом 117"/>
          <p:cNvCxnSpPr>
            <a:stCxn id="86" idx="0"/>
            <a:endCxn id="88" idx="2"/>
          </p:cNvCxnSpPr>
          <p:nvPr/>
        </p:nvCxnSpPr>
        <p:spPr>
          <a:xfrm rot="5400000" flipH="1" flipV="1">
            <a:off x="5072188" y="4853541"/>
            <a:ext cx="528400" cy="1272384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Прямая со стрелкой 118"/>
          <p:cNvCxnSpPr>
            <a:stCxn id="108" idx="2"/>
            <a:endCxn id="84" idx="0"/>
          </p:cNvCxnSpPr>
          <p:nvPr/>
        </p:nvCxnSpPr>
        <p:spPr>
          <a:xfrm>
            <a:off x="4064080" y="1624652"/>
            <a:ext cx="3043" cy="130207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847438" cy="249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Прямая со стрелкой 49"/>
          <p:cNvCxnSpPr>
            <a:stCxn id="98" idx="2"/>
            <a:endCxn id="101" idx="0"/>
          </p:cNvCxnSpPr>
          <p:nvPr/>
        </p:nvCxnSpPr>
        <p:spPr>
          <a:xfrm flipH="1">
            <a:off x="7187063" y="1613590"/>
            <a:ext cx="4415" cy="24327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Овал 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лок-схема: знак завершения 181"/>
          <p:cNvSpPr/>
          <p:nvPr/>
        </p:nvSpPr>
        <p:spPr>
          <a:xfrm>
            <a:off x="612593" y="392420"/>
            <a:ext cx="1008112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467393" y="972812"/>
            <a:ext cx="129851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467393" y="2280753"/>
            <a:ext cx="1298513" cy="400372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Прямая со стрелкой 185"/>
          <p:cNvCxnSpPr>
            <a:stCxn id="182" idx="2"/>
            <a:endCxn id="183" idx="0"/>
          </p:cNvCxnSpPr>
          <p:nvPr/>
        </p:nvCxnSpPr>
        <p:spPr>
          <a:xfrm>
            <a:off x="1116649" y="752460"/>
            <a:ext cx="1" cy="2203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 flipV="1">
            <a:off x="467393" y="2862307"/>
            <a:ext cx="1298513" cy="1308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flipV="1">
            <a:off x="467393" y="2938797"/>
            <a:ext cx="1298513" cy="8605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Прямая со стрелкой 188"/>
          <p:cNvCxnSpPr>
            <a:stCxn id="185" idx="2"/>
          </p:cNvCxnSpPr>
          <p:nvPr/>
        </p:nvCxnSpPr>
        <p:spPr>
          <a:xfrm flipH="1">
            <a:off x="1116649" y="2681125"/>
            <a:ext cx="1" cy="18530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Блок-схема: узел 194"/>
          <p:cNvSpPr/>
          <p:nvPr/>
        </p:nvSpPr>
        <p:spPr>
          <a:xfrm>
            <a:off x="977763" y="3238504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Прямая со стрелкой 196"/>
          <p:cNvCxnSpPr>
            <a:endCxn id="195" idx="0"/>
          </p:cNvCxnSpPr>
          <p:nvPr/>
        </p:nvCxnSpPr>
        <p:spPr>
          <a:xfrm>
            <a:off x="1116649" y="2946088"/>
            <a:ext cx="5130" cy="29241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Прямая со стрелкой 201"/>
          <p:cNvCxnSpPr>
            <a:stCxn id="183" idx="2"/>
            <a:endCxn id="28" idx="0"/>
          </p:cNvCxnSpPr>
          <p:nvPr/>
        </p:nvCxnSpPr>
        <p:spPr>
          <a:xfrm flipH="1">
            <a:off x="1115358" y="1332852"/>
            <a:ext cx="1292" cy="27769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Прямая со стрелкой 202"/>
          <p:cNvCxnSpPr>
            <a:endCxn id="185" idx="0"/>
          </p:cNvCxnSpPr>
          <p:nvPr/>
        </p:nvCxnSpPr>
        <p:spPr>
          <a:xfrm>
            <a:off x="1116650" y="2011593"/>
            <a:ext cx="0" cy="2691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" name="Блок-схема: узел 204"/>
          <p:cNvSpPr/>
          <p:nvPr/>
        </p:nvSpPr>
        <p:spPr>
          <a:xfrm>
            <a:off x="6594006" y="268493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6039320" y="730817"/>
            <a:ext cx="1403553" cy="40242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Прямая со стрелкой 207"/>
          <p:cNvCxnSpPr>
            <a:stCxn id="205" idx="4"/>
            <a:endCxn id="207" idx="0"/>
          </p:cNvCxnSpPr>
          <p:nvPr/>
        </p:nvCxnSpPr>
        <p:spPr>
          <a:xfrm>
            <a:off x="6738022" y="556525"/>
            <a:ext cx="3075" cy="1742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6039319" y="730819"/>
            <a:ext cx="701777" cy="201211"/>
          </a:xfrm>
          <a:prstGeom prst="bentConnector3">
            <a:avLst>
              <a:gd name="adj1" fmla="val -3257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0" name="TextBox 209"/>
          <p:cNvSpPr txBox="1"/>
          <p:nvPr/>
        </p:nvSpPr>
        <p:spPr>
          <a:xfrm>
            <a:off x="5786502" y="98863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776080" y="114815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6313544" y="2238201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5896481" y="2696155"/>
            <a:ext cx="1684813" cy="477362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поддерживаемые приложения?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6105471" y="1274565"/>
            <a:ext cx="1266834" cy="39326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366726" y="125788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7861885" y="2765840"/>
            <a:ext cx="770569" cy="33799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882038" y="1647862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158339" y="3100526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406972" y="2641294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Соединительная линия уступом 251"/>
          <p:cNvCxnSpPr>
            <a:stCxn id="215" idx="3"/>
            <a:endCxn id="246" idx="0"/>
          </p:cNvCxnSpPr>
          <p:nvPr/>
        </p:nvCxnSpPr>
        <p:spPr>
          <a:xfrm>
            <a:off x="7372305" y="1471200"/>
            <a:ext cx="874865" cy="129464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2342515" y="4354997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6313544" y="3323717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6313544" y="3716102"/>
            <a:ext cx="852786" cy="3283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6318217" y="4174189"/>
            <a:ext cx="848111" cy="29671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Блок-схема: решение 260"/>
          <p:cNvSpPr/>
          <p:nvPr/>
        </p:nvSpPr>
        <p:spPr>
          <a:xfrm>
            <a:off x="6148839" y="4667801"/>
            <a:ext cx="1193339" cy="41060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Прямая со стрелкой 262"/>
          <p:cNvCxnSpPr>
            <a:stCxn id="212" idx="2"/>
            <a:endCxn id="213" idx="0"/>
          </p:cNvCxnSpPr>
          <p:nvPr/>
        </p:nvCxnSpPr>
        <p:spPr>
          <a:xfrm flipH="1">
            <a:off x="6738888" y="2452055"/>
            <a:ext cx="2208" cy="24410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5" name="Прямая со стрелкой 264"/>
          <p:cNvCxnSpPr>
            <a:stCxn id="254" idx="2"/>
            <a:endCxn id="255" idx="0"/>
          </p:cNvCxnSpPr>
          <p:nvPr/>
        </p:nvCxnSpPr>
        <p:spPr>
          <a:xfrm flipH="1">
            <a:off x="6739937" y="3537571"/>
            <a:ext cx="1159" cy="17853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6" name="Прямая со стрелкой 265"/>
          <p:cNvCxnSpPr>
            <a:stCxn id="259" idx="2"/>
            <a:endCxn id="261" idx="0"/>
          </p:cNvCxnSpPr>
          <p:nvPr/>
        </p:nvCxnSpPr>
        <p:spPr>
          <a:xfrm>
            <a:off x="6742273" y="4470904"/>
            <a:ext cx="3236" cy="19689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Соединительная линия уступом 266"/>
          <p:cNvCxnSpPr>
            <a:stCxn id="261" idx="3"/>
            <a:endCxn id="246" idx="2"/>
          </p:cNvCxnSpPr>
          <p:nvPr/>
        </p:nvCxnSpPr>
        <p:spPr>
          <a:xfrm flipV="1">
            <a:off x="7342178" y="3103831"/>
            <a:ext cx="904992" cy="176927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Прямая со стрелкой 267"/>
          <p:cNvCxnSpPr>
            <a:stCxn id="207" idx="2"/>
            <a:endCxn id="215" idx="0"/>
          </p:cNvCxnSpPr>
          <p:nvPr/>
        </p:nvCxnSpPr>
        <p:spPr>
          <a:xfrm flipH="1">
            <a:off x="6738888" y="1133240"/>
            <a:ext cx="2209" cy="14132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0" name="Блок-схема: решение 269"/>
          <p:cNvSpPr/>
          <p:nvPr/>
        </p:nvSpPr>
        <p:spPr>
          <a:xfrm>
            <a:off x="3090175" y="2508770"/>
            <a:ext cx="1186864" cy="38245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332160" y="462622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2254105" y="3226963"/>
            <a:ext cx="948080" cy="282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4148036" y="3180420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6315767" y="1837876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Прямая со стрелкой 311"/>
          <p:cNvCxnSpPr>
            <a:stCxn id="215" idx="2"/>
            <a:endCxn id="311" idx="0"/>
          </p:cNvCxnSpPr>
          <p:nvPr/>
        </p:nvCxnSpPr>
        <p:spPr>
          <a:xfrm>
            <a:off x="6738888" y="1667834"/>
            <a:ext cx="4431" cy="17004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3" name="Прямая со стрелкой 312"/>
          <p:cNvCxnSpPr>
            <a:stCxn id="311" idx="2"/>
            <a:endCxn id="212" idx="0"/>
          </p:cNvCxnSpPr>
          <p:nvPr/>
        </p:nvCxnSpPr>
        <p:spPr>
          <a:xfrm flipH="1">
            <a:off x="6741096" y="2051730"/>
            <a:ext cx="2223" cy="18647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2728145" y="2699997"/>
            <a:ext cx="362030" cy="526966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4151466" y="4354997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финансовой операции в журнал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4277039" y="2699997"/>
            <a:ext cx="255565" cy="48042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89878" y="184114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grpSp>
        <p:nvGrpSpPr>
          <p:cNvPr id="70" name="Группа 69"/>
          <p:cNvGrpSpPr/>
          <p:nvPr/>
        </p:nvGrpSpPr>
        <p:grpSpPr>
          <a:xfrm>
            <a:off x="3334115" y="5162787"/>
            <a:ext cx="5644784" cy="1512168"/>
            <a:chOff x="584784" y="4293096"/>
            <a:chExt cx="6608551" cy="1975035"/>
          </a:xfrm>
        </p:grpSpPr>
        <p:sp>
          <p:nvSpPr>
            <p:cNvPr id="71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930299" y="5024684"/>
              <a:ext cx="386679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РБД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584784" y="5177255"/>
              <a:ext cx="1617933" cy="182741"/>
              <a:chOff x="-459" y="-3206"/>
              <a:chExt cx="20458" cy="23206"/>
            </a:xfrm>
          </p:grpSpPr>
          <p:sp>
            <p:nvSpPr>
              <p:cNvPr id="123" name="Rectangle 26"/>
              <p:cNvSpPr>
                <a:spLocks noChangeArrowheads="1"/>
              </p:cNvSpPr>
              <p:nvPr/>
            </p:nvSpPr>
            <p:spPr bwMode="auto">
              <a:xfrm>
                <a:off x="-459" y="-3206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3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21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Провер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репликации баз данных из одной СУБД в другую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2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Реценз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cxnSp>
        <p:nvCxnSpPr>
          <p:cNvPr id="320" name="Прямая со стрелкой 319"/>
          <p:cNvCxnSpPr>
            <a:stCxn id="255" idx="2"/>
            <a:endCxn id="259" idx="0"/>
          </p:cNvCxnSpPr>
          <p:nvPr/>
        </p:nvCxnSpPr>
        <p:spPr>
          <a:xfrm>
            <a:off x="6739937" y="4044431"/>
            <a:ext cx="2336" cy="12975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6" name="Прямая со стрелкой 335"/>
          <p:cNvCxnSpPr>
            <a:stCxn id="213" idx="2"/>
            <a:endCxn id="254" idx="0"/>
          </p:cNvCxnSpPr>
          <p:nvPr/>
        </p:nvCxnSpPr>
        <p:spPr>
          <a:xfrm>
            <a:off x="6738888" y="3173517"/>
            <a:ext cx="2208" cy="15020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2" name="Соединительная линия уступом 351"/>
          <p:cNvCxnSpPr>
            <a:stCxn id="261" idx="1"/>
            <a:endCxn id="270" idx="0"/>
          </p:cNvCxnSpPr>
          <p:nvPr/>
        </p:nvCxnSpPr>
        <p:spPr>
          <a:xfrm rot="10800000">
            <a:off x="3683607" y="2508771"/>
            <a:ext cx="2465232" cy="2364335"/>
          </a:xfrm>
          <a:prstGeom prst="bentConnector4">
            <a:avLst>
              <a:gd name="adj1" fmla="val 37964"/>
              <a:gd name="adj2" fmla="val 109669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7" name="Прямая со стрелкой 366"/>
          <p:cNvCxnSpPr>
            <a:stCxn id="273" idx="2"/>
            <a:endCxn id="253" idx="0"/>
          </p:cNvCxnSpPr>
          <p:nvPr/>
        </p:nvCxnSpPr>
        <p:spPr>
          <a:xfrm flipH="1">
            <a:off x="2727083" y="3509019"/>
            <a:ext cx="1062" cy="84597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Прямая со стрелкой 373"/>
          <p:cNvCxnSpPr>
            <a:stCxn id="253" idx="3"/>
            <a:endCxn id="317" idx="1"/>
          </p:cNvCxnSpPr>
          <p:nvPr/>
        </p:nvCxnSpPr>
        <p:spPr>
          <a:xfrm>
            <a:off x="3111650" y="4558539"/>
            <a:ext cx="1039816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0" name="Прямая со стрелкой 379"/>
          <p:cNvCxnSpPr>
            <a:stCxn id="278" idx="2"/>
            <a:endCxn id="317" idx="0"/>
          </p:cNvCxnSpPr>
          <p:nvPr/>
        </p:nvCxnSpPr>
        <p:spPr>
          <a:xfrm>
            <a:off x="4532604" y="3587503"/>
            <a:ext cx="3430" cy="76749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5" name="TextBox 384"/>
          <p:cNvSpPr txBox="1"/>
          <p:nvPr/>
        </p:nvSpPr>
        <p:spPr>
          <a:xfrm>
            <a:off x="5923059" y="4639158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2979915" y="2417273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03815" y="242620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Прямоугольник 388"/>
          <p:cNvSpPr/>
          <p:nvPr/>
        </p:nvSpPr>
        <p:spPr>
          <a:xfrm>
            <a:off x="3885009" y="5810932"/>
            <a:ext cx="978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err="1" smtClean="0">
                <a:latin typeface="Times New Roman" pitchFamily="18" charset="0"/>
                <a:cs typeface="Times New Roman" pitchFamily="18" charset="0"/>
              </a:rPr>
              <a:t>Василиадис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Я.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Прямоугольник 389"/>
          <p:cNvSpPr/>
          <p:nvPr/>
        </p:nvSpPr>
        <p:spPr>
          <a:xfrm>
            <a:off x="3897486" y="5956680"/>
            <a:ext cx="943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Федотов А.А.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6" name="Прямая со стрелкой 175"/>
          <p:cNvCxnSpPr>
            <a:stCxn id="213" idx="3"/>
            <a:endCxn id="246" idx="1"/>
          </p:cNvCxnSpPr>
          <p:nvPr/>
        </p:nvCxnSpPr>
        <p:spPr>
          <a:xfrm>
            <a:off x="7581294" y="2934836"/>
            <a:ext cx="280591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Овал 1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464810" y="1610548"/>
            <a:ext cx="1301096" cy="417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финансовой операции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интерфейс. Экранные формы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14277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641" y="5716374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1616" y="5720820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1379" y="5723771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58808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59571" y="87103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28431" y="1280149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</a:t>
            </a:r>
            <a:r>
              <a:rPr lang="en-US" sz="1600" dirty="0"/>
              <a:t>U</a:t>
            </a:r>
            <a:r>
              <a:rPr lang="en-US" sz="1600" dirty="0" smtClean="0"/>
              <a:t>nit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12523" y="1292388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4" y="1874445"/>
            <a:ext cx="4043542" cy="3331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849466"/>
            <a:ext cx="3549091" cy="33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6152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конференции Ритм-МИЭТ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Связывание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А.А., Тюлькин Б.В.,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 </a:t>
            </a:r>
            <a:r>
              <a:rPr lang="ru-RU" dirty="0" smtClean="0"/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Вестник Евразийской науки</a:t>
            </a:r>
            <a:r>
              <a:rPr lang="ru-RU" dirty="0" smtClean="0"/>
              <a:t>.— 2018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в печати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78760"/>
            <a:ext cx="2423213" cy="3442882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14446</TotalTime>
  <Words>845</Words>
  <Application>Microsoft Office PowerPoint</Application>
  <PresentationFormat>Экран (4:3)</PresentationFormat>
  <Paragraphs>342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User</cp:lastModifiedBy>
  <cp:revision>696</cp:revision>
  <dcterms:created xsi:type="dcterms:W3CDTF">2014-03-17T07:20:10Z</dcterms:created>
  <dcterms:modified xsi:type="dcterms:W3CDTF">2018-06-06T18:31:48Z</dcterms:modified>
</cp:coreProperties>
</file>