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35" autoAdjust="0"/>
  </p:normalViewPr>
  <p:slideViewPr>
    <p:cSldViewPr>
      <p:cViewPr varScale="1">
        <p:scale>
          <a:sx n="173" d="100"/>
          <a:sy n="173" d="100"/>
        </p:scale>
        <p:origin x="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6AE0-AA74-41BD-82EA-8543DF964D38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E27B-5534-4DB1-B667-E8DC866AA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359148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расширение функциональности P</a:t>
            </a:r>
            <a:r>
              <a:rPr lang="en-US" sz="2000" dirty="0" smtClean="0"/>
              <a:t>OS</a:t>
            </a:r>
            <a:r>
              <a:rPr lang="ru-RU" sz="2000" dirty="0" smtClean="0"/>
              <a:t>-терминала под управлением операционной </a:t>
            </a:r>
            <a:r>
              <a:rPr lang="ru-RU" sz="2000" dirty="0"/>
              <a:t>системы </a:t>
            </a:r>
            <a:r>
              <a:rPr lang="en-US" sz="2000" dirty="0" smtClean="0"/>
              <a:t>Android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обоснование использования средств и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структуры данных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</a:t>
            </a:r>
            <a:r>
              <a:rPr lang="ru-RU" sz="2000" dirty="0" smtClean="0"/>
              <a:t>алгоритма </a:t>
            </a:r>
            <a:r>
              <a:rPr lang="ru-RU" sz="2000" dirty="0"/>
              <a:t>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</a:t>
            </a:r>
            <a:r>
              <a:rPr lang="ru-RU" sz="2000" dirty="0" smtClean="0"/>
              <a:t>рограммная реализация 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 ПМ </a:t>
            </a:r>
            <a:r>
              <a:rPr lang="ru-RU" sz="2000" dirty="0" smtClean="0"/>
              <a:t>ФО.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11699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899428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исследована предметная область;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 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произведено обоснование используемых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разработана структура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</a:t>
            </a:r>
            <a:r>
              <a:rPr lang="ru-RU" sz="2400" dirty="0" smtClean="0"/>
              <a:t>алгоритм </a:t>
            </a:r>
            <a:r>
              <a:rPr lang="ru-RU" sz="2400" dirty="0"/>
              <a:t>ПМ </a:t>
            </a:r>
            <a:r>
              <a:rPr lang="ru-RU" sz="24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программная </a:t>
            </a:r>
            <a:r>
              <a:rPr lang="ru-RU" sz="2400" dirty="0" smtClean="0"/>
              <a:t>реализация ПМ 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пользовательский интерфейс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произведена отладка и тестирование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разработано руководство оператора ПМ </a:t>
            </a:r>
            <a:r>
              <a:rPr lang="ru-RU" sz="2400" dirty="0" smtClean="0"/>
              <a:t>ФО.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4000" y="2785799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5" y="2944666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3277871" y="2835544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2347624" y="4614524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</a:t>
            </a:r>
            <a:r>
              <a:rPr lang="ru-RU" sz="1600" dirty="0"/>
              <a:t>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ложность </a:t>
            </a:r>
            <a:r>
              <a:rPr lang="ru-RU" sz="1600" dirty="0"/>
              <a:t>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римитивный </a:t>
            </a:r>
            <a:r>
              <a:rPr lang="ru-RU" sz="1600" dirty="0"/>
              <a:t>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быстрое устаревание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одульная </a:t>
            </a:r>
            <a:r>
              <a:rPr lang="ru-RU" sz="1600" dirty="0"/>
              <a:t>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добный </a:t>
            </a:r>
            <a:r>
              <a:rPr lang="ru-RU" sz="1600" dirty="0"/>
              <a:t>и быстро расширяемый </a:t>
            </a:r>
            <a:r>
              <a:rPr lang="ru-RU" sz="1600" dirty="0" smtClean="0"/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</a:t>
            </a:r>
            <a:r>
              <a:rPr lang="ru-RU" sz="1600" dirty="0" smtClean="0"/>
              <a:t>аботает под ОС </a:t>
            </a:r>
            <a:r>
              <a:rPr lang="en-US" sz="1600" dirty="0" smtClean="0"/>
              <a:t>Android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00222" y="454012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1. </a:t>
            </a:r>
            <a:r>
              <a:rPr lang="en-US" sz="1100" dirty="0" err="1"/>
              <a:t>Ingenico</a:t>
            </a:r>
            <a:r>
              <a:rPr lang="en-US" sz="1100" dirty="0"/>
              <a:t> iCT220 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9235" y="6330315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2. </a:t>
            </a:r>
            <a:r>
              <a:rPr lang="en-US" sz="1100" dirty="0" err="1"/>
              <a:t>Verifone</a:t>
            </a:r>
            <a:r>
              <a:rPr lang="en-US" sz="1100" dirty="0"/>
              <a:t> VX</a:t>
            </a:r>
            <a:r>
              <a:rPr lang="ru-RU" sz="1100" dirty="0"/>
              <a:t> 680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0242" y="428640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3. </a:t>
            </a:r>
            <a:r>
              <a:rPr lang="en-US" sz="1100" dirty="0" smtClean="0"/>
              <a:t>S920 </a:t>
            </a:r>
            <a:r>
              <a:rPr lang="en-US" sz="1100" dirty="0"/>
              <a:t>PAX 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443" y="5820267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4. </a:t>
            </a:r>
            <a:r>
              <a:rPr lang="en-US" sz="1100" dirty="0" err="1"/>
              <a:t>Azur</a:t>
            </a:r>
            <a:r>
              <a:rPr lang="en-US" sz="1100" dirty="0"/>
              <a:t> 01-</a:t>
            </a:r>
            <a:r>
              <a:rPr lang="ru-RU" sz="1100" dirty="0" smtClean="0"/>
              <a:t>Ф</a:t>
            </a:r>
            <a:r>
              <a:rPr lang="en-US" sz="1100" dirty="0" smtClean="0"/>
              <a:t> 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8032" y="177079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674" y="5671840"/>
            <a:ext cx="495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254"/>
              </p:ext>
            </p:extLst>
          </p:nvPr>
        </p:nvGraphicFramePr>
        <p:xfrm>
          <a:off x="265113" y="617882"/>
          <a:ext cx="8628187" cy="496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693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15312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Критерий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Ingenico</a:t>
                      </a:r>
                      <a:r>
                        <a:rPr lang="en-US" sz="1200" dirty="0">
                          <a:effectLst/>
                        </a:rPr>
                        <a:t> iCT220 </a:t>
                      </a:r>
                      <a:r>
                        <a:rPr lang="en-US" sz="1200" dirty="0" smtClean="0">
                          <a:effectLst/>
                        </a:rPr>
                        <a:t>(Telium2)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Verifone</a:t>
                      </a:r>
                      <a:r>
                        <a:rPr lang="en-US" sz="1200" dirty="0">
                          <a:effectLst/>
                        </a:rPr>
                        <a:t> VX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680</a:t>
                      </a:r>
                      <a:r>
                        <a:rPr lang="en-US" sz="1200" dirty="0" smtClean="0">
                          <a:effectLst/>
                        </a:rPr>
                        <a:t> (V/OS)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S920 PAX (POX)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Azur</a:t>
                      </a:r>
                      <a:r>
                        <a:rPr lang="en-US" sz="1200" dirty="0">
                          <a:effectLst/>
                        </a:rPr>
                        <a:t> 01-</a:t>
                      </a:r>
                      <a:r>
                        <a:rPr lang="ru-RU" sz="1200" dirty="0" smtClean="0">
                          <a:effectLst/>
                        </a:rPr>
                        <a:t>Ф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(ПМ ФО)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Java/</a:t>
                      </a:r>
                      <a:r>
                        <a:rPr lang="en-US" sz="1400" dirty="0" err="1">
                          <a:effectLst/>
                        </a:rPr>
                        <a:t>Kotlin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Операционная</a:t>
                      </a:r>
                      <a:r>
                        <a:rPr lang="ru-RU" sz="1400" baseline="0" dirty="0" smtClean="0">
                          <a:effectLst/>
                        </a:rPr>
                        <a:t> система</a:t>
                      </a:r>
                      <a:r>
                        <a:rPr lang="en-US" sz="1400" baseline="0" dirty="0" smtClean="0">
                          <a:effectLst/>
                        </a:rPr>
                        <a:t> Android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501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С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С++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Цветной экран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Контактный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Бесконтактный считыватель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Магнитный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Касса и </a:t>
                      </a:r>
                      <a:r>
                        <a:rPr lang="en-US" sz="1400">
                          <a:effectLst/>
                        </a:rPr>
                        <a:t>POS</a:t>
                      </a:r>
                      <a:r>
                        <a:rPr lang="ru-RU" sz="1400">
                          <a:effectLst/>
                        </a:rPr>
                        <a:t>-терминал в одном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карт </a:t>
                      </a:r>
                      <a:r>
                        <a:rPr lang="ru-RU" sz="1400" dirty="0" err="1">
                          <a:effectLst/>
                        </a:rPr>
                        <a:t>Mifare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Полноценный </a:t>
                      </a: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протокола ТТК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6084168" y="5642946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https://gcc.gnu.org/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7630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</a:t>
                      </a:r>
                      <a:r>
                        <a:rPr lang="ru-RU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919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Eclipse [1]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Microsoft Visual </a:t>
                      </a:r>
                      <a:r>
                        <a:rPr lang="en-US" sz="1200" dirty="0" smtClean="0">
                          <a:effectLst/>
                        </a:rPr>
                        <a:t>Studio [2]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</a:t>
                      </a:r>
                      <a:r>
                        <a:rPr lang="en-US" sz="1200" dirty="0" smtClean="0">
                          <a:effectLst/>
                        </a:rPr>
                        <a:t>IDEA [3]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</a:t>
                      </a:r>
                      <a:r>
                        <a:rPr lang="en-US" sz="1200" dirty="0" smtClean="0">
                          <a:effectLst/>
                        </a:rPr>
                        <a:t>Studio [4]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Интеграция 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821455"/>
            <a:ext cx="391010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www.visualstudio.com/vs/android/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https://www.jetbrains.com/idea</a:t>
            </a:r>
            <a:r>
              <a:rPr lang="en-US" sz="1000" dirty="0" smtClean="0"/>
              <a:t>/</a:t>
            </a:r>
            <a:r>
              <a:rPr lang="en-US" sz="1000" dirty="0" smtClean="0">
                <a:cs typeface="Arial" charset="0"/>
              </a:rPr>
              <a:t> </a:t>
            </a: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/>
              <a:t>https://developer.android.com</a:t>
            </a:r>
            <a:r>
              <a:rPr lang="en-US" sz="1000" dirty="0" smtClean="0"/>
              <a:t>/</a:t>
            </a:r>
            <a:endParaRPr lang="en-US" sz="1000" dirty="0">
              <a:cs typeface="Arial" charset="0"/>
            </a:endParaRPr>
          </a:p>
        </p:txBody>
      </p:sp>
      <p:sp>
        <p:nvSpPr>
          <p:cNvPr id="14" name="Rectangle 206"/>
          <p:cNvSpPr>
            <a:spLocks noChangeArrowheads="1"/>
          </p:cNvSpPr>
          <p:nvPr/>
        </p:nvSpPr>
        <p:spPr bwMode="auto">
          <a:xfrm>
            <a:off x="2954051" y="5844377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0121" y="2679134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Выбраны языки </a:t>
            </a:r>
            <a:r>
              <a:rPr lang="en-US" sz="1400" dirty="0" smtClean="0"/>
              <a:t>– Java </a:t>
            </a:r>
            <a:r>
              <a:rPr lang="ru-RU" sz="1400" dirty="0" smtClean="0"/>
              <a:t>и </a:t>
            </a:r>
            <a:r>
              <a:rPr lang="en-US" sz="1400" dirty="0" err="1" smtClean="0"/>
              <a:t>Kotlin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1976" y="5849257"/>
            <a:ext cx="350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Выбрана среда разработки </a:t>
            </a:r>
            <a:r>
              <a:rPr lang="en-US" sz="1400" dirty="0" smtClean="0"/>
              <a:t>– Android Studio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843680" y="215629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299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764704"/>
            <a:ext cx="1074490" cy="43453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231" y="2142706"/>
            <a:ext cx="1085453" cy="4956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60376" y="2905477"/>
            <a:ext cx="1092308" cy="49509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7317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1462313" y="5753933"/>
            <a:ext cx="1080120" cy="447546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240256" y="4721098"/>
            <a:ext cx="1271332" cy="5409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240256" y="3962835"/>
            <a:ext cx="1271332" cy="52925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Соединительная линия уступом 92"/>
          <p:cNvCxnSpPr>
            <a:stCxn id="87" idx="0"/>
            <a:endCxn id="88" idx="1"/>
          </p:cNvCxnSpPr>
          <p:nvPr/>
        </p:nvCxnSpPr>
        <p:spPr>
          <a:xfrm rot="5400000" flipH="1" flipV="1">
            <a:off x="3240129" y="3753807"/>
            <a:ext cx="762370" cy="323788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1875945" y="3781932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240257" y="3104780"/>
            <a:ext cx="1271332" cy="632313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60124" y="55972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523912" y="963984"/>
            <a:ext cx="1360456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240256" y="2296536"/>
            <a:ext cx="1283655" cy="655157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76167" y="1873279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789803"/>
            <a:ext cx="1059585" cy="5258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08" name="Блок-схема: внутренняя память 107"/>
          <p:cNvSpPr/>
          <p:nvPr/>
        </p:nvSpPr>
        <p:spPr>
          <a:xfrm>
            <a:off x="3348640" y="963984"/>
            <a:ext cx="1439898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сумме или номер счета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Соединительная линия уступом 109"/>
          <p:cNvCxnSpPr>
            <a:stCxn id="84" idx="1"/>
          </p:cNvCxnSpPr>
          <p:nvPr/>
        </p:nvCxnSpPr>
        <p:spPr>
          <a:xfrm rot="10800000" flipV="1">
            <a:off x="3236430" y="3177435"/>
            <a:ext cx="300900" cy="88464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82678" y="2103763"/>
            <a:ext cx="361585" cy="67911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643342" cy="2435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Прямая соединительная линия 2"/>
          <p:cNvCxnSpPr>
            <a:stCxn id="82" idx="2"/>
            <a:endCxn id="83" idx="0"/>
          </p:cNvCxnSpPr>
          <p:nvPr/>
        </p:nvCxnSpPr>
        <p:spPr>
          <a:xfrm flipH="1">
            <a:off x="1306530" y="2638375"/>
            <a:ext cx="3428" cy="267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7566" cy="2605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81" idx="2"/>
          </p:cNvCxnSpPr>
          <p:nvPr/>
        </p:nvCxnSpPr>
        <p:spPr>
          <a:xfrm>
            <a:off x="1315439" y="1199234"/>
            <a:ext cx="2815" cy="2551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616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97" idx="4"/>
            <a:endCxn id="98" idx="0"/>
          </p:cNvCxnSpPr>
          <p:nvPr/>
        </p:nvCxnSpPr>
        <p:spPr>
          <a:xfrm>
            <a:off x="7204140" y="826318"/>
            <a:ext cx="0" cy="13766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98" idx="2"/>
            <a:endCxn id="101" idx="0"/>
          </p:cNvCxnSpPr>
          <p:nvPr/>
        </p:nvCxnSpPr>
        <p:spPr>
          <a:xfrm flipH="1">
            <a:off x="7203029" y="1624652"/>
            <a:ext cx="1111" cy="24862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08" idx="2"/>
            <a:endCxn id="84" idx="0"/>
          </p:cNvCxnSpPr>
          <p:nvPr/>
        </p:nvCxnSpPr>
        <p:spPr>
          <a:xfrm flipH="1">
            <a:off x="4067123" y="1624652"/>
            <a:ext cx="1466" cy="130207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3" idx="2"/>
            <a:endCxn id="105" idx="0"/>
          </p:cNvCxnSpPr>
          <p:nvPr/>
        </p:nvCxnSpPr>
        <p:spPr>
          <a:xfrm flipH="1">
            <a:off x="4067121" y="4315641"/>
            <a:ext cx="2" cy="2721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00" idx="1"/>
          </p:cNvCxnSpPr>
          <p:nvPr/>
        </p:nvCxnSpPr>
        <p:spPr>
          <a:xfrm flipH="1">
            <a:off x="4067121" y="2624115"/>
            <a:ext cx="117313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6" idx="2"/>
            <a:endCxn id="89" idx="0"/>
          </p:cNvCxnSpPr>
          <p:nvPr/>
        </p:nvCxnSpPr>
        <p:spPr>
          <a:xfrm flipH="1">
            <a:off x="5875922" y="3737093"/>
            <a:ext cx="1" cy="2257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89" idx="2"/>
            <a:endCxn id="88" idx="0"/>
          </p:cNvCxnSpPr>
          <p:nvPr/>
        </p:nvCxnSpPr>
        <p:spPr>
          <a:xfrm>
            <a:off x="5875922" y="4492085"/>
            <a:ext cx="0" cy="2290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85" idx="0"/>
          </p:cNvCxnSpPr>
          <p:nvPr/>
        </p:nvCxnSpPr>
        <p:spPr>
          <a:xfrm>
            <a:off x="3348640" y="4991563"/>
            <a:ext cx="0" cy="7648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86" idx="0"/>
          </p:cNvCxnSpPr>
          <p:nvPr/>
        </p:nvCxnSpPr>
        <p:spPr>
          <a:xfrm>
            <a:off x="4713236" y="4991563"/>
            <a:ext cx="1" cy="76237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3" idx="1"/>
            <a:endCxn id="95" idx="3"/>
          </p:cNvCxnSpPr>
          <p:nvPr/>
        </p:nvCxnSpPr>
        <p:spPr>
          <a:xfrm flipH="1">
            <a:off x="2935530" y="4052722"/>
            <a:ext cx="6018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2540231" y="803027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101290" y="3105334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086067" y="2680214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237966" y="100799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778285" y="102832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Блок-схема: знак завершения 181"/>
          <p:cNvSpPr/>
          <p:nvPr/>
        </p:nvSpPr>
        <p:spPr>
          <a:xfrm>
            <a:off x="464810" y="392420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467393" y="972812"/>
            <a:ext cx="129851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467393" y="2280753"/>
            <a:ext cx="1298513" cy="400372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Блок-схема: узел 194"/>
          <p:cNvSpPr/>
          <p:nvPr/>
        </p:nvSpPr>
        <p:spPr>
          <a:xfrm>
            <a:off x="971341" y="2854514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Блок-схема: узел 204"/>
          <p:cNvSpPr/>
          <p:nvPr/>
        </p:nvSpPr>
        <p:spPr>
          <a:xfrm>
            <a:off x="3299748" y="269531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2777373" y="624214"/>
            <a:ext cx="666390" cy="360469"/>
          </a:xfrm>
          <a:prstGeom prst="bentConnector3">
            <a:avLst>
              <a:gd name="adj1" fmla="val -3430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1" name="TextBox 210"/>
          <p:cNvSpPr txBox="1"/>
          <p:nvPr/>
        </p:nvSpPr>
        <p:spPr>
          <a:xfrm>
            <a:off x="3538154" y="1151286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2777373" y="736540"/>
            <a:ext cx="1328648" cy="49628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2783519" y="2194569"/>
            <a:ext cx="1326639" cy="33622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2789345" y="2626044"/>
            <a:ext cx="1320814" cy="50137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503077" y="163066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063052" y="130273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2777373" y="1294937"/>
            <a:ext cx="1332785" cy="39326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5161938" y="3849307"/>
            <a:ext cx="770569" cy="33799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Соединительная линия уступом 251"/>
          <p:cNvCxnSpPr>
            <a:stCxn id="215" idx="3"/>
            <a:endCxn id="246" idx="1"/>
          </p:cNvCxnSpPr>
          <p:nvPr/>
        </p:nvCxnSpPr>
        <p:spPr>
          <a:xfrm>
            <a:off x="4110158" y="1491572"/>
            <a:ext cx="1051780" cy="252673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584186" y="2497700"/>
            <a:ext cx="1111016" cy="36432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2789345" y="3316357"/>
            <a:ext cx="1316676" cy="33074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2789345" y="3793833"/>
            <a:ext cx="1316675" cy="3283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2789345" y="4229154"/>
            <a:ext cx="1316675" cy="32569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944422" y="458636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6465184" y="941615"/>
            <a:ext cx="1325987" cy="520541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5586953" y="1606387"/>
            <a:ext cx="1111016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7548571" y="1606387"/>
            <a:ext cx="1152964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2783519" y="1800541"/>
            <a:ext cx="1326639" cy="3102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6142462" y="1201885"/>
            <a:ext cx="322723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7550286" y="3272160"/>
            <a:ext cx="1149534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финансовой операции в журнал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7791171" y="1201886"/>
            <a:ext cx="333882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89878" y="184114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grpSp>
        <p:nvGrpSpPr>
          <p:cNvPr id="70" name="Группа 69"/>
          <p:cNvGrpSpPr/>
          <p:nvPr/>
        </p:nvGrpSpPr>
        <p:grpSpPr>
          <a:xfrm>
            <a:off x="3334115" y="5162787"/>
            <a:ext cx="5644784" cy="1512168"/>
            <a:chOff x="584784" y="4293096"/>
            <a:chExt cx="6608551" cy="1975035"/>
          </a:xfrm>
        </p:grpSpPr>
        <p:sp>
          <p:nvSpPr>
            <p:cNvPr id="71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930299" y="5024684"/>
              <a:ext cx="386679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lang="uk-UA" sz="800" i="1" dirty="0" smtClean="0">
                  <a:latin typeface="ISOCPEUR" charset="0"/>
                  <a:cs typeface="Arial" pitchFamily="34" charset="0"/>
                </a:rPr>
                <a:t>ФО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584784" y="5177255"/>
              <a:ext cx="1617933" cy="182741"/>
              <a:chOff x="-459" y="-3206"/>
              <a:chExt cx="20458" cy="23206"/>
            </a:xfrm>
          </p:grpSpPr>
          <p:sp>
            <p:nvSpPr>
              <p:cNvPr id="123" name="Rectangle 26"/>
              <p:cNvSpPr>
                <a:spLocks noChangeArrowheads="1"/>
              </p:cNvSpPr>
              <p:nvPr/>
            </p:nvSpPr>
            <p:spPr bwMode="auto">
              <a:xfrm>
                <a:off x="-459" y="-3206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3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21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Провер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проведения финансовых операций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2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Реценз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385" name="TextBox 384"/>
          <p:cNvSpPr txBox="1"/>
          <p:nvPr/>
        </p:nvSpPr>
        <p:spPr>
          <a:xfrm>
            <a:off x="2595832" y="4663721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Прямоугольник 388"/>
          <p:cNvSpPr/>
          <p:nvPr/>
        </p:nvSpPr>
        <p:spPr>
          <a:xfrm>
            <a:off x="3885009" y="5810932"/>
            <a:ext cx="978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err="1" smtClean="0">
                <a:latin typeface="Times New Roman" pitchFamily="18" charset="0"/>
                <a:cs typeface="Times New Roman" pitchFamily="18" charset="0"/>
              </a:rPr>
              <a:t>Василиадис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Я.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Прямоугольник 389"/>
          <p:cNvSpPr/>
          <p:nvPr/>
        </p:nvSpPr>
        <p:spPr>
          <a:xfrm>
            <a:off x="3897486" y="5956680"/>
            <a:ext cx="943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Федотов А.А.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464810" y="1610548"/>
            <a:ext cx="1301096" cy="417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финансовой операции</a:t>
            </a:r>
          </a:p>
        </p:txBody>
      </p:sp>
      <p:cxnSp>
        <p:nvCxnSpPr>
          <p:cNvPr id="125" name="Прямая соединительная линия 124"/>
          <p:cNvCxnSpPr>
            <a:stCxn id="182" idx="2"/>
            <a:endCxn id="183" idx="0"/>
          </p:cNvCxnSpPr>
          <p:nvPr/>
        </p:nvCxnSpPr>
        <p:spPr>
          <a:xfrm>
            <a:off x="1115358" y="752460"/>
            <a:ext cx="1292" cy="2203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83" idx="2"/>
            <a:endCxn id="28" idx="0"/>
          </p:cNvCxnSpPr>
          <p:nvPr/>
        </p:nvCxnSpPr>
        <p:spPr>
          <a:xfrm flipH="1">
            <a:off x="1115358" y="1332852"/>
            <a:ext cx="1292" cy="27769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28" idx="2"/>
            <a:endCxn id="185" idx="0"/>
          </p:cNvCxnSpPr>
          <p:nvPr/>
        </p:nvCxnSpPr>
        <p:spPr>
          <a:xfrm>
            <a:off x="1115358" y="2027604"/>
            <a:ext cx="1292" cy="25314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85" idx="2"/>
            <a:endCxn id="195" idx="0"/>
          </p:cNvCxnSpPr>
          <p:nvPr/>
        </p:nvCxnSpPr>
        <p:spPr>
          <a:xfrm flipH="1">
            <a:off x="1115357" y="2681125"/>
            <a:ext cx="1293" cy="17338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207" idx="2"/>
            <a:endCxn id="215" idx="0"/>
          </p:cNvCxnSpPr>
          <p:nvPr/>
        </p:nvCxnSpPr>
        <p:spPr>
          <a:xfrm>
            <a:off x="3441697" y="1232823"/>
            <a:ext cx="2069" cy="621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215" idx="2"/>
            <a:endCxn id="311" idx="0"/>
          </p:cNvCxnSpPr>
          <p:nvPr/>
        </p:nvCxnSpPr>
        <p:spPr>
          <a:xfrm>
            <a:off x="3443766" y="1688206"/>
            <a:ext cx="3073" cy="11233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>
            <a:stCxn id="311" idx="2"/>
            <a:endCxn id="212" idx="0"/>
          </p:cNvCxnSpPr>
          <p:nvPr/>
        </p:nvCxnSpPr>
        <p:spPr>
          <a:xfrm>
            <a:off x="3446839" y="2110795"/>
            <a:ext cx="0" cy="8377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213" idx="2"/>
            <a:endCxn id="254" idx="0"/>
          </p:cNvCxnSpPr>
          <p:nvPr/>
        </p:nvCxnSpPr>
        <p:spPr>
          <a:xfrm flipH="1">
            <a:off x="3447683" y="3127414"/>
            <a:ext cx="2069" cy="18894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212" idx="2"/>
            <a:endCxn id="213" idx="0"/>
          </p:cNvCxnSpPr>
          <p:nvPr/>
        </p:nvCxnSpPr>
        <p:spPr>
          <a:xfrm>
            <a:off x="3446839" y="2530794"/>
            <a:ext cx="2913" cy="9525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254" idx="2"/>
            <a:endCxn id="255" idx="0"/>
          </p:cNvCxnSpPr>
          <p:nvPr/>
        </p:nvCxnSpPr>
        <p:spPr>
          <a:xfrm>
            <a:off x="3447683" y="3647103"/>
            <a:ext cx="0" cy="1467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255" idx="2"/>
            <a:endCxn id="259" idx="0"/>
          </p:cNvCxnSpPr>
          <p:nvPr/>
        </p:nvCxnSpPr>
        <p:spPr>
          <a:xfrm>
            <a:off x="3447683" y="4122162"/>
            <a:ext cx="0" cy="1069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259" idx="2"/>
            <a:endCxn id="261" idx="0"/>
          </p:cNvCxnSpPr>
          <p:nvPr/>
        </p:nvCxnSpPr>
        <p:spPr>
          <a:xfrm flipH="1">
            <a:off x="3447383" y="4554849"/>
            <a:ext cx="300" cy="1596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2783059" y="4714455"/>
            <a:ext cx="1328648" cy="41060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Прямая соединительная линия 392"/>
          <p:cNvCxnSpPr>
            <a:stCxn id="205" idx="4"/>
            <a:endCxn id="207" idx="0"/>
          </p:cNvCxnSpPr>
          <p:nvPr/>
        </p:nvCxnSpPr>
        <p:spPr>
          <a:xfrm flipH="1">
            <a:off x="3441697" y="557563"/>
            <a:ext cx="2067" cy="17897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90942" y="2732229"/>
            <a:ext cx="106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/>
              <a:t>Есть поддерживаемые приложения?</a:t>
            </a:r>
            <a:endParaRPr lang="ru-RU" sz="700" dirty="0"/>
          </a:p>
        </p:txBody>
      </p:sp>
      <p:sp>
        <p:nvSpPr>
          <p:cNvPr id="429" name="TextBox 428"/>
          <p:cNvSpPr txBox="1"/>
          <p:nvPr/>
        </p:nvSpPr>
        <p:spPr>
          <a:xfrm>
            <a:off x="3077812" y="807067"/>
            <a:ext cx="109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Прямая соединительная линия 128"/>
          <p:cNvCxnSpPr>
            <a:stCxn id="273" idx="2"/>
            <a:endCxn id="253" idx="0"/>
          </p:cNvCxnSpPr>
          <p:nvPr/>
        </p:nvCxnSpPr>
        <p:spPr>
          <a:xfrm flipH="1">
            <a:off x="6139694" y="2011770"/>
            <a:ext cx="2767" cy="4859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213" idx="3"/>
          </p:cNvCxnSpPr>
          <p:nvPr/>
        </p:nvCxnSpPr>
        <p:spPr>
          <a:xfrm>
            <a:off x="4110159" y="2876729"/>
            <a:ext cx="52525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278" idx="2"/>
            <a:endCxn id="317" idx="0"/>
          </p:cNvCxnSpPr>
          <p:nvPr/>
        </p:nvCxnSpPr>
        <p:spPr>
          <a:xfrm>
            <a:off x="8125053" y="2011770"/>
            <a:ext cx="0" cy="126039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Блок-схема: знак завершения 135"/>
          <p:cNvSpPr/>
          <p:nvPr/>
        </p:nvSpPr>
        <p:spPr>
          <a:xfrm>
            <a:off x="7471988" y="4581743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253" idx="3"/>
          </p:cNvCxnSpPr>
          <p:nvPr/>
        </p:nvCxnSpPr>
        <p:spPr>
          <a:xfrm>
            <a:off x="6695202" y="2679860"/>
            <a:ext cx="142733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317" idx="2"/>
            <a:endCxn id="136" idx="0"/>
          </p:cNvCxnSpPr>
          <p:nvPr/>
        </p:nvCxnSpPr>
        <p:spPr>
          <a:xfrm flipH="1">
            <a:off x="8122536" y="3679243"/>
            <a:ext cx="2517" cy="9025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246" idx="3"/>
          </p:cNvCxnSpPr>
          <p:nvPr/>
        </p:nvCxnSpPr>
        <p:spPr>
          <a:xfrm>
            <a:off x="5932507" y="4018303"/>
            <a:ext cx="2190029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Блок-схема: узел 152"/>
          <p:cNvSpPr/>
          <p:nvPr/>
        </p:nvSpPr>
        <p:spPr>
          <a:xfrm>
            <a:off x="2017105" y="4775743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Прямая соединительная линия 153"/>
          <p:cNvCxnSpPr>
            <a:stCxn id="261" idx="1"/>
            <a:endCxn id="153" idx="6"/>
          </p:cNvCxnSpPr>
          <p:nvPr/>
        </p:nvCxnSpPr>
        <p:spPr>
          <a:xfrm flipH="1">
            <a:off x="2305137" y="4919759"/>
            <a:ext cx="47792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Блок-схема: узел 159"/>
          <p:cNvSpPr/>
          <p:nvPr/>
        </p:nvSpPr>
        <p:spPr>
          <a:xfrm>
            <a:off x="6984161" y="458228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Прямая соединительная линия 160"/>
          <p:cNvCxnSpPr>
            <a:stCxn id="160" idx="4"/>
            <a:endCxn id="270" idx="0"/>
          </p:cNvCxnSpPr>
          <p:nvPr/>
        </p:nvCxnSpPr>
        <p:spPr>
          <a:xfrm>
            <a:off x="7128177" y="746260"/>
            <a:ext cx="1" cy="1953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61" idx="3"/>
          </p:cNvCxnSpPr>
          <p:nvPr/>
        </p:nvCxnSpPr>
        <p:spPr>
          <a:xfrm flipV="1">
            <a:off x="4111707" y="4018303"/>
            <a:ext cx="523705" cy="901456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интерфейс. Экранные формы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14277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641" y="5716374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1616" y="5720820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1379" y="5723771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58808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59571" y="87103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28431" y="1280149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</a:t>
            </a:r>
            <a:r>
              <a:rPr lang="en-US" sz="1600" dirty="0"/>
              <a:t>U</a:t>
            </a:r>
            <a:r>
              <a:rPr lang="en-US" sz="1600" dirty="0" smtClean="0"/>
              <a:t>nit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12523" y="1292388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4" y="1874445"/>
            <a:ext cx="4043542" cy="3331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849466"/>
            <a:ext cx="3549091" cy="33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6152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«Творчество Юных» 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Связывание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А.А., Тюлькин Б.В.,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 </a:t>
            </a:r>
            <a:r>
              <a:rPr lang="ru-RU" dirty="0" smtClean="0"/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Вестник Евразийской науки</a:t>
            </a:r>
            <a:r>
              <a:rPr lang="ru-RU" dirty="0" smtClean="0"/>
              <a:t>.— 2018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в печати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78760"/>
            <a:ext cx="2423213" cy="3442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14742</TotalTime>
  <Words>878</Words>
  <Application>Microsoft Office PowerPoint</Application>
  <PresentationFormat>Экран (4:3)</PresentationFormat>
  <Paragraphs>343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yen</dc:creator>
  <cp:lastModifiedBy>User</cp:lastModifiedBy>
  <cp:revision>792</cp:revision>
  <dcterms:created xsi:type="dcterms:W3CDTF">2014-03-17T07:20:10Z</dcterms:created>
  <dcterms:modified xsi:type="dcterms:W3CDTF">2018-06-08T16:47:35Z</dcterms:modified>
</cp:coreProperties>
</file>