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4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1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0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3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0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2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4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301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32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94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D69E-ED47-436C-AC63-5AA650A3B9AD}" type="datetimeFigureOut">
              <a:rPr lang="nl-NL" smtClean="0"/>
              <a:t>2-3-2016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7BB7-3492-4EC0-A0AB-4D60FEB9DC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326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Designing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</a:t>
            </a:r>
            <a:r>
              <a:rPr lang="nl-NL" dirty="0" err="1" smtClean="0"/>
              <a:t>aircraft</a:t>
            </a:r>
            <a:r>
              <a:rPr lang="nl-NL" dirty="0" smtClean="0"/>
              <a:t> tracking datastore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A Small Big Data (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IoT</a:t>
            </a:r>
            <a:r>
              <a:rPr lang="nl-NL" dirty="0" smtClean="0"/>
              <a:t>) project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055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Starting</a:t>
            </a:r>
            <a:r>
              <a:rPr lang="nl-NL" dirty="0" smtClean="0"/>
              <a:t> point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9411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 smtClean="0"/>
              <a:t>Sites </a:t>
            </a:r>
            <a:r>
              <a:rPr lang="nl-NL" sz="2800" dirty="0" err="1" smtClean="0"/>
              <a:t>like</a:t>
            </a:r>
            <a:r>
              <a:rPr lang="nl-NL" sz="2800" dirty="0" smtClean="0"/>
              <a:t> flightradar24.com show the live </a:t>
            </a:r>
            <a:r>
              <a:rPr lang="nl-NL" sz="2800" dirty="0" err="1" smtClean="0"/>
              <a:t>position</a:t>
            </a:r>
            <a:r>
              <a:rPr lang="nl-NL" sz="2800" dirty="0" smtClean="0"/>
              <a:t> </a:t>
            </a:r>
            <a:r>
              <a:rPr lang="nl-NL" sz="2800" dirty="0" err="1" smtClean="0"/>
              <a:t>and</a:t>
            </a:r>
            <a:r>
              <a:rPr lang="nl-NL" sz="2800" dirty="0" smtClean="0"/>
              <a:t> </a:t>
            </a:r>
            <a:r>
              <a:rPr lang="nl-NL" sz="2800" dirty="0" err="1" smtClean="0"/>
              <a:t>heading</a:t>
            </a:r>
            <a:r>
              <a:rPr lang="nl-NL" sz="2800" dirty="0" smtClean="0"/>
              <a:t> of </a:t>
            </a:r>
            <a:r>
              <a:rPr lang="nl-NL" sz="2800" dirty="0" err="1" smtClean="0"/>
              <a:t>every</a:t>
            </a:r>
            <a:r>
              <a:rPr lang="nl-NL" sz="2800" dirty="0" smtClean="0"/>
              <a:t> commercial </a:t>
            </a:r>
            <a:r>
              <a:rPr lang="nl-NL" sz="2800" dirty="0" err="1" smtClean="0"/>
              <a:t>aircraft</a:t>
            </a:r>
            <a:r>
              <a:rPr lang="nl-NL" sz="2800" dirty="0" smtClean="0"/>
              <a:t> in a </a:t>
            </a:r>
            <a:r>
              <a:rPr lang="nl-NL" sz="2800" dirty="0" err="1" smtClean="0"/>
              <a:t>region</a:t>
            </a:r>
            <a:r>
              <a:rPr lang="nl-NL" sz="2800" dirty="0" smtClean="0"/>
              <a:t>. How cool is </a:t>
            </a:r>
            <a:r>
              <a:rPr lang="nl-NL" sz="2800" dirty="0" err="1" smtClean="0"/>
              <a:t>that</a:t>
            </a:r>
            <a:r>
              <a:rPr lang="nl-NL" sz="2800" dirty="0" smtClean="0"/>
              <a:t>?</a:t>
            </a:r>
            <a:endParaRPr lang="nl-NL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8" y="1432915"/>
            <a:ext cx="7608168" cy="33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95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format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Each</a:t>
            </a:r>
            <a:r>
              <a:rPr lang="nl-NL" dirty="0" smtClean="0"/>
              <a:t> </a:t>
            </a:r>
            <a:r>
              <a:rPr lang="nl-NL" dirty="0" err="1" smtClean="0"/>
              <a:t>aircraft</a:t>
            </a:r>
            <a:r>
              <a:rPr lang="nl-NL" dirty="0" smtClean="0"/>
              <a:t> transmits </a:t>
            </a:r>
            <a:r>
              <a:rPr lang="nl-NL" dirty="0" err="1" smtClean="0"/>
              <a:t>its</a:t>
            </a:r>
            <a:r>
              <a:rPr lang="nl-NL" dirty="0" smtClean="0"/>
              <a:t> </a:t>
            </a:r>
            <a:r>
              <a:rPr lang="nl-NL" dirty="0" err="1" smtClean="0"/>
              <a:t>position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identity</a:t>
            </a:r>
            <a:r>
              <a:rPr lang="nl-NL" dirty="0" smtClean="0"/>
              <a:t> data </a:t>
            </a:r>
            <a:r>
              <a:rPr lang="nl-NL" dirty="0" err="1" smtClean="0"/>
              <a:t>continuously</a:t>
            </a:r>
            <a:r>
              <a:rPr lang="nl-NL" dirty="0" smtClean="0"/>
              <a:t> at 1090 MHz</a:t>
            </a:r>
          </a:p>
          <a:p>
            <a:r>
              <a:rPr lang="nl-NL" dirty="0" err="1" smtClean="0"/>
              <a:t>Sparse</a:t>
            </a:r>
            <a:r>
              <a:rPr lang="nl-NL" dirty="0" smtClean="0"/>
              <a:t> data sets </a:t>
            </a:r>
            <a:r>
              <a:rPr lang="nl-NL" dirty="0" err="1" smtClean="0"/>
              <a:t>containing</a:t>
            </a:r>
            <a:r>
              <a:rPr lang="nl-NL" dirty="0" smtClean="0"/>
              <a:t> flight </a:t>
            </a:r>
            <a:r>
              <a:rPr lang="nl-NL" dirty="0" err="1" smtClean="0"/>
              <a:t>number</a:t>
            </a:r>
            <a:r>
              <a:rPr lang="nl-NL" dirty="0" smtClean="0"/>
              <a:t>, </a:t>
            </a:r>
            <a:r>
              <a:rPr lang="nl-NL" dirty="0" err="1" smtClean="0"/>
              <a:t>position</a:t>
            </a:r>
            <a:r>
              <a:rPr lang="nl-NL" dirty="0" smtClean="0"/>
              <a:t>, </a:t>
            </a:r>
            <a:r>
              <a:rPr lang="nl-NL" dirty="0" err="1" smtClean="0"/>
              <a:t>heading</a:t>
            </a:r>
            <a:r>
              <a:rPr lang="nl-NL" dirty="0" smtClean="0"/>
              <a:t>, speed, </a:t>
            </a:r>
            <a:r>
              <a:rPr lang="nl-NL" dirty="0" err="1" smtClean="0"/>
              <a:t>height</a:t>
            </a:r>
            <a:r>
              <a:rPr lang="nl-NL" dirty="0" smtClean="0"/>
              <a:t> – but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fields</a:t>
            </a:r>
            <a:r>
              <a:rPr lang="nl-NL" dirty="0" smtClean="0"/>
              <a:t> are </a:t>
            </a:r>
            <a:r>
              <a:rPr lang="nl-NL" dirty="0" err="1" smtClean="0"/>
              <a:t>populated</a:t>
            </a:r>
            <a:r>
              <a:rPr lang="nl-NL" dirty="0" smtClean="0"/>
              <a:t> in </a:t>
            </a:r>
            <a:r>
              <a:rPr lang="nl-NL" dirty="0" err="1" smtClean="0"/>
              <a:t>every</a:t>
            </a:r>
            <a:r>
              <a:rPr lang="nl-NL" dirty="0" smtClean="0"/>
              <a:t> record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283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collection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3717032"/>
            <a:ext cx="4186808" cy="1689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 smtClean="0"/>
              <a:t>Antenna</a:t>
            </a: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… </a:t>
            </a:r>
            <a:r>
              <a:rPr lang="nl-NL" dirty="0" err="1" smtClean="0"/>
              <a:t>and</a:t>
            </a:r>
            <a:r>
              <a:rPr lang="nl-NL" dirty="0" smtClean="0"/>
              <a:t> receiver</a:t>
            </a:r>
            <a:endParaRPr lang="nl-NL" dirty="0"/>
          </a:p>
        </p:txBody>
      </p:sp>
      <p:pic>
        <p:nvPicPr>
          <p:cNvPr id="4" name="Picture 2" descr="C:\Git\plt-airt-2000\Presentation\anten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84784"/>
            <a:ext cx="3592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Git\plt-airt-2000\Presentation\recei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484784"/>
            <a:ext cx="2376264" cy="423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2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Flow</a:t>
            </a:r>
            <a:endParaRPr lang="nl-NL" dirty="0"/>
          </a:p>
        </p:txBody>
      </p:sp>
      <p:sp>
        <p:nvSpPr>
          <p:cNvPr id="4" name="Flowchart: Process 3"/>
          <p:cNvSpPr/>
          <p:nvPr/>
        </p:nvSpPr>
        <p:spPr>
          <a:xfrm>
            <a:off x="683568" y="1628800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Source (Receiver)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83568" y="2420888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Source (Receiver)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4427984" y="2852936"/>
            <a:ext cx="367240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Coalesce</a:t>
            </a:r>
            <a:r>
              <a:rPr lang="nl-NL" dirty="0" smtClean="0">
                <a:solidFill>
                  <a:schemeClr val="tx1"/>
                </a:solidFill>
              </a:rPr>
              <a:t> / complete data </a:t>
            </a:r>
            <a:r>
              <a:rPr lang="nl-NL" dirty="0" err="1" smtClean="0">
                <a:solidFill>
                  <a:schemeClr val="tx1"/>
                </a:solidFill>
              </a:rPr>
              <a:t>rows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4427984" y="1992117"/>
            <a:ext cx="367240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Deduplicate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rows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4427984" y="3717032"/>
            <a:ext cx="1836204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Group records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Flowchart: Direct Access Storage 9"/>
          <p:cNvSpPr/>
          <p:nvPr/>
        </p:nvSpPr>
        <p:spPr>
          <a:xfrm flipH="1">
            <a:off x="2555776" y="1916832"/>
            <a:ext cx="1512168" cy="654626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Kafka</a:t>
            </a:r>
            <a:r>
              <a:rPr lang="nl-NL" dirty="0">
                <a:solidFill>
                  <a:schemeClr val="tx1"/>
                </a:solidFill>
              </a:rPr>
              <a:t> topic</a:t>
            </a:r>
          </a:p>
        </p:txBody>
      </p:sp>
      <p:cxnSp>
        <p:nvCxnSpPr>
          <p:cNvPr id="11" name="Straight Connector 10"/>
          <p:cNvCxnSpPr>
            <a:stCxn id="4" idx="3"/>
            <a:endCxn id="10" idx="4"/>
          </p:cNvCxnSpPr>
          <p:nvPr/>
        </p:nvCxnSpPr>
        <p:spPr>
          <a:xfrm>
            <a:off x="2195736" y="1880828"/>
            <a:ext cx="360040" cy="36331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10" idx="4"/>
          </p:cNvCxnSpPr>
          <p:nvPr/>
        </p:nvCxnSpPr>
        <p:spPr>
          <a:xfrm flipV="1">
            <a:off x="2195736" y="2244145"/>
            <a:ext cx="360040" cy="42877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1"/>
            <a:endCxn id="8" idx="1"/>
          </p:cNvCxnSpPr>
          <p:nvPr/>
        </p:nvCxnSpPr>
        <p:spPr>
          <a:xfrm>
            <a:off x="4067944" y="2244145"/>
            <a:ext cx="3600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7" idx="0"/>
          </p:cNvCxnSpPr>
          <p:nvPr/>
        </p:nvCxnSpPr>
        <p:spPr>
          <a:xfrm>
            <a:off x="6264188" y="2496173"/>
            <a:ext cx="0" cy="35676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82090" y="3356992"/>
            <a:ext cx="0" cy="3600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4427984" y="4581128"/>
            <a:ext cx="1836204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Evaluation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382090" y="4221088"/>
            <a:ext cx="0" cy="3600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6444208" y="3717032"/>
            <a:ext cx="1656184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Realtime</a:t>
            </a:r>
            <a:r>
              <a:rPr lang="nl-NL" dirty="0" smtClean="0">
                <a:solidFill>
                  <a:schemeClr val="tx1"/>
                </a:solidFill>
              </a:rPr>
              <a:t> feed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236296" y="3356992"/>
            <a:ext cx="0" cy="3600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6444208" y="4581128"/>
            <a:ext cx="1656184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Live map/API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7236296" y="4221088"/>
            <a:ext cx="0" cy="3600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4427984" y="5445224"/>
            <a:ext cx="1836204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Reports</a:t>
            </a:r>
            <a:r>
              <a:rPr lang="nl-NL" dirty="0" smtClean="0">
                <a:solidFill>
                  <a:schemeClr val="tx1"/>
                </a:solidFill>
              </a:rPr>
              <a:t>/</a:t>
            </a:r>
            <a:r>
              <a:rPr lang="nl-NL" dirty="0" err="1" smtClean="0">
                <a:solidFill>
                  <a:schemeClr val="tx1"/>
                </a:solidFill>
              </a:rPr>
              <a:t>History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5364088" y="5085184"/>
            <a:ext cx="0" cy="36004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 (</a:t>
            </a:r>
            <a:r>
              <a:rPr lang="nl-NL" dirty="0" err="1" smtClean="0"/>
              <a:t>logical</a:t>
            </a:r>
            <a:r>
              <a:rPr lang="nl-NL" dirty="0" smtClean="0"/>
              <a:t>)</a:t>
            </a:r>
            <a:endParaRPr lang="nl-NL" dirty="0"/>
          </a:p>
        </p:txBody>
      </p:sp>
      <p:sp>
        <p:nvSpPr>
          <p:cNvPr id="4" name="Flowchart: Process 3"/>
          <p:cNvSpPr/>
          <p:nvPr/>
        </p:nvSpPr>
        <p:spPr>
          <a:xfrm>
            <a:off x="1259632" y="1628800"/>
            <a:ext cx="1800200" cy="1296144"/>
          </a:xfrm>
          <a:prstGeom prst="flowChartProcess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403648" y="1772816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dump1090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403648" y="2276872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Kafka</a:t>
            </a:r>
            <a:r>
              <a:rPr lang="nl-NL" sz="1600" dirty="0" smtClean="0">
                <a:solidFill>
                  <a:schemeClr val="tx1"/>
                </a:solidFill>
              </a:rPr>
              <a:t> producer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8" idx="1"/>
          </p:cNvCxnSpPr>
          <p:nvPr/>
        </p:nvCxnSpPr>
        <p:spPr>
          <a:xfrm flipH="1">
            <a:off x="539552" y="2024844"/>
            <a:ext cx="8640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9552" y="1374635"/>
            <a:ext cx="0" cy="64807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9552" y="1374635"/>
            <a:ext cx="152400" cy="1440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5536" y="1374635"/>
            <a:ext cx="152400" cy="1440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Process 19"/>
          <p:cNvSpPr/>
          <p:nvPr/>
        </p:nvSpPr>
        <p:spPr>
          <a:xfrm>
            <a:off x="1259632" y="4149080"/>
            <a:ext cx="1800200" cy="1296144"/>
          </a:xfrm>
          <a:prstGeom prst="flowChartProcess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1403648" y="4293096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dump1090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1403648" y="4797152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Kafka</a:t>
            </a:r>
            <a:r>
              <a:rPr lang="nl-NL" sz="1600" dirty="0" smtClean="0">
                <a:solidFill>
                  <a:schemeClr val="tx1"/>
                </a:solidFill>
              </a:rPr>
              <a:t> producer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39552" y="4581128"/>
            <a:ext cx="864096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9552" y="3930919"/>
            <a:ext cx="0" cy="648072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39552" y="3930919"/>
            <a:ext cx="152400" cy="1440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5536" y="3930919"/>
            <a:ext cx="152400" cy="144016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Flowchart: Process 32"/>
          <p:cNvSpPr/>
          <p:nvPr/>
        </p:nvSpPr>
        <p:spPr>
          <a:xfrm>
            <a:off x="3419872" y="2564904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Kafka</a:t>
            </a:r>
            <a:r>
              <a:rPr lang="nl-NL" dirty="0" smtClean="0">
                <a:solidFill>
                  <a:schemeClr val="tx1"/>
                </a:solidFill>
              </a:rPr>
              <a:t> Broker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3419872" y="3212976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Kafka</a:t>
            </a:r>
            <a:r>
              <a:rPr lang="nl-NL" dirty="0" smtClean="0">
                <a:solidFill>
                  <a:schemeClr val="tx1"/>
                </a:solidFill>
              </a:rPr>
              <a:t> Broker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5" name="Flowchart: Process 34"/>
          <p:cNvSpPr/>
          <p:nvPr/>
        </p:nvSpPr>
        <p:spPr>
          <a:xfrm>
            <a:off x="3419872" y="3861048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Kafka</a:t>
            </a:r>
            <a:r>
              <a:rPr lang="nl-NL" dirty="0" smtClean="0">
                <a:solidFill>
                  <a:schemeClr val="tx1"/>
                </a:solidFill>
              </a:rPr>
              <a:t> Broker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3599892" y="4761148"/>
            <a:ext cx="1152128" cy="61206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Zookeeper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9" idx="3"/>
            <a:endCxn id="33" idx="1"/>
          </p:cNvCxnSpPr>
          <p:nvPr/>
        </p:nvCxnSpPr>
        <p:spPr>
          <a:xfrm>
            <a:off x="2915816" y="2528900"/>
            <a:ext cx="504056" cy="28803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3"/>
            <a:endCxn id="34" idx="1"/>
          </p:cNvCxnSpPr>
          <p:nvPr/>
        </p:nvCxnSpPr>
        <p:spPr>
          <a:xfrm>
            <a:off x="2915816" y="2528900"/>
            <a:ext cx="504056" cy="9361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3"/>
            <a:endCxn id="35" idx="1"/>
          </p:cNvCxnSpPr>
          <p:nvPr/>
        </p:nvCxnSpPr>
        <p:spPr>
          <a:xfrm>
            <a:off x="2915816" y="2528900"/>
            <a:ext cx="504056" cy="158417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2" idx="3"/>
            <a:endCxn id="33" idx="1"/>
          </p:cNvCxnSpPr>
          <p:nvPr/>
        </p:nvCxnSpPr>
        <p:spPr>
          <a:xfrm flipV="1">
            <a:off x="2915816" y="2816932"/>
            <a:ext cx="504056" cy="22322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3"/>
            <a:endCxn id="34" idx="1"/>
          </p:cNvCxnSpPr>
          <p:nvPr/>
        </p:nvCxnSpPr>
        <p:spPr>
          <a:xfrm flipV="1">
            <a:off x="2915816" y="3465004"/>
            <a:ext cx="504056" cy="158417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3"/>
            <a:endCxn id="35" idx="1"/>
          </p:cNvCxnSpPr>
          <p:nvPr/>
        </p:nvCxnSpPr>
        <p:spPr>
          <a:xfrm flipV="1">
            <a:off x="2915816" y="4113076"/>
            <a:ext cx="504056" cy="93610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5220072" y="2708920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Kafka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</a:rPr>
              <a:t>consumer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7" name="Flowchart: Magnetic Disk 56"/>
          <p:cNvSpPr/>
          <p:nvPr/>
        </p:nvSpPr>
        <p:spPr>
          <a:xfrm>
            <a:off x="7356141" y="2661816"/>
            <a:ext cx="1152128" cy="61206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HBase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58" name="Flowchart: Magnetic Disk 57"/>
          <p:cNvSpPr/>
          <p:nvPr/>
        </p:nvSpPr>
        <p:spPr>
          <a:xfrm>
            <a:off x="6045212" y="3537012"/>
            <a:ext cx="1152128" cy="75608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HDFS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60" name="Flowchart: Process 59"/>
          <p:cNvSpPr/>
          <p:nvPr/>
        </p:nvSpPr>
        <p:spPr>
          <a:xfrm>
            <a:off x="6264188" y="4632672"/>
            <a:ext cx="1512168" cy="50405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Spark</a:t>
            </a:r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www.grameen-info.org/wp-content/uploads/2014/12/Monthly-Repor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49" y="5552782"/>
            <a:ext cx="1308909" cy="94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Guardian's interactive map of current fligh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64" y="5661248"/>
            <a:ext cx="1771305" cy="71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/>
          <p:cNvCxnSpPr>
            <a:stCxn id="33" idx="3"/>
            <a:endCxn id="55" idx="1"/>
          </p:cNvCxnSpPr>
          <p:nvPr/>
        </p:nvCxnSpPr>
        <p:spPr>
          <a:xfrm>
            <a:off x="4932040" y="2816932"/>
            <a:ext cx="288032" cy="14401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4" idx="3"/>
            <a:endCxn id="55" idx="1"/>
          </p:cNvCxnSpPr>
          <p:nvPr/>
        </p:nvCxnSpPr>
        <p:spPr>
          <a:xfrm flipV="1">
            <a:off x="4932040" y="2960948"/>
            <a:ext cx="288032" cy="50405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5" idx="3"/>
            <a:endCxn id="55" idx="1"/>
          </p:cNvCxnSpPr>
          <p:nvPr/>
        </p:nvCxnSpPr>
        <p:spPr>
          <a:xfrm flipV="1">
            <a:off x="4932040" y="2960948"/>
            <a:ext cx="288032" cy="115212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2"/>
            <a:endCxn id="55" idx="3"/>
          </p:cNvCxnSpPr>
          <p:nvPr/>
        </p:nvCxnSpPr>
        <p:spPr>
          <a:xfrm flipH="1" flipV="1">
            <a:off x="6732240" y="2960948"/>
            <a:ext cx="623901" cy="6902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6156178" y="3212976"/>
            <a:ext cx="279510" cy="324036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0"/>
          </p:cNvCxnSpPr>
          <p:nvPr/>
        </p:nvCxnSpPr>
        <p:spPr>
          <a:xfrm flipH="1" flipV="1">
            <a:off x="6736964" y="4254955"/>
            <a:ext cx="283308" cy="37771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050" idx="0"/>
            <a:endCxn id="60" idx="2"/>
          </p:cNvCxnSpPr>
          <p:nvPr/>
        </p:nvCxnSpPr>
        <p:spPr>
          <a:xfrm flipV="1">
            <a:off x="5851104" y="5136728"/>
            <a:ext cx="1169168" cy="41605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052" idx="0"/>
            <a:endCxn id="60" idx="2"/>
          </p:cNvCxnSpPr>
          <p:nvPr/>
        </p:nvCxnSpPr>
        <p:spPr>
          <a:xfrm flipH="1" flipV="1">
            <a:off x="7020272" y="5136728"/>
            <a:ext cx="602345" cy="52452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1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Architecture (</a:t>
            </a:r>
            <a:r>
              <a:rPr lang="nl-NL" dirty="0" err="1" smtClean="0"/>
              <a:t>physical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3074" name="Picture 2" descr="C:\Git\plt-airt-2000\Presentation\Physical 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9" y="1618997"/>
            <a:ext cx="7859222" cy="362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25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Designing an aircraft tracking datastore</vt:lpstr>
      <vt:lpstr>Starting point</vt:lpstr>
      <vt:lpstr>Data format</vt:lpstr>
      <vt:lpstr>Data collection</vt:lpstr>
      <vt:lpstr>Data Flow</vt:lpstr>
      <vt:lpstr>Architecture (logical)</vt:lpstr>
      <vt:lpstr>Architecture (physical)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aircraft tracking datastore</dc:title>
  <dc:creator>Becker, H. (Hellmar)</dc:creator>
  <cp:lastModifiedBy>Becker, H. (Hellmar)</cp:lastModifiedBy>
  <cp:revision>11</cp:revision>
  <dcterms:created xsi:type="dcterms:W3CDTF">2016-03-02T12:29:04Z</dcterms:created>
  <dcterms:modified xsi:type="dcterms:W3CDTF">2016-03-02T14:24:46Z</dcterms:modified>
</cp:coreProperties>
</file>