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2" r:id="rId15"/>
    <p:sldId id="271" r:id="rId16"/>
    <p:sldId id="273" r:id="rId17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017E8EA-B1B3-473D-95FF-A0C9EBE9ACB8}">
          <p14:sldIdLst>
            <p14:sldId id="256"/>
            <p14:sldId id="257"/>
            <p14:sldId id="260"/>
            <p14:sldId id="258"/>
            <p14:sldId id="261"/>
            <p14:sldId id="262"/>
            <p14:sldId id="264"/>
            <p14:sldId id="263"/>
            <p14:sldId id="265"/>
            <p14:sldId id="266"/>
            <p14:sldId id="267"/>
            <p14:sldId id="268"/>
            <p14:sldId id="269"/>
            <p14:sldId id="272"/>
            <p14:sldId id="271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pos="1323" userDrawn="1">
          <p15:clr>
            <a:srgbClr val="A4A3A4"/>
          </p15:clr>
        </p15:guide>
        <p15:guide id="2" orient="horz" pos="9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30"/>
      </p:cViewPr>
      <p:guideLst>
        <p:guide pos="1323"/>
        <p:guide orient="horz" pos="9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SG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C468-84BD-4A3F-8D02-C6C9F85977AD}" type="datetimeFigureOut">
              <a:rPr lang="zh-SG" altLang="en-US" smtClean="0"/>
              <a:t>11/8/2016</a:t>
            </a:fld>
            <a:endParaRPr lang="zh-SG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30F4-16F1-4148-BD84-C69CAE505DC9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67506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SG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C468-84BD-4A3F-8D02-C6C9F85977AD}" type="datetimeFigureOut">
              <a:rPr lang="zh-SG" altLang="en-US" smtClean="0"/>
              <a:t>11/8/2016</a:t>
            </a:fld>
            <a:endParaRPr lang="zh-SG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30F4-16F1-4148-BD84-C69CAE505DC9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19099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SG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C468-84BD-4A3F-8D02-C6C9F85977AD}" type="datetimeFigureOut">
              <a:rPr lang="zh-SG" altLang="en-US" smtClean="0"/>
              <a:t>11/8/2016</a:t>
            </a:fld>
            <a:endParaRPr lang="zh-SG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30F4-16F1-4148-BD84-C69CAE505DC9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77537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SG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C468-84BD-4A3F-8D02-C6C9F85977AD}" type="datetimeFigureOut">
              <a:rPr lang="zh-SG" altLang="en-US" smtClean="0"/>
              <a:t>11/8/2016</a:t>
            </a:fld>
            <a:endParaRPr lang="zh-SG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30F4-16F1-4148-BD84-C69CAE505DC9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93418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C468-84BD-4A3F-8D02-C6C9F85977AD}" type="datetimeFigureOut">
              <a:rPr lang="zh-SG" altLang="en-US" smtClean="0"/>
              <a:t>11/8/2016</a:t>
            </a:fld>
            <a:endParaRPr lang="zh-SG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30F4-16F1-4148-BD84-C69CAE505DC9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97300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SG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SG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C468-84BD-4A3F-8D02-C6C9F85977AD}" type="datetimeFigureOut">
              <a:rPr lang="zh-SG" altLang="en-US" smtClean="0"/>
              <a:t>11/8/2016</a:t>
            </a:fld>
            <a:endParaRPr lang="zh-SG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30F4-16F1-4148-BD84-C69CAE505DC9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69148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SG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SG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C468-84BD-4A3F-8D02-C6C9F85977AD}" type="datetimeFigureOut">
              <a:rPr lang="zh-SG" altLang="en-US" smtClean="0"/>
              <a:t>11/8/2016</a:t>
            </a:fld>
            <a:endParaRPr lang="zh-SG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30F4-16F1-4148-BD84-C69CAE505DC9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6155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C468-84BD-4A3F-8D02-C6C9F85977AD}" type="datetimeFigureOut">
              <a:rPr lang="zh-SG" altLang="en-US" smtClean="0"/>
              <a:t>11/8/2016</a:t>
            </a:fld>
            <a:endParaRPr lang="zh-SG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30F4-16F1-4148-BD84-C69CAE505DC9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23464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C468-84BD-4A3F-8D02-C6C9F85977AD}" type="datetimeFigureOut">
              <a:rPr lang="zh-SG" altLang="en-US" smtClean="0"/>
              <a:t>11/8/2016</a:t>
            </a:fld>
            <a:endParaRPr lang="zh-SG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30F4-16F1-4148-BD84-C69CAE505DC9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04087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SG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C468-84BD-4A3F-8D02-C6C9F85977AD}" type="datetimeFigureOut">
              <a:rPr lang="zh-SG" altLang="en-US" smtClean="0"/>
              <a:t>11/8/2016</a:t>
            </a:fld>
            <a:endParaRPr lang="zh-SG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30F4-16F1-4148-BD84-C69CAE505DC9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90541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SG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C468-84BD-4A3F-8D02-C6C9F85977AD}" type="datetimeFigureOut">
              <a:rPr lang="zh-SG" altLang="en-US" smtClean="0"/>
              <a:t>11/8/2016</a:t>
            </a:fld>
            <a:endParaRPr lang="zh-SG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30F4-16F1-4148-BD84-C69CAE505DC9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45226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SG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0C468-84BD-4A3F-8D02-C6C9F85977AD}" type="datetimeFigureOut">
              <a:rPr lang="zh-SG" altLang="en-US" smtClean="0"/>
              <a:t>11/8/2016</a:t>
            </a:fld>
            <a:endParaRPr lang="zh-SG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SG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030F4-16F1-4148-BD84-C69CAE505DC9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1277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SG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与日常开发</a:t>
            </a:r>
            <a:endParaRPr lang="zh-SG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金马甲技术中心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杜刚</a:t>
            </a:r>
            <a:endParaRPr lang="zh-SG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223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 rot="680364">
            <a:off x="1224374" y="104041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SG" sz="28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9</a:t>
            </a:r>
            <a:endParaRPr lang="zh-SG" altLang="en-US" sz="28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91686" y="988675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日常开发中一些基础问题</a:t>
            </a:r>
            <a:endParaRPr lang="zh-SG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736" y="2895599"/>
            <a:ext cx="2327805" cy="192431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38160" y="2207101"/>
            <a:ext cx="2512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S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" panose="020B0703020102020204" pitchFamily="34" charset="0"/>
              </a:rPr>
              <a:t>F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" panose="020B0703020102020204" pitchFamily="34" charset="0"/>
              </a:rPr>
              <a:t>loat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" panose="020B0703020102020204" pitchFamily="34" charset="0"/>
              </a:rPr>
              <a:t> 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" panose="020B0703020102020204" pitchFamily="34" charset="0"/>
              </a:rPr>
              <a:t>&amp; clear</a:t>
            </a:r>
            <a:endParaRPr lang="zh-SG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60838" y="270720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元素的浮动布局问题</a:t>
            </a:r>
            <a:endParaRPr lang="zh-SG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87076" y="3390383"/>
            <a:ext cx="4405780" cy="707886"/>
          </a:xfrm>
          <a:prstGeom prst="rect">
            <a:avLst/>
          </a:prstGeom>
          <a:noFill/>
        </p:spPr>
        <p:txBody>
          <a:bodyPr wrap="square" rIns="10800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属性定义元素在哪个方向浮动。以往这个属性总应用于图像，使文本围绕在图像周围，不过在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中，任何元素都可以浮动。浮动元素会生成一个块级框，而不论它本身是何种元素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505450" y="3506649"/>
            <a:ext cx="81926" cy="8192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696601" y="4295258"/>
            <a:ext cx="4405780" cy="481927"/>
          </a:xfrm>
          <a:prstGeom prst="rect">
            <a:avLst/>
          </a:prstGeom>
          <a:noFill/>
        </p:spPr>
        <p:txBody>
          <a:bodyPr wrap="square" rIns="10800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用来清除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产生的溢出。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如果不清除，就会影响到其他元素，继续浮动，从而产生网页布局混乱的问题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26" name="椭圆 25"/>
          <p:cNvSpPr/>
          <p:nvPr/>
        </p:nvSpPr>
        <p:spPr>
          <a:xfrm>
            <a:off x="5514975" y="4411524"/>
            <a:ext cx="81926" cy="8192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006" y="3249420"/>
            <a:ext cx="1549869" cy="94587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267" y="743132"/>
            <a:ext cx="886010" cy="117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0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 rot="680364">
            <a:off x="1224374" y="104041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SG" sz="28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9</a:t>
            </a:r>
            <a:endParaRPr lang="zh-SG" altLang="en-US" sz="28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91686" y="988675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日常开发中一些基础问题</a:t>
            </a:r>
            <a:endParaRPr lang="zh-SG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736" y="2895599"/>
            <a:ext cx="2327805" cy="192431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38160" y="2207101"/>
            <a:ext cx="1493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" panose="020B0703020102020204" pitchFamily="34" charset="0"/>
              </a:rPr>
              <a:t>Data- *</a:t>
            </a:r>
            <a:endParaRPr lang="zh-SG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60838" y="2707202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存储页面或应用程序的私有自定义数据</a:t>
            </a:r>
            <a:endParaRPr lang="zh-SG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67" y="743132"/>
            <a:ext cx="886010" cy="1174926"/>
          </a:xfrm>
          <a:prstGeom prst="rect">
            <a:avLst/>
          </a:prstGeom>
        </p:spPr>
      </p:pic>
      <p:sp>
        <p:nvSpPr>
          <p:cNvPr id="17" name="椭圆 16"/>
          <p:cNvSpPr/>
          <p:nvPr/>
        </p:nvSpPr>
        <p:spPr>
          <a:xfrm>
            <a:off x="5505450" y="3420924"/>
            <a:ext cx="81926" cy="8192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21" name="椭圆 20"/>
          <p:cNvSpPr/>
          <p:nvPr/>
        </p:nvSpPr>
        <p:spPr>
          <a:xfrm>
            <a:off x="5514975" y="4268649"/>
            <a:ext cx="81926" cy="8192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28" name="椭圆 27"/>
          <p:cNvSpPr/>
          <p:nvPr/>
        </p:nvSpPr>
        <p:spPr>
          <a:xfrm>
            <a:off x="5505450" y="5260491"/>
            <a:ext cx="81926" cy="8192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687076" y="3314183"/>
            <a:ext cx="4405780" cy="2144177"/>
          </a:xfrm>
          <a:prstGeom prst="rect">
            <a:avLst/>
          </a:prstGeom>
          <a:noFill/>
        </p:spPr>
        <p:txBody>
          <a:bodyPr wrap="square" rIns="108000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属性赋予我们在所有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元素上嵌入自定义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属性的能力。</a:t>
            </a:r>
          </a:p>
          <a:p>
            <a:pPr>
              <a:lnSpc>
                <a:spcPts val="16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存储的（自定义）数据能够被页面的 </a:t>
            </a:r>
            <a:r>
              <a:rPr lang="en-US" altLang="zh-CN" sz="1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中利用，以创建更好的用户体验（不进行 </a:t>
            </a:r>
            <a:r>
              <a:rPr lang="en-US" altLang="zh-CN" sz="1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调用或服务器端数据库查询）。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属性包括两部分：</a:t>
            </a:r>
          </a:p>
          <a:p>
            <a:pPr>
              <a:lnSpc>
                <a:spcPts val="16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属性名不应该包含任何大写字母，并且在前缀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之后必须有至少一个字符</a:t>
            </a:r>
          </a:p>
          <a:p>
            <a:pPr>
              <a:lnSpc>
                <a:spcPts val="1600"/>
              </a:lnSpc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属性值可以是任意字符串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注释：用户代理会完全忽略前缀为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的自定义属性。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35886" y="3405191"/>
            <a:ext cx="1742785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SG" altLang="en-US" sz="1050" dirty="0">
                <a:solidFill>
                  <a:schemeClr val="accent1">
                    <a:lumMod val="75000"/>
                  </a:schemeClr>
                </a:solidFill>
              </a:rPr>
              <a:t>&lt;div data-id="myid" </a:t>
            </a:r>
            <a:endParaRPr lang="en-US" altLang="zh-SG" sz="105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SG" altLang="en-US" sz="1050" dirty="0">
                <a:solidFill>
                  <a:schemeClr val="accent1">
                    <a:lumMod val="75000"/>
                  </a:schemeClr>
                </a:solidFill>
              </a:rPr>
              <a:t>img-url="/images/new.jpg"&gt;</a:t>
            </a:r>
            <a:endParaRPr lang="en-US" altLang="zh-SG" sz="105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SG" altLang="en-US" sz="1050" dirty="0">
                <a:solidFill>
                  <a:schemeClr val="accent1">
                    <a:lumMod val="75000"/>
                  </a:schemeClr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941410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 rot="680364">
            <a:off x="1181895" y="110196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SG" sz="20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10</a:t>
            </a:r>
            <a:endParaRPr lang="zh-SG" altLang="en-US" sz="20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91686" y="988675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日常开发中一些基础问题</a:t>
            </a:r>
            <a:endParaRPr lang="zh-SG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736" y="2895599"/>
            <a:ext cx="2327805" cy="192431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38160" y="2340451"/>
            <a:ext cx="1766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 </a:t>
            </a:r>
            <a:r>
              <a:rPr lang="zh-SG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兼容模式</a:t>
            </a:r>
          </a:p>
        </p:txBody>
      </p:sp>
      <p:sp>
        <p:nvSpPr>
          <p:cNvPr id="9" name="矩形 8"/>
          <p:cNvSpPr/>
          <p:nvPr/>
        </p:nvSpPr>
        <p:spPr>
          <a:xfrm>
            <a:off x="5275113" y="2802452"/>
            <a:ext cx="4811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873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SG" altLang="zh-SG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zh-SG" altLang="zh-SG" sz="1200" b="1" dirty="0">
                <a:solidFill>
                  <a:srgbClr val="006699"/>
                </a:solidFill>
                <a:latin typeface="Consolas" panose="020B0609020204030204" pitchFamily="49" charset="0"/>
              </a:rPr>
              <a:t>meta</a:t>
            </a:r>
            <a:r>
              <a:rPr lang="zh-SG" altLang="zh-SG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SG" altLang="zh-SG" sz="1200" dirty="0">
                <a:solidFill>
                  <a:srgbClr val="808080"/>
                </a:solidFill>
                <a:latin typeface="Consolas" panose="020B0609020204030204" pitchFamily="49" charset="0"/>
              </a:rPr>
              <a:t>http-equiv</a:t>
            </a:r>
            <a:r>
              <a:rPr lang="zh-SG" altLang="zh-SG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zh-SG" altLang="zh-SG" sz="1200" dirty="0">
                <a:solidFill>
                  <a:srgbClr val="0000FF"/>
                </a:solidFill>
                <a:latin typeface="Consolas" panose="020B0609020204030204" pitchFamily="49" charset="0"/>
              </a:rPr>
              <a:t>"X-UA-Compatible"</a:t>
            </a:r>
            <a:r>
              <a:rPr lang="zh-SG" altLang="zh-SG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SG" altLang="zh-SG" sz="1200" dirty="0">
                <a:solidFill>
                  <a:srgbClr val="808080"/>
                </a:solidFill>
                <a:latin typeface="Consolas" panose="020B0609020204030204" pitchFamily="49" charset="0"/>
              </a:rPr>
              <a:t>content</a:t>
            </a:r>
            <a:r>
              <a:rPr lang="zh-SG" altLang="zh-SG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zh-SG" altLang="zh-SG" sz="1200" dirty="0">
                <a:solidFill>
                  <a:srgbClr val="0000FF"/>
                </a:solidFill>
                <a:latin typeface="Consolas" panose="020B0609020204030204" pitchFamily="49" charset="0"/>
              </a:rPr>
              <a:t>"IE=Edge"</a:t>
            </a:r>
            <a:r>
              <a:rPr lang="zh-SG" altLang="zh-SG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zh-SG" altLang="zh-SG" sz="1200" dirty="0"/>
              <a:t> </a:t>
            </a:r>
            <a:endParaRPr lang="zh-SG" altLang="zh-SG" sz="1200" dirty="0">
              <a:latin typeface="Arial" panose="020B060402020202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505450" y="3325674"/>
            <a:ext cx="81926" cy="8192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687076" y="3218933"/>
            <a:ext cx="4405780" cy="687111"/>
          </a:xfrm>
          <a:prstGeom prst="rect">
            <a:avLst/>
          </a:prstGeom>
          <a:noFill/>
        </p:spPr>
        <p:txBody>
          <a:bodyPr wrap="square" rIns="10800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支持通过特定的 标签来确定绘制当前页面所应该采用的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版本。除非有强烈的特殊需求，否则最好是设置为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edge mode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，从而通知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采用其所支持的最新的模式。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35886" y="3405191"/>
            <a:ext cx="273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87313" eaLnBrk="0" fontAlgn="base" hangingPunct="0">
              <a:spcBef>
                <a:spcPct val="0"/>
              </a:spcBef>
              <a:spcAft>
                <a:spcPct val="0"/>
              </a:spcAft>
            </a:pPr>
            <a:endParaRPr lang="zh-SG" altLang="zh-SG" sz="2000" dirty="0">
              <a:latin typeface="Arial" panose="020B0604020202020204" pitchFamily="34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67" y="743132"/>
            <a:ext cx="886010" cy="117492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401207" y="426450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国产浏览器高速模式</a:t>
            </a:r>
            <a:endParaRPr lang="zh-SG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338160" y="4726502"/>
            <a:ext cx="36715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873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SG" altLang="zh-SG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zh-SG" altLang="zh-SG" sz="1200" b="1" dirty="0">
                <a:solidFill>
                  <a:srgbClr val="006699"/>
                </a:solidFill>
                <a:latin typeface="Consolas" panose="020B0609020204030204" pitchFamily="49" charset="0"/>
              </a:rPr>
              <a:t>meta</a:t>
            </a:r>
            <a:r>
              <a:rPr lang="zh-SG" altLang="zh-SG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SG" altLang="zh-SG" sz="1200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zh-SG" altLang="zh-SG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zh-SG" altLang="zh-SG" sz="1200" dirty="0">
                <a:solidFill>
                  <a:srgbClr val="0000FF"/>
                </a:solidFill>
                <a:latin typeface="Consolas" panose="020B0609020204030204" pitchFamily="49" charset="0"/>
              </a:rPr>
              <a:t>"renderer"</a:t>
            </a:r>
            <a:r>
              <a:rPr lang="zh-SG" altLang="zh-SG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SG" altLang="zh-SG" sz="1200" dirty="0">
                <a:solidFill>
                  <a:srgbClr val="808080"/>
                </a:solidFill>
                <a:latin typeface="Consolas" panose="020B0609020204030204" pitchFamily="49" charset="0"/>
              </a:rPr>
              <a:t>content</a:t>
            </a:r>
            <a:r>
              <a:rPr lang="zh-SG" altLang="zh-SG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zh-SG" altLang="zh-SG" sz="1200" dirty="0">
                <a:solidFill>
                  <a:srgbClr val="0000FF"/>
                </a:solidFill>
                <a:latin typeface="Consolas" panose="020B0609020204030204" pitchFamily="49" charset="0"/>
              </a:rPr>
              <a:t>"webkit"</a:t>
            </a:r>
            <a:r>
              <a:rPr lang="zh-SG" altLang="zh-SG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endParaRPr lang="zh-SG" altLang="zh-SG" sz="2800" dirty="0">
              <a:latin typeface="Arial" panose="020B0604020202020204" pitchFamily="34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568497" y="5249724"/>
            <a:ext cx="81926" cy="8192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750123" y="5142983"/>
            <a:ext cx="4405780" cy="892296"/>
          </a:xfrm>
          <a:prstGeom prst="rect">
            <a:avLst/>
          </a:prstGeom>
          <a:noFill/>
        </p:spPr>
        <p:txBody>
          <a:bodyPr wrap="square" rIns="108000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国内浏览器厂商一般都支持兼容模式（即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内核）和高速模式（即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webkit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内核）</a:t>
            </a:r>
          </a:p>
          <a:p>
            <a:pPr>
              <a:lnSpc>
                <a:spcPts val="16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目前只有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浏览器支持此 标签。将下面的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&lt;meta&gt;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标签加入到页面中，可以让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 默认采用高速模式渲染页面：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038" y="3401486"/>
            <a:ext cx="676211" cy="71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45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 rot="680364">
            <a:off x="1191417" y="1101964"/>
            <a:ext cx="450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SG" sz="20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11</a:t>
            </a:r>
            <a:endParaRPr lang="zh-SG" altLang="en-US" sz="20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91686" y="988675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日常开发中一些基础问题</a:t>
            </a:r>
            <a:endParaRPr lang="zh-SG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736" y="2895599"/>
            <a:ext cx="2327805" cy="192431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38160" y="2340451"/>
            <a:ext cx="2504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CDN </a:t>
            </a:r>
            <a:r>
              <a:rPr lang="zh-SG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开源库使用</a:t>
            </a:r>
          </a:p>
        </p:txBody>
      </p:sp>
      <p:sp>
        <p:nvSpPr>
          <p:cNvPr id="17" name="椭圆 16"/>
          <p:cNvSpPr/>
          <p:nvPr/>
        </p:nvSpPr>
        <p:spPr>
          <a:xfrm>
            <a:off x="5505450" y="3125649"/>
            <a:ext cx="81926" cy="8192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687076" y="3018908"/>
            <a:ext cx="4405780" cy="276742"/>
          </a:xfrm>
          <a:prstGeom prst="rect">
            <a:avLst/>
          </a:prstGeom>
          <a:noFill/>
        </p:spPr>
        <p:txBody>
          <a:bodyPr wrap="square" rIns="108000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CDN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公共开源库，减少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库的版本维护成本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35886" y="3405191"/>
            <a:ext cx="273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87313" eaLnBrk="0" fontAlgn="base" hangingPunct="0">
              <a:spcBef>
                <a:spcPct val="0"/>
              </a:spcBef>
              <a:spcAft>
                <a:spcPct val="0"/>
              </a:spcAft>
            </a:pPr>
            <a:endParaRPr lang="zh-SG" altLang="zh-SG" sz="2000" dirty="0">
              <a:latin typeface="Arial" panose="020B0604020202020204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67" y="743132"/>
            <a:ext cx="886010" cy="1174926"/>
          </a:xfrm>
          <a:prstGeom prst="rect">
            <a:avLst/>
          </a:prstGeom>
        </p:spPr>
      </p:pic>
      <p:pic>
        <p:nvPicPr>
          <p:cNvPr id="21" name="图片 20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266813" y="3276600"/>
            <a:ext cx="1812468" cy="932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5450" y="3552508"/>
            <a:ext cx="6067425" cy="849611"/>
          </a:xfrm>
          <a:prstGeom prst="rect">
            <a:avLst/>
          </a:prstGeom>
        </p:spPr>
      </p:pic>
      <p:sp>
        <p:nvSpPr>
          <p:cNvPr id="24" name="椭圆 23"/>
          <p:cNvSpPr/>
          <p:nvPr/>
        </p:nvSpPr>
        <p:spPr>
          <a:xfrm>
            <a:off x="5505450" y="4707702"/>
            <a:ext cx="81926" cy="8192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687076" y="4600961"/>
            <a:ext cx="4405780" cy="892296"/>
          </a:xfrm>
          <a:prstGeom prst="rect">
            <a:avLst/>
          </a:prstGeom>
          <a:noFill/>
        </p:spPr>
        <p:txBody>
          <a:bodyPr wrap="square" rIns="108000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与将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库存放在服务器单机上相比，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CDN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公共库更加稳定、高速。一 般的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CDN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公共库都会包含全球所有最流行的开源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库，你可以在自己的网页上直接通过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script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标记引用这些资源。这样做不仅可以为您 节省流量，还能通过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CDN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加速，获得更快的访问速度。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5333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 rot="680364">
            <a:off x="1181895" y="110196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SG" sz="20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12</a:t>
            </a:r>
            <a:endParaRPr lang="zh-SG" altLang="en-US" sz="20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91686" y="98867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网站开发框架介绍</a:t>
            </a:r>
            <a:endParaRPr lang="zh-SG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35886" y="3405191"/>
            <a:ext cx="273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87313" eaLnBrk="0" fontAlgn="base" hangingPunct="0">
              <a:spcBef>
                <a:spcPct val="0"/>
              </a:spcBef>
              <a:spcAft>
                <a:spcPct val="0"/>
              </a:spcAft>
            </a:pPr>
            <a:endParaRPr lang="zh-SG" altLang="zh-SG" sz="2000" dirty="0">
              <a:latin typeface="Arial" panose="020B060402020202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67" y="743132"/>
            <a:ext cx="886010" cy="11749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263" y="1908037"/>
            <a:ext cx="8407731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69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 rot="680364">
            <a:off x="1181895" y="110196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SG" sz="20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13</a:t>
            </a:r>
            <a:endParaRPr lang="zh-SG" altLang="en-US" sz="20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91686" y="988675"/>
            <a:ext cx="4461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S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&amp; CSS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代码规范</a:t>
            </a:r>
            <a:endParaRPr lang="zh-SG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35886" y="3405191"/>
            <a:ext cx="273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87313" eaLnBrk="0" fontAlgn="base" hangingPunct="0">
              <a:spcBef>
                <a:spcPct val="0"/>
              </a:spcBef>
              <a:spcAft>
                <a:spcPct val="0"/>
              </a:spcAft>
            </a:pPr>
            <a:endParaRPr lang="zh-SG" altLang="zh-SG" sz="2000" dirty="0"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3" y="1946310"/>
            <a:ext cx="8505142" cy="39636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67" y="743132"/>
            <a:ext cx="886010" cy="117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40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5506411" y="314137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zh-SG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35886" y="3405191"/>
            <a:ext cx="273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87313" eaLnBrk="0" fontAlgn="base" hangingPunct="0">
              <a:spcBef>
                <a:spcPct val="0"/>
              </a:spcBef>
              <a:spcAft>
                <a:spcPct val="0"/>
              </a:spcAft>
            </a:pPr>
            <a:endParaRPr lang="zh-SG" altLang="zh-SG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13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 rot="680364">
            <a:off x="1224374" y="104041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SG" altLang="en-US" sz="28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67" y="743132"/>
            <a:ext cx="886010" cy="1174926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993289" y="990281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网页是如何组成的？</a:t>
            </a:r>
            <a:endParaRPr lang="zh-SG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964" y="2006698"/>
            <a:ext cx="8146205" cy="2797487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2038350" y="4869005"/>
            <a:ext cx="6060364" cy="1015663"/>
          </a:xfrm>
          <a:prstGeom prst="rect">
            <a:avLst/>
          </a:prstGeom>
          <a:noFill/>
        </p:spPr>
        <p:txBody>
          <a:bodyPr wrap="none" rIns="108000" rtlCol="0">
            <a:spAutoFit/>
          </a:bodyPr>
          <a:lstStyle/>
          <a:p>
            <a:pPr>
              <a:lnSpc>
                <a:spcPct val="40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如图所示，一个基本的网页是由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标签语言，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层叠样式文件，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脚本语言，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以及媒体文件，如：动画，视频，图片等等组成</a:t>
            </a:r>
            <a:endParaRPr lang="zh-SG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785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/>
          <p:cNvSpPr/>
          <p:nvPr/>
        </p:nvSpPr>
        <p:spPr>
          <a:xfrm>
            <a:off x="8052454" y="3032271"/>
            <a:ext cx="2119804" cy="509826"/>
          </a:xfrm>
          <a:prstGeom prst="roundRect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31" name="矩形: 圆角 30"/>
          <p:cNvSpPr/>
          <p:nvPr/>
        </p:nvSpPr>
        <p:spPr>
          <a:xfrm>
            <a:off x="2095076" y="4186335"/>
            <a:ext cx="2119804" cy="509826"/>
          </a:xfrm>
          <a:prstGeom prst="roundRect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30" name="矩形: 圆角 29"/>
          <p:cNvSpPr/>
          <p:nvPr/>
        </p:nvSpPr>
        <p:spPr>
          <a:xfrm>
            <a:off x="8050432" y="4186626"/>
            <a:ext cx="2119804" cy="509826"/>
          </a:xfrm>
          <a:prstGeom prst="roundRect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6" name="矩形: 圆角 5"/>
          <p:cNvSpPr/>
          <p:nvPr/>
        </p:nvSpPr>
        <p:spPr>
          <a:xfrm>
            <a:off x="2109888" y="3032271"/>
            <a:ext cx="2119804" cy="509826"/>
          </a:xfrm>
          <a:prstGeom prst="roundRect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4" name="文本框 3"/>
          <p:cNvSpPr txBox="1"/>
          <p:nvPr/>
        </p:nvSpPr>
        <p:spPr>
          <a:xfrm rot="680364">
            <a:off x="1224374" y="104041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SG" altLang="en-US" sz="28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67" y="743132"/>
            <a:ext cx="886010" cy="117492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991686" y="988675"/>
            <a:ext cx="3666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它们都有什么作用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SG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970922" y="381993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Css</a:t>
            </a:r>
            <a:endParaRPr lang="zh-SG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11932" y="4242776"/>
            <a:ext cx="2253231" cy="400110"/>
          </a:xfrm>
          <a:prstGeom prst="rect">
            <a:avLst/>
          </a:prstGeom>
          <a:noFill/>
        </p:spPr>
        <p:txBody>
          <a:bodyPr wrap="none" rIns="108000" rtlCol="0">
            <a:spAutoFit/>
          </a:bodyPr>
          <a:lstStyle/>
          <a:p>
            <a:pPr>
              <a:lnSpc>
                <a:spcPts val="1200"/>
              </a:lnSpc>
            </a:pPr>
            <a:r>
              <a:rPr lang="zh-CN" altLang="en-US" sz="1000" i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定义页面上元素的样子，大小，颜色</a:t>
            </a:r>
            <a:endParaRPr lang="en-US" altLang="zh-CN" sz="1000" i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200"/>
              </a:lnSpc>
            </a:pPr>
            <a:r>
              <a:rPr lang="zh-CN" altLang="en-US" sz="1000" i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位置，层级关系等</a:t>
            </a:r>
            <a:r>
              <a:rPr lang="en-US" altLang="zh-CN" sz="1000" i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SG" altLang="en-US" sz="1000" i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488648" y="383805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Media</a:t>
            </a:r>
            <a:endParaRPr lang="zh-SG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13526" y="4249888"/>
            <a:ext cx="1996751" cy="400110"/>
          </a:xfrm>
          <a:prstGeom prst="rect">
            <a:avLst/>
          </a:prstGeom>
          <a:noFill/>
        </p:spPr>
        <p:txBody>
          <a:bodyPr wrap="none" rIns="108000" rtlCol="0">
            <a:spAutoFit/>
          </a:bodyPr>
          <a:lstStyle/>
          <a:p>
            <a:pPr>
              <a:lnSpc>
                <a:spcPts val="1200"/>
              </a:lnSpc>
            </a:pPr>
            <a:r>
              <a:rPr lang="zh-CN" altLang="en-US" sz="1000" i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为页面提供丰富多彩的媒体文件</a:t>
            </a:r>
            <a:endParaRPr lang="en-US" altLang="zh-CN" sz="1000" i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200"/>
              </a:lnSpc>
            </a:pPr>
            <a:r>
              <a:rPr lang="zh-CN" altLang="en-US" sz="1000" i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如：图片，动画，音频</a:t>
            </a:r>
            <a:endParaRPr lang="zh-SG" altLang="en-US" sz="1000" i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52532" y="269047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JavaScript</a:t>
            </a:r>
            <a:endParaRPr lang="zh-SG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095076" y="3087238"/>
            <a:ext cx="2124991" cy="400110"/>
          </a:xfrm>
          <a:prstGeom prst="rect">
            <a:avLst/>
          </a:prstGeom>
          <a:noFill/>
        </p:spPr>
        <p:txBody>
          <a:bodyPr wrap="none" rIns="108000" rtlCol="0">
            <a:spAutoFit/>
          </a:bodyPr>
          <a:lstStyle/>
          <a:p>
            <a:pPr>
              <a:lnSpc>
                <a:spcPts val="1200"/>
              </a:lnSpc>
            </a:pPr>
            <a:r>
              <a:rPr lang="zh-CN" altLang="en-US" sz="1000" i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用来改进设计、验证表单、检测浏</a:t>
            </a:r>
            <a:endParaRPr lang="en-US" altLang="zh-CN" sz="1000" i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200"/>
              </a:lnSpc>
            </a:pPr>
            <a:r>
              <a:rPr lang="zh-CN" altLang="en-US" sz="1000" i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览器、创建</a:t>
            </a:r>
            <a:r>
              <a:rPr lang="en-US" altLang="zh-CN" sz="1000" i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cookies</a:t>
            </a:r>
            <a:r>
              <a:rPr lang="zh-CN" altLang="en-US" sz="1000" i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，及更多应用</a:t>
            </a:r>
            <a:endParaRPr lang="zh-SG" altLang="en-US" sz="1000" i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970922" y="268475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Html</a:t>
            </a:r>
            <a:endParaRPr lang="zh-SG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050432" y="3097972"/>
            <a:ext cx="1355550" cy="400110"/>
          </a:xfrm>
          <a:prstGeom prst="rect">
            <a:avLst/>
          </a:prstGeom>
          <a:noFill/>
        </p:spPr>
        <p:txBody>
          <a:bodyPr wrap="none" rIns="108000" rtlCol="0">
            <a:spAutoFit/>
          </a:bodyPr>
          <a:lstStyle/>
          <a:p>
            <a:pPr>
              <a:lnSpc>
                <a:spcPts val="1200"/>
              </a:lnSpc>
            </a:pPr>
            <a:r>
              <a:rPr lang="zh-CN" altLang="en-US" sz="1000" i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承载具体的网页内容</a:t>
            </a:r>
            <a:endParaRPr lang="en-US" altLang="zh-CN" sz="1000" i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200"/>
              </a:lnSpc>
            </a:pPr>
            <a:r>
              <a:rPr lang="zh-CN" altLang="en-US" sz="1000" i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声明该内容的属性</a:t>
            </a:r>
            <a:endParaRPr lang="zh-SG" altLang="en-US" sz="1000" i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792" y="2265571"/>
            <a:ext cx="3131699" cy="303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2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 rot="680364">
            <a:off x="1224374" y="104041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SG" altLang="en-US" sz="28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91686" y="98867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各种技术高速发展</a:t>
            </a:r>
            <a:endParaRPr lang="zh-SG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67" y="743132"/>
            <a:ext cx="886010" cy="117492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178" y="2240021"/>
            <a:ext cx="1015596" cy="11229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671" y="2248278"/>
            <a:ext cx="1015596" cy="11146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8164" y="2240021"/>
            <a:ext cx="1015596" cy="112293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078976" y="346073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JS</a:t>
            </a:r>
            <a:endParaRPr lang="zh-SG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56495" y="346073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CSS 3</a:t>
            </a:r>
            <a:endParaRPr lang="zh-SG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50570" y="3452479"/>
            <a:ext cx="99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HTML 5</a:t>
            </a:r>
            <a:endParaRPr lang="zh-SG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2389073" y="3911333"/>
            <a:ext cx="2119804" cy="1832242"/>
          </a:xfrm>
          <a:prstGeom prst="roundRect">
            <a:avLst>
              <a:gd name="adj" fmla="val 4984"/>
            </a:avLst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13" name="矩形: 圆角 12"/>
          <p:cNvSpPr/>
          <p:nvPr/>
        </p:nvSpPr>
        <p:spPr>
          <a:xfrm>
            <a:off x="5301144" y="3919590"/>
            <a:ext cx="2119804" cy="1832242"/>
          </a:xfrm>
          <a:prstGeom prst="roundRect">
            <a:avLst>
              <a:gd name="adj" fmla="val 4984"/>
            </a:avLst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15" name="矩形: 圆角 14"/>
          <p:cNvSpPr/>
          <p:nvPr/>
        </p:nvSpPr>
        <p:spPr>
          <a:xfrm>
            <a:off x="8213215" y="3911333"/>
            <a:ext cx="2119804" cy="1832242"/>
          </a:xfrm>
          <a:prstGeom prst="roundRect">
            <a:avLst>
              <a:gd name="adj" fmla="val 4984"/>
            </a:avLst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227010" y="4037785"/>
            <a:ext cx="2157051" cy="1118255"/>
          </a:xfrm>
          <a:prstGeom prst="rect">
            <a:avLst/>
          </a:prstGeom>
          <a:noFill/>
        </p:spPr>
        <p:txBody>
          <a:bodyPr wrap="none" rIns="108000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各类不同的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库，框架，为网页和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开发提供更加强大的功能。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CDN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的出现，更是提高用户访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问网站的响应速度。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416731" y="4037785"/>
            <a:ext cx="2124991" cy="1507849"/>
          </a:xfrm>
          <a:prstGeom prst="rect">
            <a:avLst/>
          </a:prstGeom>
          <a:noFill/>
        </p:spPr>
        <p:txBody>
          <a:bodyPr wrap="none" rIns="108000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为了在移动设备上支持多媒体。新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的语法特征被引进以支持这一点，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video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audio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 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标记。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同时增加了新的属性，规则，淘汰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了一些属性，在数据，信息，邮件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支持上也做了更进一步的支持，增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加了本地数据库功能。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14973" y="4037785"/>
            <a:ext cx="2201935" cy="1733808"/>
          </a:xfrm>
          <a:prstGeom prst="rect">
            <a:avLst/>
          </a:prstGeom>
          <a:noFill/>
        </p:spPr>
        <p:txBody>
          <a:bodyPr wrap="none" rIns="108000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增加许多新的属性，动画效果。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如：圆角，阴影，动画，背景色更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加丰富的设置。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同时分离和增加了盒子模型、列表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模块、超链接方式 、语言模块 、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背景和边框 、文字特效 、多栏布局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448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 rot="680364">
            <a:off x="1224374" y="104041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SG" altLang="en-US" sz="28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91686" y="988675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产生了更多的解决方案</a:t>
            </a:r>
            <a:endParaRPr lang="zh-SG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21131" y="3794111"/>
            <a:ext cx="156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内容分发网络</a:t>
            </a:r>
            <a:endParaRPr lang="zh-SG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12838" y="3794111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响应式布局</a:t>
            </a:r>
            <a:endParaRPr lang="zh-SG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87678" y="3785854"/>
            <a:ext cx="1522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HTML 5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网页</a:t>
            </a:r>
            <a:endParaRPr lang="zh-SG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227010" y="4371160"/>
            <a:ext cx="2253231" cy="707886"/>
          </a:xfrm>
          <a:prstGeom prst="rect">
            <a:avLst/>
          </a:prstGeom>
          <a:noFill/>
        </p:spPr>
        <p:txBody>
          <a:bodyPr wrap="none" rIns="108000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避开互联网上有可能影响数据传输速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度和稳定性的瓶颈和环节，使内容传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输的更快、更稳定。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416731" y="4371160"/>
            <a:ext cx="2253231" cy="502702"/>
          </a:xfrm>
          <a:prstGeom prst="rect">
            <a:avLst/>
          </a:prstGeom>
          <a:noFill/>
        </p:spPr>
        <p:txBody>
          <a:bodyPr wrap="none" rIns="108000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各种动态效果表现形式的网页，丰富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了网页内容，也增加了网页表现形式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14973" y="4371160"/>
            <a:ext cx="2509712" cy="707886"/>
          </a:xfrm>
          <a:prstGeom prst="rect">
            <a:avLst/>
          </a:prstGeom>
          <a:noFill/>
        </p:spPr>
        <p:txBody>
          <a:bodyPr wrap="none" rIns="108000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一套网页适应不同终端的网页解决方案。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 query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媒体查询功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能应对不同的分辨率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67" y="743132"/>
            <a:ext cx="886010" cy="117492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340" y="2294329"/>
            <a:ext cx="1707269" cy="141002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686" y="2294328"/>
            <a:ext cx="2408469" cy="14100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1900" y="2294327"/>
            <a:ext cx="1707269" cy="141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5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 rot="680364">
            <a:off x="1224374" y="104041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SG" sz="28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lang="zh-SG" altLang="en-US" sz="28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91686" y="988675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为了更好的应对工作</a:t>
            </a:r>
            <a:endParaRPr lang="zh-SG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67" y="743132"/>
            <a:ext cx="886010" cy="117492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119" y="2205168"/>
            <a:ext cx="4607339" cy="2492308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100263" y="5246771"/>
            <a:ext cx="183041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072137" y="5246771"/>
            <a:ext cx="183041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870328" y="4923605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提高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HTML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基础知识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重视和遵守代码规范</a:t>
            </a:r>
            <a:endParaRPr lang="zh-SG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30678" y="5738915"/>
            <a:ext cx="4405780" cy="502702"/>
          </a:xfrm>
          <a:prstGeom prst="rect">
            <a:avLst/>
          </a:prstGeom>
          <a:noFill/>
        </p:spPr>
        <p:txBody>
          <a:bodyPr wrap="square" rIns="108000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在日常开发中，熟练掌握各种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标签，会让开放工作更加简单，快速；代码规范的引入也会让我们的工作维护成本降低，同时提高代码质量。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792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596" y="2123500"/>
            <a:ext cx="5853494" cy="254947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rot="680364">
            <a:off x="1224374" y="104041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SG" sz="28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</a:t>
            </a:r>
            <a:endParaRPr lang="zh-SG" altLang="en-US" sz="28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91686" y="988675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endParaRPr lang="zh-SG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462213" y="5246771"/>
            <a:ext cx="183041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586362" y="5246771"/>
            <a:ext cx="183041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860802" y="4809305"/>
            <a:ext cx="2262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我不讲</a:t>
            </a:r>
            <a:endParaRPr lang="zh-SG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49703" y="5759515"/>
            <a:ext cx="4405780" cy="276742"/>
          </a:xfrm>
          <a:prstGeom prst="rect">
            <a:avLst/>
          </a:prstGeom>
          <a:noFill/>
        </p:spPr>
        <p:txBody>
          <a:bodyPr wrap="square" rIns="108000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请大家在业余时间，日常开发工作中，随时提升该技能熟练度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67" y="743132"/>
            <a:ext cx="886010" cy="117492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467596" y="2713777"/>
            <a:ext cx="173945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SG" altLang="en-US" sz="1050" dirty="0">
                <a:latin typeface="+mj-lt"/>
              </a:rPr>
              <a:t>&lt;!doctype html&gt;</a:t>
            </a:r>
          </a:p>
          <a:p>
            <a:r>
              <a:rPr lang="zh-SG" altLang="en-US" sz="1050" dirty="0">
                <a:latin typeface="+mj-lt"/>
              </a:rPr>
              <a:t>&lt;html&gt;</a:t>
            </a:r>
          </a:p>
          <a:p>
            <a:r>
              <a:rPr lang="zh-SG" altLang="en-US" sz="1050" dirty="0">
                <a:latin typeface="+mj-lt"/>
              </a:rPr>
              <a:t>&lt;head&gt;</a:t>
            </a:r>
          </a:p>
          <a:p>
            <a:r>
              <a:rPr lang="zh-SG" altLang="en-US" sz="1050" dirty="0">
                <a:latin typeface="+mj-lt"/>
              </a:rPr>
              <a:t>&lt;meta charset="utf-8"&gt;</a:t>
            </a:r>
          </a:p>
          <a:p>
            <a:r>
              <a:rPr lang="zh-SG" altLang="en-US" sz="1050" dirty="0">
                <a:latin typeface="+mj-lt"/>
              </a:rPr>
              <a:t>&lt;title&gt;无标题文档&lt;/title&gt;</a:t>
            </a:r>
          </a:p>
          <a:p>
            <a:r>
              <a:rPr lang="zh-SG" altLang="en-US" sz="1050" dirty="0">
                <a:latin typeface="+mj-lt"/>
              </a:rPr>
              <a:t>&lt;/head&gt;</a:t>
            </a:r>
          </a:p>
          <a:p>
            <a:endParaRPr lang="zh-SG" altLang="en-US" sz="1050" dirty="0">
              <a:latin typeface="+mj-lt"/>
            </a:endParaRPr>
          </a:p>
          <a:p>
            <a:r>
              <a:rPr lang="zh-SG" altLang="en-US" sz="1050" dirty="0">
                <a:latin typeface="+mj-lt"/>
              </a:rPr>
              <a:t>&lt;body&gt;</a:t>
            </a:r>
          </a:p>
          <a:p>
            <a:r>
              <a:rPr lang="zh-SG" altLang="en-US" sz="1050" dirty="0">
                <a:latin typeface="+mj-lt"/>
              </a:rPr>
              <a:t>&lt;/body&gt;</a:t>
            </a:r>
          </a:p>
          <a:p>
            <a:r>
              <a:rPr lang="zh-SG" altLang="en-US" sz="1050" dirty="0">
                <a:latin typeface="+mj-lt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1909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 rot="680364">
            <a:off x="1224374" y="104041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SG" sz="28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</a:t>
            </a:r>
            <a:endParaRPr lang="zh-SG" altLang="en-US" sz="28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91686" y="988675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日常开发中一些基础问题</a:t>
            </a:r>
            <a:endParaRPr lang="zh-SG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67" y="743132"/>
            <a:ext cx="886010" cy="117492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736" y="2895599"/>
            <a:ext cx="2327805" cy="192431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38160" y="2207101"/>
            <a:ext cx="2138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S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" panose="020B0703020102020204" pitchFamily="34" charset="0"/>
              </a:rPr>
              <a:t>text-indent</a:t>
            </a:r>
            <a:endParaRPr lang="zh-SG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60838" y="270720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文本缩进</a:t>
            </a:r>
            <a:endParaRPr lang="zh-SG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76525" y="3493431"/>
            <a:ext cx="1187385" cy="703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19" name="矩形 18"/>
          <p:cNvSpPr/>
          <p:nvPr/>
        </p:nvSpPr>
        <p:spPr>
          <a:xfrm>
            <a:off x="2476501" y="3661632"/>
            <a:ext cx="1380142" cy="69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21" name="矩形 20"/>
          <p:cNvSpPr/>
          <p:nvPr/>
        </p:nvSpPr>
        <p:spPr>
          <a:xfrm>
            <a:off x="2476501" y="3835432"/>
            <a:ext cx="1380142" cy="69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687076" y="3304658"/>
            <a:ext cx="4405780" cy="276742"/>
          </a:xfrm>
          <a:prstGeom prst="rect">
            <a:avLst/>
          </a:prstGeom>
          <a:noFill/>
        </p:spPr>
        <p:txBody>
          <a:bodyPr wrap="square" rIns="108000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文本缩进指的是段落首字缩进；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505450" y="3420924"/>
            <a:ext cx="81926" cy="8192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696601" y="3657083"/>
            <a:ext cx="4405780" cy="297517"/>
          </a:xfrm>
          <a:prstGeom prst="rect">
            <a:avLst/>
          </a:prstGeom>
          <a:noFill/>
        </p:spPr>
        <p:txBody>
          <a:bodyPr wrap="square" rIns="108000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在开发过程中，习惯性的使用 </a:t>
            </a:r>
            <a:r>
              <a:rPr lang="en-US" altLang="zh-CN" sz="1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10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nbsp</a:t>
            </a:r>
            <a:r>
              <a:rPr lang="en-US" altLang="zh-CN" sz="1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占位符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来增加文字缩进；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514975" y="3773349"/>
            <a:ext cx="81926" cy="8192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696601" y="3999983"/>
            <a:ext cx="4405780" cy="297517"/>
          </a:xfrm>
          <a:prstGeom prst="rect">
            <a:avLst/>
          </a:prstGeom>
          <a:noFill/>
        </p:spPr>
        <p:txBody>
          <a:bodyPr wrap="square" rIns="108000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正确的方法是使用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 </a:t>
            </a:r>
            <a:r>
              <a:rPr lang="en-US" altLang="zh-CN" sz="1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text-indent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设置具体的值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514975" y="4116249"/>
            <a:ext cx="81926" cy="8192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696601" y="4368789"/>
            <a:ext cx="4405780" cy="276742"/>
          </a:xfrm>
          <a:prstGeom prst="rect">
            <a:avLst/>
          </a:prstGeom>
          <a:noFill/>
        </p:spPr>
        <p:txBody>
          <a:bodyPr wrap="square" rIns="108000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区分与</a:t>
            </a:r>
            <a:r>
              <a:rPr lang="zh-CN" altLang="en-US" sz="1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padding-left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的区别，该属性为块内间距，作用于整体内容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514975" y="4485055"/>
            <a:ext cx="81926" cy="8192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687076" y="4696550"/>
            <a:ext cx="4405780" cy="502702"/>
          </a:xfrm>
          <a:prstGeom prst="rect">
            <a:avLst/>
          </a:prstGeom>
          <a:noFill/>
        </p:spPr>
        <p:txBody>
          <a:bodyPr wrap="square" rIns="108000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具体值在设置时，参考字号大小，如 文字本身大小为 </a:t>
            </a:r>
            <a:r>
              <a:rPr lang="en-US" altLang="zh-CN" sz="1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12px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，那么其缩进值 </a:t>
            </a:r>
            <a:r>
              <a:rPr lang="zh-CN" altLang="en-US" sz="1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也就是：</a:t>
            </a:r>
            <a:r>
              <a:rPr lang="en-US" altLang="zh-CN" sz="1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24px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505450" y="4812816"/>
            <a:ext cx="81926" cy="8192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679574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 rot="680364">
            <a:off x="1224374" y="104041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SG" sz="28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8</a:t>
            </a:r>
            <a:endParaRPr lang="zh-SG" altLang="en-US" sz="28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91686" y="988675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日常开发中一些基础问题</a:t>
            </a:r>
            <a:endParaRPr lang="zh-SG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736" y="2895599"/>
            <a:ext cx="2327805" cy="192431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38160" y="2207101"/>
            <a:ext cx="3643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S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" panose="020B0703020102020204" pitchFamily="34" charset="0"/>
              </a:rPr>
              <a:t>Padding  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" panose="020B0703020102020204" pitchFamily="34" charset="0"/>
              </a:rPr>
              <a:t>&amp; Margin </a:t>
            </a:r>
            <a:endParaRPr lang="zh-SG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60838" y="2707202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间隔与间距之间的区别</a:t>
            </a:r>
            <a:endParaRPr lang="zh-SG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87076" y="3390383"/>
            <a:ext cx="4405780" cy="707886"/>
          </a:xfrm>
          <a:prstGeom prst="rect">
            <a:avLst/>
          </a:prstGeom>
          <a:noFill/>
        </p:spPr>
        <p:txBody>
          <a:bodyPr wrap="square" rIns="10800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这个简写属性设置元素所有内边距的宽度，或者设置各边上内边距的宽度。设置了边距值后会相应增加元素本身的宽，高度。如果元素本身有 </a:t>
            </a:r>
            <a:r>
              <a:rPr lang="en-US" altLang="zh-CN" sz="1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属性，那么其增加的值还会翻倍。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505450" y="3506649"/>
            <a:ext cx="81926" cy="8192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696601" y="4295258"/>
            <a:ext cx="4405780" cy="481927"/>
          </a:xfrm>
          <a:prstGeom prst="rect">
            <a:avLst/>
          </a:prstGeom>
          <a:noFill/>
        </p:spPr>
        <p:txBody>
          <a:bodyPr wrap="square" rIns="10800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这个简写属性在一个声明中设置所有外边距属性。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的值不会对元素本身宽，高度产生影响。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514975" y="4411524"/>
            <a:ext cx="81926" cy="8192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pic>
        <p:nvPicPr>
          <p:cNvPr id="2" name="图片 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225586" y="3127776"/>
            <a:ext cx="1883276" cy="1179249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267" y="743132"/>
            <a:ext cx="886010" cy="117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87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1174</Words>
  <Application>Microsoft Office PowerPoint</Application>
  <PresentationFormat>宽屏</PresentationFormat>
  <Paragraphs>131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等线</vt:lpstr>
      <vt:lpstr>等线 Light</vt:lpstr>
      <vt:lpstr>华文行楷</vt:lpstr>
      <vt:lpstr>微软雅黑</vt:lpstr>
      <vt:lpstr>Arial</vt:lpstr>
      <vt:lpstr>Calibri</vt:lpstr>
      <vt:lpstr>Calibri Light</vt:lpstr>
      <vt:lpstr>Consolas</vt:lpstr>
      <vt:lpstr>Franklin Gothic Demi</vt:lpstr>
      <vt:lpstr>Office 主题​​</vt:lpstr>
      <vt:lpstr>HTML与日常开发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HTML与日常开发</dc:title>
  <dc:creator>drld du</dc:creator>
  <cp:lastModifiedBy>drld du</cp:lastModifiedBy>
  <cp:revision>62</cp:revision>
  <dcterms:created xsi:type="dcterms:W3CDTF">2016-07-28T08:54:03Z</dcterms:created>
  <dcterms:modified xsi:type="dcterms:W3CDTF">2016-08-11T05:32:37Z</dcterms:modified>
</cp:coreProperties>
</file>