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D1"/>
          </a:solidFill>
        </a:fill>
      </a:tcStyle>
    </a:wholeTbl>
    <a:band2H>
      <a:tcTxStyle b="def" i="def"/>
      <a:tcStyle>
        <a:tcBdr/>
        <a:fill>
          <a:solidFill>
            <a:srgbClr val="E6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9D6"/>
          </a:solidFill>
        </a:fill>
      </a:tcStyle>
    </a:wholeTbl>
    <a:band2H>
      <a:tcTxStyle b="def" i="def"/>
      <a:tcStyle>
        <a:tcBdr/>
        <a:fill>
          <a:solidFill>
            <a:srgbClr val="E6ED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2CC"/>
          </a:solidFill>
        </a:fill>
      </a:tcStyle>
    </a:wholeTbl>
    <a:band2H>
      <a:tcTxStyle b="def" i="def"/>
      <a:tcStyle>
        <a:tcBdr/>
        <a:fill>
          <a:solidFill>
            <a:srgbClr val="F6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8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TextBox 9"/>
          <p:cNvSpPr txBox="1"/>
          <p:nvPr/>
        </p:nvSpPr>
        <p:spPr>
          <a:xfrm>
            <a:off x="526840" y="56542"/>
            <a:ext cx="508067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004D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140" name="TextBox 10"/>
          <p:cNvSpPr txBox="1"/>
          <p:nvPr/>
        </p:nvSpPr>
        <p:spPr>
          <a:xfrm>
            <a:off x="6524939" y="56542"/>
            <a:ext cx="508067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004D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grpSp>
        <p:nvGrpSpPr>
          <p:cNvPr id="146" name="Group 11"/>
          <p:cNvGrpSpPr/>
          <p:nvPr/>
        </p:nvGrpSpPr>
        <p:grpSpPr>
          <a:xfrm>
            <a:off x="10889440" y="709160"/>
            <a:ext cx="624685" cy="566964"/>
            <a:chOff x="0" y="0"/>
            <a:chExt cx="624684" cy="566963"/>
          </a:xfrm>
        </p:grpSpPr>
        <p:sp>
          <p:nvSpPr>
            <p:cNvPr id="141" name="Diamond 12"/>
            <p:cNvSpPr/>
            <p:nvPr/>
          </p:nvSpPr>
          <p:spPr>
            <a:xfrm>
              <a:off x="0" y="226859"/>
              <a:ext cx="624685" cy="340105"/>
            </a:xfrm>
            <a:prstGeom prst="diamond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Freeform 13"/>
            <p:cNvSpPr/>
            <p:nvPr/>
          </p:nvSpPr>
          <p:spPr>
            <a:xfrm>
              <a:off x="79820" y="22685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004D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Diamond 14"/>
            <p:cNvSpPr/>
            <p:nvPr/>
          </p:nvSpPr>
          <p:spPr>
            <a:xfrm>
              <a:off x="0" y="113429"/>
              <a:ext cx="624685" cy="340106"/>
            </a:xfrm>
            <a:prstGeom prst="diamond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Freeform 15"/>
            <p:cNvSpPr/>
            <p:nvPr/>
          </p:nvSpPr>
          <p:spPr>
            <a:xfrm>
              <a:off x="79820" y="11342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Diamond 19"/>
            <p:cNvSpPr/>
            <p:nvPr/>
          </p:nvSpPr>
          <p:spPr>
            <a:xfrm>
              <a:off x="0" y="0"/>
              <a:ext cx="624685" cy="340105"/>
            </a:xfrm>
            <a:prstGeom prst="diamond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1569855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extBox 9"/>
          <p:cNvSpPr txBox="1"/>
          <p:nvPr/>
        </p:nvSpPr>
        <p:spPr>
          <a:xfrm>
            <a:off x="526840" y="56542"/>
            <a:ext cx="508067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156" name="TextBox 10"/>
          <p:cNvSpPr txBox="1"/>
          <p:nvPr/>
        </p:nvSpPr>
        <p:spPr>
          <a:xfrm>
            <a:off x="6524939" y="56542"/>
            <a:ext cx="508067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grpSp>
        <p:nvGrpSpPr>
          <p:cNvPr id="162" name="Group 11"/>
          <p:cNvGrpSpPr/>
          <p:nvPr/>
        </p:nvGrpSpPr>
        <p:grpSpPr>
          <a:xfrm>
            <a:off x="10889440" y="709160"/>
            <a:ext cx="624685" cy="566964"/>
            <a:chOff x="0" y="0"/>
            <a:chExt cx="624684" cy="566963"/>
          </a:xfrm>
        </p:grpSpPr>
        <p:sp>
          <p:nvSpPr>
            <p:cNvPr id="157" name="Diamond 12"/>
            <p:cNvSpPr/>
            <p:nvPr/>
          </p:nvSpPr>
          <p:spPr>
            <a:xfrm>
              <a:off x="0" y="226859"/>
              <a:ext cx="624685" cy="340105"/>
            </a:xfrm>
            <a:prstGeom prst="diamond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Freeform 13"/>
            <p:cNvSpPr/>
            <p:nvPr/>
          </p:nvSpPr>
          <p:spPr>
            <a:xfrm>
              <a:off x="79820" y="22685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004D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Diamond 14"/>
            <p:cNvSpPr/>
            <p:nvPr/>
          </p:nvSpPr>
          <p:spPr>
            <a:xfrm>
              <a:off x="0" y="113429"/>
              <a:ext cx="624685" cy="340106"/>
            </a:xfrm>
            <a:prstGeom prst="diamond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Freeform 15"/>
            <p:cNvSpPr/>
            <p:nvPr/>
          </p:nvSpPr>
          <p:spPr>
            <a:xfrm>
              <a:off x="79820" y="11342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Diamond 18"/>
            <p:cNvSpPr/>
            <p:nvPr/>
          </p:nvSpPr>
          <p:spPr>
            <a:xfrm>
              <a:off x="0" y="0"/>
              <a:ext cx="624685" cy="340105"/>
            </a:xfrm>
            <a:prstGeom prst="diamond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3" name="Title Text"/>
          <p:cNvSpPr txBox="1"/>
          <p:nvPr>
            <p:ph type="title"/>
          </p:nvPr>
        </p:nvSpPr>
        <p:spPr>
          <a:xfrm>
            <a:off x="526940" y="561622"/>
            <a:ext cx="11230422" cy="43102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40404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4" name="Body Level One…"/>
          <p:cNvSpPr txBox="1"/>
          <p:nvPr>
            <p:ph type="body" sz="quarter" idx="1"/>
          </p:nvPr>
        </p:nvSpPr>
        <p:spPr>
          <a:xfrm>
            <a:off x="526940" y="1041106"/>
            <a:ext cx="11230422" cy="3381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90550" indent="-13335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074419" indent="-160019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5494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0066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11569855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8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TextBox 9"/>
          <p:cNvSpPr txBox="1"/>
          <p:nvPr/>
        </p:nvSpPr>
        <p:spPr>
          <a:xfrm>
            <a:off x="526840" y="56542"/>
            <a:ext cx="508067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174" name="TextBox 10"/>
          <p:cNvSpPr txBox="1"/>
          <p:nvPr/>
        </p:nvSpPr>
        <p:spPr>
          <a:xfrm>
            <a:off x="6524939" y="56542"/>
            <a:ext cx="508067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grpSp>
        <p:nvGrpSpPr>
          <p:cNvPr id="180" name="Group 11"/>
          <p:cNvGrpSpPr/>
          <p:nvPr/>
        </p:nvGrpSpPr>
        <p:grpSpPr>
          <a:xfrm>
            <a:off x="10889440" y="709160"/>
            <a:ext cx="624685" cy="566964"/>
            <a:chOff x="0" y="0"/>
            <a:chExt cx="624684" cy="566963"/>
          </a:xfrm>
        </p:grpSpPr>
        <p:sp>
          <p:nvSpPr>
            <p:cNvPr id="175" name="Diamond 12"/>
            <p:cNvSpPr/>
            <p:nvPr/>
          </p:nvSpPr>
          <p:spPr>
            <a:xfrm>
              <a:off x="0" y="226859"/>
              <a:ext cx="624685" cy="340105"/>
            </a:xfrm>
            <a:prstGeom prst="diamond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Freeform 13"/>
            <p:cNvSpPr/>
            <p:nvPr/>
          </p:nvSpPr>
          <p:spPr>
            <a:xfrm>
              <a:off x="79820" y="22685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004D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Diamond 14"/>
            <p:cNvSpPr/>
            <p:nvPr/>
          </p:nvSpPr>
          <p:spPr>
            <a:xfrm>
              <a:off x="0" y="113429"/>
              <a:ext cx="624685" cy="340106"/>
            </a:xfrm>
            <a:prstGeom prst="diamond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Freeform 15"/>
            <p:cNvSpPr/>
            <p:nvPr/>
          </p:nvSpPr>
          <p:spPr>
            <a:xfrm>
              <a:off x="79820" y="11342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Diamond 18"/>
            <p:cNvSpPr/>
            <p:nvPr/>
          </p:nvSpPr>
          <p:spPr>
            <a:xfrm>
              <a:off x="0" y="0"/>
              <a:ext cx="624685" cy="340105"/>
            </a:xfrm>
            <a:prstGeom prst="diamond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11569855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ubtitl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web_hi_res_512.png" descr="web_hi_res_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1783" y="478202"/>
            <a:ext cx="7200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Rectangle 8"/>
          <p:cNvSpPr/>
          <p:nvPr/>
        </p:nvSpPr>
        <p:spPr>
          <a:xfrm>
            <a:off x="0" y="2"/>
            <a:ext cx="12192000" cy="541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526940" y="561622"/>
            <a:ext cx="11138119" cy="43102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40404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1" name="Body Level One…"/>
          <p:cNvSpPr txBox="1"/>
          <p:nvPr>
            <p:ph type="body" sz="quarter" idx="1"/>
          </p:nvPr>
        </p:nvSpPr>
        <p:spPr>
          <a:xfrm>
            <a:off x="526940" y="1041106"/>
            <a:ext cx="11230422" cy="3381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90550" indent="-13335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074419" indent="-160019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5494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0066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11438001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ubtitl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1783" y="478202"/>
            <a:ext cx="7200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 8"/>
          <p:cNvSpPr/>
          <p:nvPr/>
        </p:nvSpPr>
        <p:spPr>
          <a:xfrm>
            <a:off x="0" y="2"/>
            <a:ext cx="12192000" cy="541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526940" y="948224"/>
            <a:ext cx="11230422" cy="43102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ctr">
              <a:defRPr sz="2400">
                <a:solidFill>
                  <a:srgbClr val="40404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526940" y="610086"/>
            <a:ext cx="11230422" cy="33813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FontTx/>
              <a:buNone/>
              <a:defRPr sz="14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90550" indent="-133350" algn="ctr">
              <a:buFontTx/>
              <a:defRPr sz="14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074419" indent="-160019" algn="ctr">
              <a:buFontTx/>
              <a:defRPr sz="14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549400" indent="-177800" algn="ctr">
              <a:buFontTx/>
              <a:defRPr sz="14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006600" indent="-177800" algn="ctr">
              <a:buFontTx/>
              <a:defRPr sz="14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438001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web_hi_res_512.png" descr="web_hi_res_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1783" y="478202"/>
            <a:ext cx="7200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8"/>
          <p:cNvSpPr/>
          <p:nvPr/>
        </p:nvSpPr>
        <p:spPr>
          <a:xfrm>
            <a:off x="0" y="2"/>
            <a:ext cx="12192000" cy="5418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584E"/>
            </a:solidFill>
            <a:miter/>
          </a:ln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11438001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with Slide Nr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1783" y="478202"/>
            <a:ext cx="7200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Rectangle 8"/>
          <p:cNvSpPr/>
          <p:nvPr/>
        </p:nvSpPr>
        <p:spPr>
          <a:xfrm>
            <a:off x="0" y="2"/>
            <a:ext cx="12192000" cy="541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569855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41783" y="478202"/>
            <a:ext cx="7200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 8"/>
          <p:cNvSpPr/>
          <p:nvPr/>
        </p:nvSpPr>
        <p:spPr>
          <a:xfrm>
            <a:off x="0" y="2"/>
            <a:ext cx="12192000" cy="541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Title Text"/>
          <p:cNvSpPr txBox="1"/>
          <p:nvPr>
            <p:ph type="title"/>
          </p:nvPr>
        </p:nvSpPr>
        <p:spPr>
          <a:xfrm>
            <a:off x="526940" y="573316"/>
            <a:ext cx="11230422" cy="43102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1" name="TextBox 1"/>
          <p:cNvSpPr txBox="1"/>
          <p:nvPr/>
        </p:nvSpPr>
        <p:spPr>
          <a:xfrm>
            <a:off x="526940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OUR COMPANY</a:t>
            </a:r>
          </a:p>
        </p:txBody>
      </p:sp>
      <p:sp>
        <p:nvSpPr>
          <p:cNvPr id="232" name="Straight Connector 5"/>
          <p:cNvSpPr/>
          <p:nvPr/>
        </p:nvSpPr>
        <p:spPr>
          <a:xfrm>
            <a:off x="2604392" y="1602414"/>
            <a:ext cx="1843280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TextBox 11"/>
          <p:cNvSpPr txBox="1"/>
          <p:nvPr/>
        </p:nvSpPr>
        <p:spPr>
          <a:xfrm>
            <a:off x="260439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ABOUT US</a:t>
            </a:r>
          </a:p>
        </p:txBody>
      </p:sp>
      <p:sp>
        <p:nvSpPr>
          <p:cNvPr id="234" name="TextBox 12"/>
          <p:cNvSpPr txBox="1"/>
          <p:nvPr/>
        </p:nvSpPr>
        <p:spPr>
          <a:xfrm>
            <a:off x="4583588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INFOGRAPHICS</a:t>
            </a:r>
          </a:p>
        </p:txBody>
      </p:sp>
      <p:sp>
        <p:nvSpPr>
          <p:cNvPr id="235" name="TextBox 13"/>
          <p:cNvSpPr txBox="1"/>
          <p:nvPr/>
        </p:nvSpPr>
        <p:spPr>
          <a:xfrm>
            <a:off x="656278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xfrm>
            <a:off x="11116585" y="1362710"/>
            <a:ext cx="330161" cy="332741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with Slide Nr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569855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ubtitl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526940" y="561622"/>
            <a:ext cx="11230422" cy="43102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40404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526940" y="1041106"/>
            <a:ext cx="11230422" cy="3381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90550" indent="-13335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074419" indent="-160019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5494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0066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11438001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Rectangle 8"/>
          <p:cNvSpPr/>
          <p:nvPr/>
        </p:nvSpPr>
        <p:spPr>
          <a:xfrm>
            <a:off x="0" y="374694"/>
            <a:ext cx="12192000" cy="12012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TextBox 11"/>
          <p:cNvSpPr txBox="1"/>
          <p:nvPr/>
        </p:nvSpPr>
        <p:spPr>
          <a:xfrm>
            <a:off x="526840" y="56542"/>
            <a:ext cx="508067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37" name="TextBox 12"/>
          <p:cNvSpPr txBox="1"/>
          <p:nvPr/>
        </p:nvSpPr>
        <p:spPr>
          <a:xfrm>
            <a:off x="6524939" y="56542"/>
            <a:ext cx="50806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sp>
        <p:nvSpPr>
          <p:cNvPr id="38" name="Oval 9"/>
          <p:cNvSpPr/>
          <p:nvPr/>
        </p:nvSpPr>
        <p:spPr>
          <a:xfrm>
            <a:off x="10957718" y="1205133"/>
            <a:ext cx="647895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26940" y="561622"/>
            <a:ext cx="11230422" cy="43102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26940" y="1041106"/>
            <a:ext cx="11230422" cy="3381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90550" indent="-133350">
              <a:buFontTx/>
              <a:defRPr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074419" indent="-160019">
              <a:buFontTx/>
              <a:defRPr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549400" indent="-177800">
              <a:buFontTx/>
              <a:defRPr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006600" indent="-177800">
              <a:buFontTx/>
              <a:defRPr sz="1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116585" y="1362710"/>
            <a:ext cx="330161" cy="332741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0" y="374694"/>
            <a:ext cx="12192000" cy="12012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extBox 11"/>
          <p:cNvSpPr txBox="1"/>
          <p:nvPr/>
        </p:nvSpPr>
        <p:spPr>
          <a:xfrm>
            <a:off x="526840" y="56542"/>
            <a:ext cx="508067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51" name="TextBox 12"/>
          <p:cNvSpPr txBox="1"/>
          <p:nvPr/>
        </p:nvSpPr>
        <p:spPr>
          <a:xfrm>
            <a:off x="6524939" y="56542"/>
            <a:ext cx="50806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sp>
        <p:nvSpPr>
          <p:cNvPr id="52" name="Oval 9"/>
          <p:cNvSpPr/>
          <p:nvPr/>
        </p:nvSpPr>
        <p:spPr>
          <a:xfrm>
            <a:off x="10957718" y="1205133"/>
            <a:ext cx="647895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26940" y="573316"/>
            <a:ext cx="11230422" cy="43102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26940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OUR COMPANY</a:t>
            </a:r>
          </a:p>
        </p:txBody>
      </p:sp>
      <p:sp>
        <p:nvSpPr>
          <p:cNvPr id="55" name="Straight Connector 5"/>
          <p:cNvSpPr/>
          <p:nvPr/>
        </p:nvSpPr>
        <p:spPr>
          <a:xfrm>
            <a:off x="526940" y="1602414"/>
            <a:ext cx="1843280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TextBox 11"/>
          <p:cNvSpPr txBox="1"/>
          <p:nvPr/>
        </p:nvSpPr>
        <p:spPr>
          <a:xfrm>
            <a:off x="260439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ABOUT US</a:t>
            </a:r>
          </a:p>
        </p:txBody>
      </p:sp>
      <p:sp>
        <p:nvSpPr>
          <p:cNvPr id="57" name="TextBox 12"/>
          <p:cNvSpPr txBox="1"/>
          <p:nvPr/>
        </p:nvSpPr>
        <p:spPr>
          <a:xfrm>
            <a:off x="4583588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INFOGRAPHICS</a:t>
            </a:r>
          </a:p>
        </p:txBody>
      </p:sp>
      <p:sp>
        <p:nvSpPr>
          <p:cNvPr id="58" name="TextBox 13"/>
          <p:cNvSpPr txBox="1"/>
          <p:nvPr/>
        </p:nvSpPr>
        <p:spPr>
          <a:xfrm>
            <a:off x="656278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11116585" y="1362710"/>
            <a:ext cx="330161" cy="332741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" name="Rectangle 8"/>
          <p:cNvSpPr/>
          <p:nvPr/>
        </p:nvSpPr>
        <p:spPr>
          <a:xfrm>
            <a:off x="0" y="374694"/>
            <a:ext cx="12192000" cy="12012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TextBox 11"/>
          <p:cNvSpPr txBox="1"/>
          <p:nvPr/>
        </p:nvSpPr>
        <p:spPr>
          <a:xfrm>
            <a:off x="526840" y="56542"/>
            <a:ext cx="508067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69" name="TextBox 12"/>
          <p:cNvSpPr txBox="1"/>
          <p:nvPr/>
        </p:nvSpPr>
        <p:spPr>
          <a:xfrm>
            <a:off x="6524939" y="56542"/>
            <a:ext cx="50806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sp>
        <p:nvSpPr>
          <p:cNvPr id="70" name="Oval 9"/>
          <p:cNvSpPr/>
          <p:nvPr/>
        </p:nvSpPr>
        <p:spPr>
          <a:xfrm>
            <a:off x="10957718" y="1205133"/>
            <a:ext cx="647895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26940" y="573316"/>
            <a:ext cx="11230422" cy="43102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TextBox 1"/>
          <p:cNvSpPr txBox="1"/>
          <p:nvPr/>
        </p:nvSpPr>
        <p:spPr>
          <a:xfrm>
            <a:off x="526940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OUR COMPANY</a:t>
            </a:r>
          </a:p>
        </p:txBody>
      </p:sp>
      <p:sp>
        <p:nvSpPr>
          <p:cNvPr id="73" name="Straight Connector 5"/>
          <p:cNvSpPr/>
          <p:nvPr/>
        </p:nvSpPr>
        <p:spPr>
          <a:xfrm>
            <a:off x="2604392" y="1602414"/>
            <a:ext cx="1843280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TextBox 11"/>
          <p:cNvSpPr txBox="1"/>
          <p:nvPr/>
        </p:nvSpPr>
        <p:spPr>
          <a:xfrm>
            <a:off x="260439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ABOUT US</a:t>
            </a:r>
          </a:p>
        </p:txBody>
      </p:sp>
      <p:sp>
        <p:nvSpPr>
          <p:cNvPr id="75" name="TextBox 12"/>
          <p:cNvSpPr txBox="1"/>
          <p:nvPr/>
        </p:nvSpPr>
        <p:spPr>
          <a:xfrm>
            <a:off x="4583588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INFOGRAPHICS</a:t>
            </a:r>
          </a:p>
        </p:txBody>
      </p:sp>
      <p:sp>
        <p:nvSpPr>
          <p:cNvPr id="76" name="TextBox 13"/>
          <p:cNvSpPr txBox="1"/>
          <p:nvPr/>
        </p:nvSpPr>
        <p:spPr>
          <a:xfrm>
            <a:off x="656278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116585" y="1362710"/>
            <a:ext cx="330161" cy="332741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5" name="Rectangle 8"/>
          <p:cNvSpPr/>
          <p:nvPr/>
        </p:nvSpPr>
        <p:spPr>
          <a:xfrm>
            <a:off x="0" y="374694"/>
            <a:ext cx="12192000" cy="12012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" name="TextBox 11"/>
          <p:cNvSpPr txBox="1"/>
          <p:nvPr/>
        </p:nvSpPr>
        <p:spPr>
          <a:xfrm>
            <a:off x="526840" y="56542"/>
            <a:ext cx="508067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87" name="TextBox 12"/>
          <p:cNvSpPr txBox="1"/>
          <p:nvPr/>
        </p:nvSpPr>
        <p:spPr>
          <a:xfrm>
            <a:off x="6524939" y="56542"/>
            <a:ext cx="50806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sp>
        <p:nvSpPr>
          <p:cNvPr id="88" name="Oval 9"/>
          <p:cNvSpPr/>
          <p:nvPr/>
        </p:nvSpPr>
        <p:spPr>
          <a:xfrm>
            <a:off x="10957718" y="1205133"/>
            <a:ext cx="647895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526940" y="573316"/>
            <a:ext cx="11230422" cy="43102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TextBox 1"/>
          <p:cNvSpPr txBox="1"/>
          <p:nvPr/>
        </p:nvSpPr>
        <p:spPr>
          <a:xfrm>
            <a:off x="526940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OUR COMPANY</a:t>
            </a:r>
          </a:p>
        </p:txBody>
      </p:sp>
      <p:sp>
        <p:nvSpPr>
          <p:cNvPr id="91" name="Straight Connector 5"/>
          <p:cNvSpPr/>
          <p:nvPr/>
        </p:nvSpPr>
        <p:spPr>
          <a:xfrm>
            <a:off x="4583588" y="1602414"/>
            <a:ext cx="1843280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TextBox 11"/>
          <p:cNvSpPr txBox="1"/>
          <p:nvPr/>
        </p:nvSpPr>
        <p:spPr>
          <a:xfrm>
            <a:off x="260439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ABOUT US</a:t>
            </a:r>
          </a:p>
        </p:txBody>
      </p:sp>
      <p:sp>
        <p:nvSpPr>
          <p:cNvPr id="93" name="TextBox 12"/>
          <p:cNvSpPr txBox="1"/>
          <p:nvPr/>
        </p:nvSpPr>
        <p:spPr>
          <a:xfrm>
            <a:off x="4583588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INFOGRAPHICS</a:t>
            </a:r>
          </a:p>
        </p:txBody>
      </p:sp>
      <p:sp>
        <p:nvSpPr>
          <p:cNvPr id="94" name="TextBox 13"/>
          <p:cNvSpPr txBox="1"/>
          <p:nvPr/>
        </p:nvSpPr>
        <p:spPr>
          <a:xfrm>
            <a:off x="656278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116585" y="1362710"/>
            <a:ext cx="330161" cy="332741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Rectangle 8"/>
          <p:cNvSpPr/>
          <p:nvPr/>
        </p:nvSpPr>
        <p:spPr>
          <a:xfrm>
            <a:off x="0" y="374694"/>
            <a:ext cx="12192000" cy="120123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TextBox 11"/>
          <p:cNvSpPr txBox="1"/>
          <p:nvPr/>
        </p:nvSpPr>
        <p:spPr>
          <a:xfrm>
            <a:off x="526840" y="56542"/>
            <a:ext cx="508067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105" name="TextBox 12"/>
          <p:cNvSpPr txBox="1"/>
          <p:nvPr/>
        </p:nvSpPr>
        <p:spPr>
          <a:xfrm>
            <a:off x="6524939" y="56542"/>
            <a:ext cx="50806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solidFill>
                  <a:srgbClr val="6AFFF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sp>
        <p:nvSpPr>
          <p:cNvPr id="106" name="Oval 9"/>
          <p:cNvSpPr/>
          <p:nvPr/>
        </p:nvSpPr>
        <p:spPr>
          <a:xfrm>
            <a:off x="10957718" y="1205133"/>
            <a:ext cx="647895" cy="647895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526940" y="573316"/>
            <a:ext cx="11230422" cy="431022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TextBox 1"/>
          <p:cNvSpPr txBox="1"/>
          <p:nvPr/>
        </p:nvSpPr>
        <p:spPr>
          <a:xfrm>
            <a:off x="526940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OUR COMPANY</a:t>
            </a:r>
          </a:p>
        </p:txBody>
      </p:sp>
      <p:sp>
        <p:nvSpPr>
          <p:cNvPr id="109" name="Straight Connector 5"/>
          <p:cNvSpPr/>
          <p:nvPr/>
        </p:nvSpPr>
        <p:spPr>
          <a:xfrm>
            <a:off x="6562782" y="1602414"/>
            <a:ext cx="1843280" cy="1"/>
          </a:xfrm>
          <a:prstGeom prst="line">
            <a:avLst/>
          </a:prstGeom>
          <a:ln w="57150">
            <a:solidFill>
              <a:schemeClr val="accent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TextBox 11"/>
          <p:cNvSpPr txBox="1"/>
          <p:nvPr/>
        </p:nvSpPr>
        <p:spPr>
          <a:xfrm>
            <a:off x="260439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ABOUT US</a:t>
            </a:r>
          </a:p>
        </p:txBody>
      </p:sp>
      <p:sp>
        <p:nvSpPr>
          <p:cNvPr id="111" name="TextBox 12"/>
          <p:cNvSpPr txBox="1"/>
          <p:nvPr/>
        </p:nvSpPr>
        <p:spPr>
          <a:xfrm>
            <a:off x="4583588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1FFFE8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INFOGRAPHICS</a:t>
            </a:r>
          </a:p>
        </p:txBody>
      </p:sp>
      <p:sp>
        <p:nvSpPr>
          <p:cNvPr id="112" name="TextBox 13"/>
          <p:cNvSpPr txBox="1"/>
          <p:nvPr/>
        </p:nvSpPr>
        <p:spPr>
          <a:xfrm>
            <a:off x="6562782" y="1232607"/>
            <a:ext cx="184328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pc="159" sz="10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</a:lstStyle>
          <a:p>
            <a:pPr/>
            <a:r>
              <a:t>CONTACT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11116585" y="1362710"/>
            <a:ext cx="330161" cy="332741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"/>
          <p:cNvSpPr/>
          <p:nvPr/>
        </p:nvSpPr>
        <p:spPr>
          <a:xfrm>
            <a:off x="0" y="-1"/>
            <a:ext cx="12192000" cy="37469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extBox 9"/>
          <p:cNvSpPr txBox="1"/>
          <p:nvPr/>
        </p:nvSpPr>
        <p:spPr>
          <a:xfrm>
            <a:off x="526840" y="56542"/>
            <a:ext cx="5080673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004D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Your Company Slogan Here and some Business Information</a:t>
            </a:r>
          </a:p>
        </p:txBody>
      </p:sp>
      <p:sp>
        <p:nvSpPr>
          <p:cNvPr id="122" name="TextBox 10"/>
          <p:cNvSpPr txBox="1"/>
          <p:nvPr/>
        </p:nvSpPr>
        <p:spPr>
          <a:xfrm>
            <a:off x="6524939" y="56542"/>
            <a:ext cx="5080674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100">
                <a:solidFill>
                  <a:srgbClr val="004D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E-Mail: me@materialdesigntemplate l Phone: +49 89 1726182</a:t>
            </a:r>
          </a:p>
        </p:txBody>
      </p:sp>
      <p:grpSp>
        <p:nvGrpSpPr>
          <p:cNvPr id="128" name="Group 11"/>
          <p:cNvGrpSpPr/>
          <p:nvPr/>
        </p:nvGrpSpPr>
        <p:grpSpPr>
          <a:xfrm>
            <a:off x="10889440" y="709160"/>
            <a:ext cx="624685" cy="566964"/>
            <a:chOff x="0" y="0"/>
            <a:chExt cx="624684" cy="566963"/>
          </a:xfrm>
        </p:grpSpPr>
        <p:sp>
          <p:nvSpPr>
            <p:cNvPr id="123" name="Diamond 12"/>
            <p:cNvSpPr/>
            <p:nvPr/>
          </p:nvSpPr>
          <p:spPr>
            <a:xfrm>
              <a:off x="0" y="226859"/>
              <a:ext cx="624685" cy="340105"/>
            </a:xfrm>
            <a:prstGeom prst="diamond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Freeform 13"/>
            <p:cNvSpPr/>
            <p:nvPr/>
          </p:nvSpPr>
          <p:spPr>
            <a:xfrm>
              <a:off x="79820" y="22685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004D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Diamond 14"/>
            <p:cNvSpPr/>
            <p:nvPr/>
          </p:nvSpPr>
          <p:spPr>
            <a:xfrm>
              <a:off x="0" y="113429"/>
              <a:ext cx="624685" cy="340106"/>
            </a:xfrm>
            <a:prstGeom prst="diamond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Freeform 15"/>
            <p:cNvSpPr/>
            <p:nvPr/>
          </p:nvSpPr>
          <p:spPr>
            <a:xfrm>
              <a:off x="79820" y="113429"/>
              <a:ext cx="465044" cy="25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Diamond 19"/>
            <p:cNvSpPr/>
            <p:nvPr/>
          </p:nvSpPr>
          <p:spPr>
            <a:xfrm>
              <a:off x="0" y="0"/>
              <a:ext cx="624685" cy="340105"/>
            </a:xfrm>
            <a:prstGeom prst="diamond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9" name="Title Text"/>
          <p:cNvSpPr txBox="1"/>
          <p:nvPr>
            <p:ph type="title"/>
          </p:nvPr>
        </p:nvSpPr>
        <p:spPr>
          <a:xfrm>
            <a:off x="526940" y="561622"/>
            <a:ext cx="11230422" cy="43102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40404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526940" y="1041106"/>
            <a:ext cx="11230422" cy="33814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590550" indent="-13335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074419" indent="-160019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5494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006600" indent="-177800">
              <a:buFontTx/>
              <a:defRPr sz="1400">
                <a:solidFill>
                  <a:srgbClr val="40404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11569855" y="6273660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5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41"/>
          <p:cNvSpPr txBox="1"/>
          <p:nvPr/>
        </p:nvSpPr>
        <p:spPr>
          <a:xfrm>
            <a:off x="1443135" y="2945791"/>
            <a:ext cx="930573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University Shuttle Routing and Tracking Service</a:t>
            </a:r>
          </a:p>
        </p:txBody>
      </p:sp>
      <p:sp>
        <p:nvSpPr>
          <p:cNvPr id="246" name="Rectangle 42"/>
          <p:cNvSpPr txBox="1"/>
          <p:nvPr/>
        </p:nvSpPr>
        <p:spPr>
          <a:xfrm>
            <a:off x="1754154" y="4632174"/>
            <a:ext cx="868369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latin typeface="Roboto Thin"/>
                <a:ea typeface="Roboto Thin"/>
                <a:cs typeface="Roboto Thin"/>
                <a:sym typeface="Roboto Thin"/>
              </a:defRPr>
            </a:lvl1pPr>
          </a:lstStyle>
          <a:p>
            <a:pPr/>
            <a:r>
              <a:t>Final Year Project</a:t>
            </a:r>
          </a:p>
        </p:txBody>
      </p:sp>
      <p:sp>
        <p:nvSpPr>
          <p:cNvPr id="247" name="Rectangle 8"/>
          <p:cNvSpPr txBox="1"/>
          <p:nvPr/>
        </p:nvSpPr>
        <p:spPr>
          <a:xfrm>
            <a:off x="4439862" y="5298671"/>
            <a:ext cx="331227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Roboto Thin"/>
                <a:ea typeface="Roboto Thin"/>
                <a:cs typeface="Roboto Thin"/>
                <a:sym typeface="Roboto Thin"/>
              </a:defRPr>
            </a:pPr>
            <a:r>
              <a:t>1</a:t>
            </a:r>
            <a:r>
              <a:rPr baseline="30000"/>
              <a:t>st</a:t>
            </a:r>
            <a:r>
              <a:t> April, 2019</a:t>
            </a:r>
          </a:p>
        </p:txBody>
      </p:sp>
      <p:pic>
        <p:nvPicPr>
          <p:cNvPr id="248" name="web_hi_res_512.png" descr="web_hi_res_5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8800" y="1655647"/>
            <a:ext cx="914400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9536">
              <a:defRPr sz="2256">
                <a:solidFill>
                  <a:srgbClr val="FFFFFF"/>
                </a:solidFill>
              </a:defRPr>
            </a:pPr>
            <a:r>
              <a:rPr>
                <a:solidFill>
                  <a:srgbClr val="535353"/>
                </a:solidFill>
              </a:rPr>
              <a:t>Project Significance</a:t>
            </a:r>
            <a:r>
              <a:t> One Column</a:t>
            </a:r>
          </a:p>
        </p:txBody>
      </p:sp>
      <p:sp>
        <p:nvSpPr>
          <p:cNvPr id="327" name="How significant is the software solution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significant is the software solution?</a:t>
            </a:r>
          </a:p>
        </p:txBody>
      </p:sp>
      <p:sp>
        <p:nvSpPr>
          <p:cNvPr id="328" name="Slide Number Placeholder 3"/>
          <p:cNvSpPr txBox="1"/>
          <p:nvPr>
            <p:ph type="sldNum" sz="quarter" idx="2"/>
          </p:nvPr>
        </p:nvSpPr>
        <p:spPr>
          <a:xfrm>
            <a:off x="11546577" y="6241910"/>
            <a:ext cx="330161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600">
                <a:solidFill>
                  <a:srgbClr val="53535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9" name="TextBox 1"/>
          <p:cNvSpPr txBox="1"/>
          <p:nvPr/>
        </p:nvSpPr>
        <p:spPr>
          <a:xfrm>
            <a:off x="603329" y="3113026"/>
            <a:ext cx="10985342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16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>
                <a:solidFill>
                  <a:schemeClr val="accent1">
                    <a:lumOff val="-4117"/>
                  </a:schemeClr>
                </a:solidFill>
              </a:rPr>
              <a:t>There are currently no services</a:t>
            </a:r>
            <a:r>
              <a:rPr>
                <a:solidFill>
                  <a:srgbClr val="808080"/>
                </a:solidFill>
              </a:rPr>
              <a:t> in place which provides a solution to the problem.</a:t>
            </a:r>
            <a:endParaRPr>
              <a:solidFill>
                <a:srgbClr val="808080"/>
              </a:solidFill>
            </a:endParaRPr>
          </a:p>
          <a:p>
            <a:pPr algn="just"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algn="just"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Its very useful as many students complained about the inefficiency of the service being a major deterrent in using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Box 32"/>
          <p:cNvSpPr txBox="1"/>
          <p:nvPr/>
        </p:nvSpPr>
        <p:spPr>
          <a:xfrm>
            <a:off x="0" y="3024220"/>
            <a:ext cx="121920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Goals and Objectives</a:t>
            </a:r>
          </a:p>
          <a:p>
            <a:pPr algn="ctr">
              <a:defRPr sz="2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1 Minute</a:t>
            </a:r>
          </a:p>
        </p:txBody>
      </p:sp>
      <p:sp>
        <p:nvSpPr>
          <p:cNvPr id="332" name="Slide Number Placeholder 1"/>
          <p:cNvSpPr txBox="1"/>
          <p:nvPr>
            <p:ph type="sldNum" sz="quarter" idx="2"/>
          </p:nvPr>
        </p:nvSpPr>
        <p:spPr>
          <a:xfrm>
            <a:off x="11449238" y="6273660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>
                <a:solidFill>
                  <a:srgbClr val="535353"/>
                </a:solidFill>
              </a:defRPr>
            </a:lvl1pPr>
          </a:lstStyle>
          <a:p>
            <a:pPr/>
            <a:r>
              <a:t>Goals and Objectives</a:t>
            </a:r>
          </a:p>
        </p:txBody>
      </p:sp>
      <p:sp>
        <p:nvSpPr>
          <p:cNvPr id="335" name="What are the goals and objective s of the project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the goals and objective s of the project?</a:t>
            </a:r>
          </a:p>
        </p:txBody>
      </p:sp>
      <p:sp>
        <p:nvSpPr>
          <p:cNvPr id="336" name="Slide Number Placeholder 3"/>
          <p:cNvSpPr txBox="1"/>
          <p:nvPr>
            <p:ph type="sldNum" sz="quarter" idx="2"/>
          </p:nvPr>
        </p:nvSpPr>
        <p:spPr>
          <a:xfrm>
            <a:off x="11546577" y="6241910"/>
            <a:ext cx="330161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600">
                <a:solidFill>
                  <a:srgbClr val="53535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7" name="TextBox 4"/>
          <p:cNvSpPr txBox="1"/>
          <p:nvPr/>
        </p:nvSpPr>
        <p:spPr>
          <a:xfrm>
            <a:off x="586624" y="2569985"/>
            <a:ext cx="10742546" cy="235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80989" indent="-380989">
              <a:buClr>
                <a:schemeClr val="accent2"/>
              </a:buClr>
              <a:buSzPct val="100000"/>
              <a:buAutoNum type="arabicPeriod" startAt="1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Specify user requirements</a:t>
            </a: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AutoNum type="arabicPeriod" startAt="2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Specify design for product </a:t>
            </a:r>
          </a:p>
          <a:p>
            <a:pPr marL="342900" indent="-342900">
              <a:buClr>
                <a:schemeClr val="accent2"/>
              </a:buClr>
              <a:buSzPct val="100000"/>
              <a:buAutoNum type="arabicPeriod" startAt="2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AutoNum type="arabicPeriod" startAt="3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Understanding the existing system</a:t>
            </a:r>
          </a:p>
          <a:p>
            <a:pPr marL="342900" indent="-342900">
              <a:buClr>
                <a:schemeClr val="accent2"/>
              </a:buClr>
              <a:buSzPct val="100000"/>
              <a:buAutoNum type="arabicPeriod" startAt="3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AutoNum type="arabicPeriod" startAt="4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Develop the application</a:t>
            </a:r>
          </a:p>
          <a:p>
            <a:pPr marL="342900" indent="-342900">
              <a:buClr>
                <a:schemeClr val="accent2"/>
              </a:buClr>
              <a:buSzPct val="100000"/>
              <a:buAutoNum type="arabicPeriod" startAt="4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AutoNum type="arabicPeriod" startAt="5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Application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Box 32"/>
          <p:cNvSpPr txBox="1"/>
          <p:nvPr/>
        </p:nvSpPr>
        <p:spPr>
          <a:xfrm>
            <a:off x="0" y="3024220"/>
            <a:ext cx="121920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System Prototype</a:t>
            </a:r>
          </a:p>
          <a:p>
            <a:pPr algn="ctr">
              <a:defRPr sz="2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1/2 Minute</a:t>
            </a:r>
          </a:p>
        </p:txBody>
      </p:sp>
      <p:sp>
        <p:nvSpPr>
          <p:cNvPr id="340" name="Slide Number Placeholder 1"/>
          <p:cNvSpPr txBox="1"/>
          <p:nvPr>
            <p:ph type="sldNum" sz="quarter" idx="2"/>
          </p:nvPr>
        </p:nvSpPr>
        <p:spPr>
          <a:xfrm>
            <a:off x="11438002" y="6273660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ystem 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/>
            </a:lvl1pPr>
          </a:lstStyle>
          <a:p>
            <a:pPr/>
            <a:r>
              <a:t>System Prototype</a:t>
            </a:r>
          </a:p>
        </p:txBody>
      </p:sp>
      <p:sp>
        <p:nvSpPr>
          <p:cNvPr id="343" name="Overal Architectur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 Architecture</a:t>
            </a:r>
          </a:p>
        </p:txBody>
      </p:sp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5" name="Edunda Architecture.png" descr="Edunda 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755" y="416269"/>
            <a:ext cx="5038490" cy="602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ystem 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/>
            </a:lvl1pPr>
          </a:lstStyle>
          <a:p>
            <a:pPr/>
            <a:r>
              <a:t>System Prototype</a:t>
            </a:r>
          </a:p>
        </p:txBody>
      </p:sp>
      <p:sp>
        <p:nvSpPr>
          <p:cNvPr id="348" name="Component diagra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 diagram</a:t>
            </a:r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0" name="ComponentDiagram.png" descr="ComponentDiagra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52222" y="1500077"/>
            <a:ext cx="5579859" cy="4720441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10"/>
          <p:cNvSpPr/>
          <p:nvPr/>
        </p:nvSpPr>
        <p:spPr>
          <a:xfrm>
            <a:off x="1700040" y="1872335"/>
            <a:ext cx="1923627" cy="3413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3" name="TextBox 34"/>
          <p:cNvSpPr txBox="1"/>
          <p:nvPr/>
        </p:nvSpPr>
        <p:spPr>
          <a:xfrm>
            <a:off x="4927398" y="1163759"/>
            <a:ext cx="6784259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1400"/>
              <a:t>UWI SRTS Project</a:t>
            </a:r>
          </a:p>
          <a:p>
            <a:pPr>
              <a:defRPr sz="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View Shuttles Screen</a:t>
            </a:r>
          </a:p>
        </p:txBody>
      </p:sp>
      <p:grpSp>
        <p:nvGrpSpPr>
          <p:cNvPr id="356" name="Group 27"/>
          <p:cNvGrpSpPr/>
          <p:nvPr/>
        </p:nvGrpSpPr>
        <p:grpSpPr>
          <a:xfrm>
            <a:off x="918195" y="932714"/>
            <a:ext cx="3351392" cy="5293004"/>
            <a:chOff x="0" y="0"/>
            <a:chExt cx="3351391" cy="5293003"/>
          </a:xfrm>
        </p:grpSpPr>
        <p:pic>
          <p:nvPicPr>
            <p:cNvPr id="354" name="Picture 28" descr="Picture 2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351392" cy="5293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Rectangle 29"/>
            <p:cNvSpPr/>
            <p:nvPr/>
          </p:nvSpPr>
          <p:spPr>
            <a:xfrm>
              <a:off x="543511" y="562210"/>
              <a:ext cx="2229278" cy="3956184"/>
            </a:xfrm>
            <a:prstGeom prst="rect">
              <a:avLst/>
            </a:prstGeom>
            <a:solidFill>
              <a:srgbClr val="E0F2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7" name="TextBox 22"/>
          <p:cNvSpPr txBox="1"/>
          <p:nvPr/>
        </p:nvSpPr>
        <p:spPr>
          <a:xfrm>
            <a:off x="4927398" y="3013044"/>
            <a:ext cx="6784259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To be used by students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Track all on duty UWI shuttles in real time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Track a specific UWI shuttle in real time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Get estimated times of arrival of the shuttle to your location (in progress)</a:t>
            </a:r>
          </a:p>
        </p:txBody>
      </p:sp>
      <p:sp>
        <p:nvSpPr>
          <p:cNvPr id="358" name="Straight Connector 24"/>
          <p:cNvSpPr/>
          <p:nvPr/>
        </p:nvSpPr>
        <p:spPr>
          <a:xfrm>
            <a:off x="5016012" y="2724027"/>
            <a:ext cx="6505427" cy="1"/>
          </a:xfrm>
          <a:prstGeom prst="line">
            <a:avLst/>
          </a:prstGeom>
          <a:ln w="1270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Slide Number Placeholder 2"/>
          <p:cNvSpPr txBox="1"/>
          <p:nvPr>
            <p:ph type="sldNum" sz="quarter" idx="2"/>
          </p:nvPr>
        </p:nvSpPr>
        <p:spPr>
          <a:xfrm>
            <a:off x="11438002" y="6273660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0" name="Screenshot_20190401-232227.jpg" descr="Screenshot_20190401-23222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3764" y="1455164"/>
            <a:ext cx="2234854" cy="397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10"/>
          <p:cNvSpPr/>
          <p:nvPr/>
        </p:nvSpPr>
        <p:spPr>
          <a:xfrm>
            <a:off x="1700040" y="1872335"/>
            <a:ext cx="1923627" cy="3413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3" name="TextBox 34"/>
          <p:cNvSpPr txBox="1"/>
          <p:nvPr/>
        </p:nvSpPr>
        <p:spPr>
          <a:xfrm>
            <a:off x="4927398" y="1163759"/>
            <a:ext cx="6784259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1400"/>
              <a:t>UWI SRTS Project</a:t>
            </a:r>
          </a:p>
          <a:p>
            <a:pPr>
              <a:defRPr sz="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Track Shuttle Screen</a:t>
            </a:r>
          </a:p>
        </p:txBody>
      </p:sp>
      <p:grpSp>
        <p:nvGrpSpPr>
          <p:cNvPr id="366" name="Group 27"/>
          <p:cNvGrpSpPr/>
          <p:nvPr/>
        </p:nvGrpSpPr>
        <p:grpSpPr>
          <a:xfrm>
            <a:off x="918195" y="932714"/>
            <a:ext cx="3351392" cy="5293004"/>
            <a:chOff x="0" y="0"/>
            <a:chExt cx="3351391" cy="5293003"/>
          </a:xfrm>
        </p:grpSpPr>
        <p:pic>
          <p:nvPicPr>
            <p:cNvPr id="364" name="Picture 28" descr="Picture 2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351392" cy="5293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5" name="Rectangle 29"/>
            <p:cNvSpPr/>
            <p:nvPr/>
          </p:nvSpPr>
          <p:spPr>
            <a:xfrm>
              <a:off x="543511" y="562210"/>
              <a:ext cx="2229278" cy="3956184"/>
            </a:xfrm>
            <a:prstGeom prst="rect">
              <a:avLst/>
            </a:prstGeom>
            <a:solidFill>
              <a:srgbClr val="E0F2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67" name="TextBox 22"/>
          <p:cNvSpPr txBox="1"/>
          <p:nvPr/>
        </p:nvSpPr>
        <p:spPr>
          <a:xfrm>
            <a:off x="4927398" y="3013044"/>
            <a:ext cx="6784259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To be used by drivers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Tracks the movement of a single shuttle and sends the location information to the database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Show traffic information (in progress)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Allow drivers to go to other screen to issue informational alerts</a:t>
            </a:r>
          </a:p>
        </p:txBody>
      </p:sp>
      <p:sp>
        <p:nvSpPr>
          <p:cNvPr id="368" name="Straight Connector 24"/>
          <p:cNvSpPr/>
          <p:nvPr/>
        </p:nvSpPr>
        <p:spPr>
          <a:xfrm>
            <a:off x="5016012" y="2724027"/>
            <a:ext cx="6505427" cy="1"/>
          </a:xfrm>
          <a:prstGeom prst="line">
            <a:avLst/>
          </a:prstGeom>
          <a:ln w="1270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lide Number Placeholder 2"/>
          <p:cNvSpPr txBox="1"/>
          <p:nvPr>
            <p:ph type="sldNum" sz="quarter" idx="2"/>
          </p:nvPr>
        </p:nvSpPr>
        <p:spPr>
          <a:xfrm>
            <a:off x="11438002" y="6273660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0" name="Screenshot_20190401-235931.jpg" descr="Screenshot_20190401-23593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9578" y="1494685"/>
            <a:ext cx="2237117" cy="3977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10"/>
          <p:cNvSpPr/>
          <p:nvPr/>
        </p:nvSpPr>
        <p:spPr>
          <a:xfrm>
            <a:off x="1700040" y="1872335"/>
            <a:ext cx="1923627" cy="34137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3" name="TextBox 34"/>
          <p:cNvSpPr txBox="1"/>
          <p:nvPr/>
        </p:nvSpPr>
        <p:spPr>
          <a:xfrm>
            <a:off x="4927398" y="1163759"/>
            <a:ext cx="6784259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sz="1400"/>
              <a:t>UWI SRTS Project</a:t>
            </a:r>
          </a:p>
          <a:p>
            <a:pPr>
              <a:defRPr sz="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Login Screen</a:t>
            </a:r>
          </a:p>
        </p:txBody>
      </p:sp>
      <p:grpSp>
        <p:nvGrpSpPr>
          <p:cNvPr id="376" name="Group 27"/>
          <p:cNvGrpSpPr/>
          <p:nvPr/>
        </p:nvGrpSpPr>
        <p:grpSpPr>
          <a:xfrm>
            <a:off x="918195" y="932714"/>
            <a:ext cx="3351392" cy="5293004"/>
            <a:chOff x="0" y="0"/>
            <a:chExt cx="3351391" cy="5293003"/>
          </a:xfrm>
        </p:grpSpPr>
        <p:pic>
          <p:nvPicPr>
            <p:cNvPr id="374" name="Picture 28" descr="Picture 2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351392" cy="52930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Rectangle 29"/>
            <p:cNvSpPr/>
            <p:nvPr/>
          </p:nvSpPr>
          <p:spPr>
            <a:xfrm>
              <a:off x="543511" y="562210"/>
              <a:ext cx="2229278" cy="3956184"/>
            </a:xfrm>
            <a:prstGeom prst="rect">
              <a:avLst/>
            </a:prstGeom>
            <a:solidFill>
              <a:srgbClr val="E0F2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7" name="TextBox 22"/>
          <p:cNvSpPr txBox="1"/>
          <p:nvPr/>
        </p:nvSpPr>
        <p:spPr>
          <a:xfrm>
            <a:off x="4927398" y="3013044"/>
            <a:ext cx="6784259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To be used by all users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Drivers have to enter email (or staff id) and password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Students only have to enter their UWI email (optional)</a:t>
            </a:r>
          </a:p>
          <a:p>
            <a:pPr marL="380989" indent="-380989">
              <a:lnSpc>
                <a:spcPct val="150000"/>
              </a:lnSpc>
              <a:buClr>
                <a:schemeClr val="accent2"/>
              </a:buClr>
              <a:buSzPct val="100000"/>
              <a:buFont typeface="Helvetica"/>
              <a:buChar char="—"/>
              <a:defRPr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Entering the UWI email is optional for students; however, it allows them to get more details on the shuttles if their email are verified.</a:t>
            </a:r>
          </a:p>
        </p:txBody>
      </p:sp>
      <p:sp>
        <p:nvSpPr>
          <p:cNvPr id="378" name="Straight Connector 24"/>
          <p:cNvSpPr/>
          <p:nvPr/>
        </p:nvSpPr>
        <p:spPr>
          <a:xfrm>
            <a:off x="5016012" y="2724027"/>
            <a:ext cx="6505427" cy="1"/>
          </a:xfrm>
          <a:prstGeom prst="line">
            <a:avLst/>
          </a:prstGeom>
          <a:ln w="1270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9" name="Slide Number Placeholder 2"/>
          <p:cNvSpPr txBox="1"/>
          <p:nvPr>
            <p:ph type="sldNum" sz="quarter" idx="2"/>
          </p:nvPr>
        </p:nvSpPr>
        <p:spPr>
          <a:xfrm>
            <a:off x="11438002" y="6273660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0" name="Screenshot_20190402-004337.jpg" descr="Screenshot_20190402-004337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5483" y="1495938"/>
            <a:ext cx="2227439" cy="3959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/>
            </a:lvl1pPr>
          </a:lstStyle>
          <a:p>
            <a:pPr/>
            <a:r>
              <a:t>Technologies Used</a:t>
            </a:r>
          </a:p>
        </p:txBody>
      </p:sp>
      <p:sp>
        <p:nvSpPr>
          <p:cNvPr id="383" name="Text Placeholder 2"/>
          <p:cNvSpPr txBox="1"/>
          <p:nvPr>
            <p:ph type="body" sz="quarter" idx="1"/>
          </p:nvPr>
        </p:nvSpPr>
        <p:spPr>
          <a:xfrm>
            <a:off x="526940" y="1041106"/>
            <a:ext cx="11230423" cy="338140"/>
          </a:xfrm>
          <a:prstGeom prst="rect">
            <a:avLst/>
          </a:prstGeom>
        </p:spPr>
        <p:txBody>
          <a:bodyPr/>
          <a:lstStyle/>
          <a:p>
            <a:pPr/>
            <a:r>
              <a:t>The main technologies used in the project</a:t>
            </a:r>
          </a:p>
        </p:txBody>
      </p:sp>
      <p:sp>
        <p:nvSpPr>
          <p:cNvPr id="384" name="Slide Number Placeholder 3"/>
          <p:cNvSpPr txBox="1"/>
          <p:nvPr>
            <p:ph type="sldNum" sz="quarter" idx="2"/>
          </p:nvPr>
        </p:nvSpPr>
        <p:spPr>
          <a:xfrm>
            <a:off x="11438002" y="6273660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89" name="Group"/>
          <p:cNvGrpSpPr/>
          <p:nvPr/>
        </p:nvGrpSpPr>
        <p:grpSpPr>
          <a:xfrm>
            <a:off x="5712312" y="2121211"/>
            <a:ext cx="670021" cy="1214046"/>
            <a:chOff x="466588" y="0"/>
            <a:chExt cx="670020" cy="1214045"/>
          </a:xfrm>
        </p:grpSpPr>
        <p:sp>
          <p:nvSpPr>
            <p:cNvPr id="385" name="Rectangle 17"/>
            <p:cNvSpPr txBox="1"/>
            <p:nvPr/>
          </p:nvSpPr>
          <p:spPr>
            <a:xfrm>
              <a:off x="508099" y="843205"/>
              <a:ext cx="58701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Java</a:t>
              </a:r>
            </a:p>
          </p:txBody>
        </p:sp>
        <p:grpSp>
          <p:nvGrpSpPr>
            <p:cNvPr id="388" name="Oval 23"/>
            <p:cNvGrpSpPr/>
            <p:nvPr/>
          </p:nvGrpSpPr>
          <p:grpSpPr>
            <a:xfrm>
              <a:off x="466588" y="0"/>
              <a:ext cx="670021" cy="670021"/>
              <a:chOff x="0" y="0"/>
              <a:chExt cx="670020" cy="670020"/>
            </a:xfrm>
          </p:grpSpPr>
          <p:sp>
            <p:nvSpPr>
              <p:cNvPr id="386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7" name="2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394" name="Group"/>
          <p:cNvGrpSpPr/>
          <p:nvPr/>
        </p:nvGrpSpPr>
        <p:grpSpPr>
          <a:xfrm>
            <a:off x="9382417" y="2121211"/>
            <a:ext cx="1603771" cy="1216781"/>
            <a:chOff x="120439" y="0"/>
            <a:chExt cx="1603769" cy="1216780"/>
          </a:xfrm>
        </p:grpSpPr>
        <p:sp>
          <p:nvSpPr>
            <p:cNvPr id="390" name="Rectangle 19"/>
            <p:cNvSpPr txBox="1"/>
            <p:nvPr/>
          </p:nvSpPr>
          <p:spPr>
            <a:xfrm>
              <a:off x="120439" y="845940"/>
              <a:ext cx="160377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Android Studio</a:t>
              </a:r>
            </a:p>
          </p:txBody>
        </p:sp>
        <p:grpSp>
          <p:nvGrpSpPr>
            <p:cNvPr id="393" name="Oval 22"/>
            <p:cNvGrpSpPr/>
            <p:nvPr/>
          </p:nvGrpSpPr>
          <p:grpSpPr>
            <a:xfrm>
              <a:off x="587311" y="0"/>
              <a:ext cx="670021" cy="670021"/>
              <a:chOff x="0" y="0"/>
              <a:chExt cx="670020" cy="670020"/>
            </a:xfrm>
          </p:grpSpPr>
          <p:sp>
            <p:nvSpPr>
              <p:cNvPr id="391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3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grpSp>
        <p:nvGrpSpPr>
          <p:cNvPr id="399" name="Group"/>
          <p:cNvGrpSpPr/>
          <p:nvPr/>
        </p:nvGrpSpPr>
        <p:grpSpPr>
          <a:xfrm>
            <a:off x="526939" y="2121211"/>
            <a:ext cx="2925459" cy="1255406"/>
            <a:chOff x="0" y="0"/>
            <a:chExt cx="2925457" cy="1255405"/>
          </a:xfrm>
        </p:grpSpPr>
        <p:sp>
          <p:nvSpPr>
            <p:cNvPr id="395" name="Rectangle 33"/>
            <p:cNvSpPr txBox="1"/>
            <p:nvPr/>
          </p:nvSpPr>
          <p:spPr>
            <a:xfrm>
              <a:off x="0" y="884565"/>
              <a:ext cx="29254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Mobile Phones</a:t>
              </a:r>
            </a:p>
          </p:txBody>
        </p:sp>
        <p:grpSp>
          <p:nvGrpSpPr>
            <p:cNvPr id="398" name="Oval 44"/>
            <p:cNvGrpSpPr/>
            <p:nvPr/>
          </p:nvGrpSpPr>
          <p:grpSpPr>
            <a:xfrm>
              <a:off x="1127717" y="0"/>
              <a:ext cx="670021" cy="670021"/>
              <a:chOff x="0" y="0"/>
              <a:chExt cx="670020" cy="670020"/>
            </a:xfrm>
          </p:grpSpPr>
          <p:sp>
            <p:nvSpPr>
              <p:cNvPr id="396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rgbClr val="004D4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7" name="1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404" name="Group"/>
          <p:cNvGrpSpPr/>
          <p:nvPr/>
        </p:nvGrpSpPr>
        <p:grpSpPr>
          <a:xfrm>
            <a:off x="4546752" y="4226137"/>
            <a:ext cx="3001155" cy="1214046"/>
            <a:chOff x="-571834" y="0"/>
            <a:chExt cx="3001153" cy="1214045"/>
          </a:xfrm>
        </p:grpSpPr>
        <p:sp>
          <p:nvSpPr>
            <p:cNvPr id="400" name="Rectangle 51"/>
            <p:cNvSpPr txBox="1"/>
            <p:nvPr/>
          </p:nvSpPr>
          <p:spPr>
            <a:xfrm>
              <a:off x="-571835" y="843205"/>
              <a:ext cx="300115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Firebase Realtime Database</a:t>
              </a:r>
            </a:p>
          </p:txBody>
        </p:sp>
        <p:grpSp>
          <p:nvGrpSpPr>
            <p:cNvPr id="403" name="Oval 52"/>
            <p:cNvGrpSpPr/>
            <p:nvPr/>
          </p:nvGrpSpPr>
          <p:grpSpPr>
            <a:xfrm>
              <a:off x="593728" y="0"/>
              <a:ext cx="670021" cy="670021"/>
              <a:chOff x="0" y="0"/>
              <a:chExt cx="670020" cy="670020"/>
            </a:xfrm>
          </p:grpSpPr>
          <p:sp>
            <p:nvSpPr>
              <p:cNvPr id="401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2" name="5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</p:grpSp>
      <p:grpSp>
        <p:nvGrpSpPr>
          <p:cNvPr id="409" name="Group"/>
          <p:cNvGrpSpPr/>
          <p:nvPr/>
        </p:nvGrpSpPr>
        <p:grpSpPr>
          <a:xfrm>
            <a:off x="526939" y="4231238"/>
            <a:ext cx="2925459" cy="1203844"/>
            <a:chOff x="0" y="0"/>
            <a:chExt cx="2925457" cy="1203843"/>
          </a:xfrm>
        </p:grpSpPr>
        <p:sp>
          <p:nvSpPr>
            <p:cNvPr id="405" name="Rectangle 63"/>
            <p:cNvSpPr txBox="1"/>
            <p:nvPr/>
          </p:nvSpPr>
          <p:spPr>
            <a:xfrm>
              <a:off x="0" y="833003"/>
              <a:ext cx="29254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UWI SRTS</a:t>
              </a:r>
            </a:p>
          </p:txBody>
        </p:sp>
        <p:grpSp>
          <p:nvGrpSpPr>
            <p:cNvPr id="408" name="Oval 64"/>
            <p:cNvGrpSpPr/>
            <p:nvPr/>
          </p:nvGrpSpPr>
          <p:grpSpPr>
            <a:xfrm>
              <a:off x="1127718" y="0"/>
              <a:ext cx="670021" cy="670021"/>
              <a:chOff x="0" y="0"/>
              <a:chExt cx="670020" cy="670020"/>
            </a:xfrm>
          </p:grpSpPr>
          <p:sp>
            <p:nvSpPr>
              <p:cNvPr id="406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7" name="4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</p:grpSp>
      <p:grpSp>
        <p:nvGrpSpPr>
          <p:cNvPr id="414" name="Group"/>
          <p:cNvGrpSpPr/>
          <p:nvPr/>
        </p:nvGrpSpPr>
        <p:grpSpPr>
          <a:xfrm>
            <a:off x="9242668" y="4226137"/>
            <a:ext cx="1883269" cy="1214046"/>
            <a:chOff x="505810" y="0"/>
            <a:chExt cx="1883268" cy="1214045"/>
          </a:xfrm>
        </p:grpSpPr>
        <p:sp>
          <p:nvSpPr>
            <p:cNvPr id="410" name="Rectangle 51"/>
            <p:cNvSpPr txBox="1"/>
            <p:nvPr/>
          </p:nvSpPr>
          <p:spPr>
            <a:xfrm>
              <a:off x="505810" y="843205"/>
              <a:ext cx="188327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Google Maps API</a:t>
              </a:r>
            </a:p>
          </p:txBody>
        </p:sp>
        <p:grpSp>
          <p:nvGrpSpPr>
            <p:cNvPr id="413" name="Oval 52"/>
            <p:cNvGrpSpPr/>
            <p:nvPr/>
          </p:nvGrpSpPr>
          <p:grpSpPr>
            <a:xfrm>
              <a:off x="1112430" y="0"/>
              <a:ext cx="670021" cy="670021"/>
              <a:chOff x="0" y="0"/>
              <a:chExt cx="670020" cy="670020"/>
            </a:xfrm>
          </p:grpSpPr>
          <p:sp>
            <p:nvSpPr>
              <p:cNvPr id="411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2" name="6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32"/>
          <p:cNvSpPr txBox="1"/>
          <p:nvPr/>
        </p:nvSpPr>
        <p:spPr>
          <a:xfrm>
            <a:off x="0" y="3024220"/>
            <a:ext cx="121920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Introduction</a:t>
            </a:r>
          </a:p>
          <a:p>
            <a:pPr algn="ctr">
              <a:defRPr sz="2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1/2 Minute</a:t>
            </a:r>
          </a:p>
        </p:txBody>
      </p:sp>
      <p:sp>
        <p:nvSpPr>
          <p:cNvPr id="251" name="Slide Number Placeholder 1"/>
          <p:cNvSpPr txBox="1"/>
          <p:nvPr>
            <p:ph type="sldNum" sz="quarter" idx="2"/>
          </p:nvPr>
        </p:nvSpPr>
        <p:spPr>
          <a:xfrm>
            <a:off x="11522759" y="6273660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Box 32"/>
          <p:cNvSpPr txBox="1"/>
          <p:nvPr/>
        </p:nvSpPr>
        <p:spPr>
          <a:xfrm>
            <a:off x="0" y="3024220"/>
            <a:ext cx="121920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Project Progress</a:t>
            </a:r>
          </a:p>
          <a:p>
            <a:pPr algn="ctr">
              <a:defRPr sz="2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1/2 Minute</a:t>
            </a:r>
          </a:p>
        </p:txBody>
      </p:sp>
      <p:sp>
        <p:nvSpPr>
          <p:cNvPr id="417" name="Slide Number Placeholder 1"/>
          <p:cNvSpPr txBox="1"/>
          <p:nvPr>
            <p:ph type="sldNum" sz="quarter" idx="2"/>
          </p:nvPr>
        </p:nvSpPr>
        <p:spPr>
          <a:xfrm>
            <a:off x="11438002" y="6273660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>
                <a:solidFill>
                  <a:srgbClr val="535353"/>
                </a:solidFill>
              </a:defRPr>
            </a:lvl1pPr>
          </a:lstStyle>
          <a:p>
            <a:pPr/>
            <a:r>
              <a:t>Project Progress</a:t>
            </a:r>
          </a:p>
        </p:txBody>
      </p:sp>
      <p:sp>
        <p:nvSpPr>
          <p:cNvPr id="420" name="The basic solution that our project offer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 solution that our project offers</a:t>
            </a:r>
          </a:p>
        </p:txBody>
      </p:sp>
      <p:sp>
        <p:nvSpPr>
          <p:cNvPr id="421" name="Slide Number Placeholder 3"/>
          <p:cNvSpPr txBox="1"/>
          <p:nvPr>
            <p:ph type="sldNum" sz="quarter" idx="2"/>
          </p:nvPr>
        </p:nvSpPr>
        <p:spPr>
          <a:xfrm>
            <a:off x="11546577" y="6241910"/>
            <a:ext cx="330161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600">
                <a:solidFill>
                  <a:srgbClr val="53535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2" name="Design in complete…"/>
          <p:cNvSpPr txBox="1"/>
          <p:nvPr/>
        </p:nvSpPr>
        <p:spPr>
          <a:xfrm>
            <a:off x="526940" y="3028694"/>
            <a:ext cx="11138120" cy="156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✓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Design in complete</a:t>
            </a:r>
            <a:br/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✓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Iteration 1 is almost complete</a:t>
            </a:r>
            <a:br/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✓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System testing is ongoing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ctangle 34"/>
          <p:cNvSpPr txBox="1"/>
          <p:nvPr/>
        </p:nvSpPr>
        <p:spPr>
          <a:xfrm>
            <a:off x="1281467" y="2863856"/>
            <a:ext cx="9629069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40000"/>
              </a:lnSpc>
              <a:defRPr sz="6000"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/>
            </a:lvl1pPr>
          </a:lstStyle>
          <a:p>
            <a:pPr/>
            <a:r>
              <a:t>Our Group Members</a:t>
            </a:r>
          </a:p>
        </p:txBody>
      </p:sp>
      <p:sp>
        <p:nvSpPr>
          <p:cNvPr id="254" name="Text Placeholder 4"/>
          <p:cNvSpPr txBox="1"/>
          <p:nvPr>
            <p:ph type="body" sz="quarter" idx="1"/>
          </p:nvPr>
        </p:nvSpPr>
        <p:spPr>
          <a:xfrm>
            <a:off x="526940" y="1041106"/>
            <a:ext cx="11230423" cy="338140"/>
          </a:xfrm>
          <a:prstGeom prst="rect">
            <a:avLst/>
          </a:prstGeom>
        </p:spPr>
        <p:txBody>
          <a:bodyPr/>
          <a:lstStyle/>
          <a:p>
            <a:pPr/>
            <a:r>
              <a:t>Final Year Project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815343" y="2407531"/>
            <a:ext cx="2441933" cy="2570092"/>
            <a:chOff x="0" y="0"/>
            <a:chExt cx="2441931" cy="2570091"/>
          </a:xfrm>
        </p:grpSpPr>
        <p:pic>
          <p:nvPicPr>
            <p:cNvPr id="255" name="Picture 48" descr="Picture 4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4466" t="0" r="15672" b="0"/>
            <a:stretch>
              <a:fillRect/>
            </a:stretch>
          </p:blipFill>
          <p:spPr>
            <a:xfrm>
              <a:off x="391776" y="0"/>
              <a:ext cx="1697435" cy="169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cubicBezTo>
                    <a:pt x="4833" y="0"/>
                    <a:pt x="0" y="4835"/>
                    <a:pt x="0" y="10800"/>
                  </a:cubicBezTo>
                  <a:cubicBezTo>
                    <a:pt x="0" y="16765"/>
                    <a:pt x="4833" y="21600"/>
                    <a:pt x="10797" y="21600"/>
                  </a:cubicBezTo>
                  <a:cubicBezTo>
                    <a:pt x="16762" y="21600"/>
                    <a:pt x="21600" y="16765"/>
                    <a:pt x="21600" y="10800"/>
                  </a:cubicBezTo>
                  <a:cubicBezTo>
                    <a:pt x="21600" y="4835"/>
                    <a:pt x="16762" y="0"/>
                    <a:pt x="10797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56" name="Textfeld 38"/>
            <p:cNvSpPr txBox="1"/>
            <p:nvPr/>
          </p:nvSpPr>
          <p:spPr>
            <a:xfrm>
              <a:off x="0" y="1767451"/>
              <a:ext cx="2441932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rgbClr val="004D40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  <a:r>
                <a:t>Azel Daniel</a:t>
              </a:r>
            </a:p>
            <a:p>
              <a:pPr algn="ctr">
                <a:defRPr sz="1300">
                  <a:solidFill>
                    <a:srgbClr val="A6A6A6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  <a:r>
                <a:t>816002285</a:t>
              </a:r>
            </a:p>
          </p:txBody>
        </p:sp>
        <p:grpSp>
          <p:nvGrpSpPr>
            <p:cNvPr id="259" name="Oval 46"/>
            <p:cNvGrpSpPr/>
            <p:nvPr/>
          </p:nvGrpSpPr>
          <p:grpSpPr>
            <a:xfrm>
              <a:off x="1704083" y="38337"/>
              <a:ext cx="402957" cy="403064"/>
              <a:chOff x="0" y="0"/>
              <a:chExt cx="402955" cy="403062"/>
            </a:xfrm>
          </p:grpSpPr>
          <p:sp>
            <p:nvSpPr>
              <p:cNvPr id="257" name="Circle"/>
              <p:cNvSpPr/>
              <p:nvPr/>
            </p:nvSpPr>
            <p:spPr>
              <a:xfrm>
                <a:off x="0" y="-1"/>
                <a:ext cx="402956" cy="403064"/>
              </a:xfrm>
              <a:prstGeom prst="ellipse">
                <a:avLst/>
              </a:prstGeom>
              <a:solidFill>
                <a:srgbClr val="004D4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" name="CS"/>
              <p:cNvSpPr txBox="1"/>
              <p:nvPr/>
            </p:nvSpPr>
            <p:spPr>
              <a:xfrm>
                <a:off x="59011" y="125330"/>
                <a:ext cx="284934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CS</a:t>
                </a:r>
              </a:p>
            </p:txBody>
          </p:sp>
        </p:grpSp>
      </p:grpSp>
      <p:grpSp>
        <p:nvGrpSpPr>
          <p:cNvPr id="265" name="Group"/>
          <p:cNvGrpSpPr/>
          <p:nvPr/>
        </p:nvGrpSpPr>
        <p:grpSpPr>
          <a:xfrm>
            <a:off x="5182897" y="2543965"/>
            <a:ext cx="1826206" cy="2297224"/>
            <a:chOff x="0" y="0"/>
            <a:chExt cx="1826205" cy="2297223"/>
          </a:xfrm>
        </p:grpSpPr>
        <p:sp>
          <p:nvSpPr>
            <p:cNvPr id="261" name="Textfeld 39"/>
            <p:cNvSpPr txBox="1"/>
            <p:nvPr/>
          </p:nvSpPr>
          <p:spPr>
            <a:xfrm>
              <a:off x="-1" y="1697783"/>
              <a:ext cx="1826207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chemeClr val="accent1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  <a:r>
                <a:t>Michael Bristol</a:t>
              </a:r>
            </a:p>
            <a:p>
              <a:pPr algn="ctr">
                <a:defRPr sz="1300">
                  <a:solidFill>
                    <a:srgbClr val="A6A6A6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  <a:r>
                <a:t>816003612</a:t>
              </a:r>
            </a:p>
          </p:txBody>
        </p:sp>
        <p:pic>
          <p:nvPicPr>
            <p:cNvPr id="262" name="Picture 44" descr="Picture 4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1413" t="0" r="17446" b="0"/>
            <a:stretch>
              <a:fillRect/>
            </a:stretch>
          </p:blipFill>
          <p:spPr>
            <a:xfrm>
              <a:off x="64433" y="0"/>
              <a:ext cx="1697435" cy="169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cubicBezTo>
                    <a:pt x="4833" y="0"/>
                    <a:pt x="0" y="4835"/>
                    <a:pt x="0" y="10800"/>
                  </a:cubicBezTo>
                  <a:cubicBezTo>
                    <a:pt x="0" y="16765"/>
                    <a:pt x="4833" y="21600"/>
                    <a:pt x="10797" y="21600"/>
                  </a:cubicBezTo>
                  <a:cubicBezTo>
                    <a:pt x="16762" y="21600"/>
                    <a:pt x="21600" y="16765"/>
                    <a:pt x="21600" y="10800"/>
                  </a:cubicBezTo>
                  <a:cubicBezTo>
                    <a:pt x="21600" y="4835"/>
                    <a:pt x="16762" y="0"/>
                    <a:pt x="10797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63" name="Circle"/>
            <p:cNvSpPr/>
            <p:nvPr/>
          </p:nvSpPr>
          <p:spPr>
            <a:xfrm>
              <a:off x="1386300" y="53464"/>
              <a:ext cx="402957" cy="40306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12700" dir="540000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CS"/>
            <p:cNvSpPr txBox="1"/>
            <p:nvPr/>
          </p:nvSpPr>
          <p:spPr>
            <a:xfrm>
              <a:off x="1445312" y="178795"/>
              <a:ext cx="284933" cy="1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/>
              <a:r>
                <a:t>CS</a:t>
              </a:r>
            </a:p>
          </p:txBody>
        </p:sp>
      </p:grpSp>
      <p:grpSp>
        <p:nvGrpSpPr>
          <p:cNvPr id="271" name="Group"/>
          <p:cNvGrpSpPr/>
          <p:nvPr/>
        </p:nvGrpSpPr>
        <p:grpSpPr>
          <a:xfrm>
            <a:off x="8934725" y="2527462"/>
            <a:ext cx="2137629" cy="2330230"/>
            <a:chOff x="0" y="0"/>
            <a:chExt cx="2137628" cy="2330228"/>
          </a:xfrm>
        </p:grpSpPr>
        <p:sp>
          <p:nvSpPr>
            <p:cNvPr id="266" name="Textfeld 39"/>
            <p:cNvSpPr txBox="1"/>
            <p:nvPr/>
          </p:nvSpPr>
          <p:spPr>
            <a:xfrm>
              <a:off x="0" y="1730788"/>
              <a:ext cx="2137629" cy="59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2000">
                  <a:solidFill>
                    <a:schemeClr val="accent1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  <a:r>
                <a:t>Amanda Seenath</a:t>
              </a:r>
            </a:p>
            <a:p>
              <a:pPr algn="ctr">
                <a:defRPr sz="1300">
                  <a:solidFill>
                    <a:srgbClr val="A6A6A6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  <a:r>
                <a:t>816002935</a:t>
              </a:r>
            </a:p>
          </p:txBody>
        </p:sp>
        <p:pic>
          <p:nvPicPr>
            <p:cNvPr id="267" name="Picture 47" descr="Picture 47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6717"/>
            <a:stretch>
              <a:fillRect/>
            </a:stretch>
          </p:blipFill>
          <p:spPr>
            <a:xfrm>
              <a:off x="244139" y="0"/>
              <a:ext cx="1697339" cy="169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0"/>
                  </a:moveTo>
                  <a:cubicBezTo>
                    <a:pt x="4833" y="0"/>
                    <a:pt x="0" y="4835"/>
                    <a:pt x="0" y="10800"/>
                  </a:cubicBezTo>
                  <a:cubicBezTo>
                    <a:pt x="0" y="16765"/>
                    <a:pt x="4833" y="21600"/>
                    <a:pt x="10797" y="21600"/>
                  </a:cubicBezTo>
                  <a:cubicBezTo>
                    <a:pt x="16762" y="21600"/>
                    <a:pt x="21600" y="16765"/>
                    <a:pt x="21600" y="10800"/>
                  </a:cubicBezTo>
                  <a:cubicBezTo>
                    <a:pt x="21600" y="4835"/>
                    <a:pt x="16762" y="0"/>
                    <a:pt x="10797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grpSp>
          <p:nvGrpSpPr>
            <p:cNvPr id="270" name="Oval 43"/>
            <p:cNvGrpSpPr/>
            <p:nvPr/>
          </p:nvGrpSpPr>
          <p:grpSpPr>
            <a:xfrm>
              <a:off x="1531941" y="51381"/>
              <a:ext cx="402957" cy="403063"/>
              <a:chOff x="0" y="0"/>
              <a:chExt cx="402955" cy="403062"/>
            </a:xfrm>
          </p:grpSpPr>
          <p:sp>
            <p:nvSpPr>
              <p:cNvPr id="268" name="Circle"/>
              <p:cNvSpPr/>
              <p:nvPr/>
            </p:nvSpPr>
            <p:spPr>
              <a:xfrm>
                <a:off x="0" y="-1"/>
                <a:ext cx="402956" cy="40306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" name="CS"/>
              <p:cNvSpPr txBox="1"/>
              <p:nvPr/>
            </p:nvSpPr>
            <p:spPr>
              <a:xfrm>
                <a:off x="59011" y="125330"/>
                <a:ext cx="284934" cy="1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0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CS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Box 32"/>
          <p:cNvSpPr txBox="1"/>
          <p:nvPr/>
        </p:nvSpPr>
        <p:spPr>
          <a:xfrm>
            <a:off x="0" y="3024220"/>
            <a:ext cx="121920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The Problem</a:t>
            </a:r>
          </a:p>
          <a:p>
            <a:pPr algn="ctr">
              <a:defRPr sz="2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1 Minute</a:t>
            </a:r>
          </a:p>
        </p:txBody>
      </p:sp>
      <p:sp>
        <p:nvSpPr>
          <p:cNvPr id="274" name="Slide Number Placeholder 1"/>
          <p:cNvSpPr txBox="1"/>
          <p:nvPr>
            <p:ph type="sldNum" sz="quarter" idx="2"/>
          </p:nvPr>
        </p:nvSpPr>
        <p:spPr>
          <a:xfrm>
            <a:off x="11522759" y="6273660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>
                <a:solidFill>
                  <a:srgbClr val="535353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277" name="The problem that our project address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 that our project addresses</a:t>
            </a:r>
          </a:p>
        </p:txBody>
      </p:sp>
      <p:sp>
        <p:nvSpPr>
          <p:cNvPr id="278" name="Slide Number Placeholder 3"/>
          <p:cNvSpPr txBox="1"/>
          <p:nvPr>
            <p:ph type="sldNum" sz="quarter" idx="2"/>
          </p:nvPr>
        </p:nvSpPr>
        <p:spPr>
          <a:xfrm>
            <a:off x="11603082" y="6241910"/>
            <a:ext cx="217151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600">
                <a:solidFill>
                  <a:srgbClr val="53535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9" name="UWI Shuttle Service…"/>
          <p:cNvSpPr txBox="1"/>
          <p:nvPr/>
        </p:nvSpPr>
        <p:spPr>
          <a:xfrm>
            <a:off x="526940" y="2366165"/>
            <a:ext cx="11138120" cy="25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numCol="2" spcCol="556905"/>
          <a:lstStyle/>
          <a:p>
            <a:pPr>
              <a:defRPr sz="1600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UWI Shuttle Service</a:t>
            </a: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—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Does not strictly follow scheduled interval</a:t>
            </a: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—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May not arrive to destination on time</a:t>
            </a:r>
            <a:br/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>
              <a:defRPr sz="1600">
                <a:solidFill>
                  <a:srgbClr val="535353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Students</a:t>
            </a: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—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Left stranded without transportation</a:t>
            </a:r>
            <a:br/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—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Inconvenienced </a:t>
            </a: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—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Not offered the security benefits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>
                <a:solidFill>
                  <a:srgbClr val="535353"/>
                </a:solidFill>
              </a:defRPr>
            </a:lvl1pPr>
          </a:lstStyle>
          <a:p>
            <a:pPr/>
            <a:r>
              <a:t>The Solution</a:t>
            </a:r>
          </a:p>
        </p:txBody>
      </p:sp>
      <p:sp>
        <p:nvSpPr>
          <p:cNvPr id="282" name="The basic solution that our project offer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basic solution that our project offers</a:t>
            </a:r>
          </a:p>
        </p:txBody>
      </p:sp>
      <p:sp>
        <p:nvSpPr>
          <p:cNvPr id="283" name="Slide Number Placeholder 3"/>
          <p:cNvSpPr txBox="1"/>
          <p:nvPr>
            <p:ph type="sldNum" sz="quarter" idx="2"/>
          </p:nvPr>
        </p:nvSpPr>
        <p:spPr>
          <a:xfrm>
            <a:off x="11603082" y="6241910"/>
            <a:ext cx="217151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600">
                <a:solidFill>
                  <a:srgbClr val="53535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4" name="How do we solve this problem?…"/>
          <p:cNvSpPr txBox="1"/>
          <p:nvPr/>
        </p:nvSpPr>
        <p:spPr>
          <a:xfrm>
            <a:off x="526940" y="2366165"/>
            <a:ext cx="11138120" cy="25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 sz="1600">
                <a:solidFill>
                  <a:srgbClr val="535353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How do we solve this problem?</a:t>
            </a:r>
          </a:p>
          <a:p>
            <a:pPr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✓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List shuttles and their real-time location</a:t>
            </a:r>
            <a:br/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✓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Estimated time of arrival</a:t>
            </a:r>
            <a:br/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✓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Reinforces the purpose of using the shuttles</a:t>
            </a:r>
            <a:br/>
          </a:p>
          <a:p>
            <a:pPr marL="380989" indent="-380989">
              <a:buClr>
                <a:schemeClr val="accent2"/>
              </a:buClr>
              <a:buSzPct val="100000"/>
              <a:buFont typeface="Helvetica"/>
              <a:buChar char="✓"/>
              <a:defRPr sz="1600">
                <a:solidFill>
                  <a:srgbClr val="808080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As a result offers a secure and reliable transportation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32"/>
          <p:cNvSpPr txBox="1"/>
          <p:nvPr/>
        </p:nvSpPr>
        <p:spPr>
          <a:xfrm>
            <a:off x="0" y="3024220"/>
            <a:ext cx="121920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The Main Beneficiaries</a:t>
            </a:r>
          </a:p>
          <a:p>
            <a:pPr algn="ctr">
              <a:defRPr sz="2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1/2 Minute</a:t>
            </a:r>
          </a:p>
        </p:txBody>
      </p:sp>
      <p:sp>
        <p:nvSpPr>
          <p:cNvPr id="287" name="Slide Number Placeholder 1"/>
          <p:cNvSpPr txBox="1"/>
          <p:nvPr>
            <p:ph type="sldNum" sz="quarter" idx="2"/>
          </p:nvPr>
        </p:nvSpPr>
        <p:spPr>
          <a:xfrm>
            <a:off x="11522759" y="6273660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2256"/>
            </a:lvl1pPr>
          </a:lstStyle>
          <a:p>
            <a:pPr/>
            <a:r>
              <a:t>Main Beneficiaries</a:t>
            </a:r>
          </a:p>
        </p:txBody>
      </p:sp>
      <p:sp>
        <p:nvSpPr>
          <p:cNvPr id="290" name="Text Placeholder 2"/>
          <p:cNvSpPr txBox="1"/>
          <p:nvPr>
            <p:ph type="body" sz="quarter" idx="1"/>
          </p:nvPr>
        </p:nvSpPr>
        <p:spPr>
          <a:xfrm>
            <a:off x="526940" y="1041106"/>
            <a:ext cx="11230423" cy="338140"/>
          </a:xfrm>
          <a:prstGeom prst="rect">
            <a:avLst/>
          </a:prstGeom>
        </p:spPr>
        <p:txBody>
          <a:bodyPr/>
          <a:lstStyle/>
          <a:p>
            <a:pPr/>
            <a:r>
              <a:t>Who are the main beneficiaries of the project? </a:t>
            </a:r>
          </a:p>
        </p:txBody>
      </p:sp>
      <p:sp>
        <p:nvSpPr>
          <p:cNvPr id="291" name="Slide Number Placeholder 3"/>
          <p:cNvSpPr txBox="1"/>
          <p:nvPr>
            <p:ph type="sldNum" sz="quarter" idx="2"/>
          </p:nvPr>
        </p:nvSpPr>
        <p:spPr>
          <a:xfrm>
            <a:off x="11522759" y="6273660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6" name="Group"/>
          <p:cNvGrpSpPr/>
          <p:nvPr/>
        </p:nvGrpSpPr>
        <p:grpSpPr>
          <a:xfrm>
            <a:off x="5245724" y="2121211"/>
            <a:ext cx="1603212" cy="1214046"/>
            <a:chOff x="0" y="0"/>
            <a:chExt cx="1603211" cy="1214045"/>
          </a:xfrm>
        </p:grpSpPr>
        <p:sp>
          <p:nvSpPr>
            <p:cNvPr id="292" name="Rectangle 17"/>
            <p:cNvSpPr txBox="1"/>
            <p:nvPr/>
          </p:nvSpPr>
          <p:spPr>
            <a:xfrm>
              <a:off x="0" y="843205"/>
              <a:ext cx="16032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Shuttle Drivers</a:t>
              </a:r>
            </a:p>
          </p:txBody>
        </p:sp>
        <p:grpSp>
          <p:nvGrpSpPr>
            <p:cNvPr id="295" name="Oval 23"/>
            <p:cNvGrpSpPr/>
            <p:nvPr/>
          </p:nvGrpSpPr>
          <p:grpSpPr>
            <a:xfrm>
              <a:off x="466588" y="0"/>
              <a:ext cx="670021" cy="670021"/>
              <a:chOff x="0" y="0"/>
              <a:chExt cx="670020" cy="670020"/>
            </a:xfrm>
          </p:grpSpPr>
          <p:sp>
            <p:nvSpPr>
              <p:cNvPr id="293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4" name="2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301" name="Group"/>
          <p:cNvGrpSpPr/>
          <p:nvPr/>
        </p:nvGrpSpPr>
        <p:grpSpPr>
          <a:xfrm>
            <a:off x="9261978" y="2121211"/>
            <a:ext cx="1844649" cy="1216781"/>
            <a:chOff x="0" y="0"/>
            <a:chExt cx="1844647" cy="1216780"/>
          </a:xfrm>
        </p:grpSpPr>
        <p:sp>
          <p:nvSpPr>
            <p:cNvPr id="297" name="Rectangle 19"/>
            <p:cNvSpPr txBox="1"/>
            <p:nvPr/>
          </p:nvSpPr>
          <p:spPr>
            <a:xfrm>
              <a:off x="0" y="845940"/>
              <a:ext cx="18446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Campus Security</a:t>
              </a:r>
            </a:p>
          </p:txBody>
        </p:sp>
        <p:grpSp>
          <p:nvGrpSpPr>
            <p:cNvPr id="300" name="Oval 22"/>
            <p:cNvGrpSpPr/>
            <p:nvPr/>
          </p:nvGrpSpPr>
          <p:grpSpPr>
            <a:xfrm>
              <a:off x="587311" y="0"/>
              <a:ext cx="670021" cy="670021"/>
              <a:chOff x="0" y="0"/>
              <a:chExt cx="670020" cy="670020"/>
            </a:xfrm>
          </p:grpSpPr>
          <p:sp>
            <p:nvSpPr>
              <p:cNvPr id="298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3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grpSp>
        <p:nvGrpSpPr>
          <p:cNvPr id="306" name="Group"/>
          <p:cNvGrpSpPr/>
          <p:nvPr/>
        </p:nvGrpSpPr>
        <p:grpSpPr>
          <a:xfrm>
            <a:off x="526939" y="2121211"/>
            <a:ext cx="2925459" cy="1255406"/>
            <a:chOff x="0" y="0"/>
            <a:chExt cx="2925457" cy="1255405"/>
          </a:xfrm>
        </p:grpSpPr>
        <p:sp>
          <p:nvSpPr>
            <p:cNvPr id="302" name="Rectangle 33"/>
            <p:cNvSpPr txBox="1"/>
            <p:nvPr/>
          </p:nvSpPr>
          <p:spPr>
            <a:xfrm>
              <a:off x="0" y="884565"/>
              <a:ext cx="29254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UWI Students</a:t>
              </a:r>
            </a:p>
          </p:txBody>
        </p:sp>
        <p:grpSp>
          <p:nvGrpSpPr>
            <p:cNvPr id="305" name="Oval 44"/>
            <p:cNvGrpSpPr/>
            <p:nvPr/>
          </p:nvGrpSpPr>
          <p:grpSpPr>
            <a:xfrm>
              <a:off x="1127717" y="0"/>
              <a:ext cx="670021" cy="670021"/>
              <a:chOff x="0" y="0"/>
              <a:chExt cx="670020" cy="670020"/>
            </a:xfrm>
          </p:grpSpPr>
          <p:sp>
            <p:nvSpPr>
              <p:cNvPr id="303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rgbClr val="004D40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4" name="1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311" name="Group"/>
          <p:cNvGrpSpPr/>
          <p:nvPr/>
        </p:nvGrpSpPr>
        <p:grpSpPr>
          <a:xfrm>
            <a:off x="5118587" y="4226137"/>
            <a:ext cx="1857485" cy="1214046"/>
            <a:chOff x="0" y="0"/>
            <a:chExt cx="1857484" cy="1214045"/>
          </a:xfrm>
        </p:grpSpPr>
        <p:sp>
          <p:nvSpPr>
            <p:cNvPr id="307" name="Rectangle 51"/>
            <p:cNvSpPr txBox="1"/>
            <p:nvPr/>
          </p:nvSpPr>
          <p:spPr>
            <a:xfrm>
              <a:off x="0" y="843205"/>
              <a:ext cx="185748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Course Lecturers</a:t>
              </a:r>
            </a:p>
          </p:txBody>
        </p:sp>
        <p:grpSp>
          <p:nvGrpSpPr>
            <p:cNvPr id="310" name="Oval 52"/>
            <p:cNvGrpSpPr/>
            <p:nvPr/>
          </p:nvGrpSpPr>
          <p:grpSpPr>
            <a:xfrm>
              <a:off x="593728" y="0"/>
              <a:ext cx="670021" cy="670021"/>
              <a:chOff x="0" y="0"/>
              <a:chExt cx="670020" cy="670020"/>
            </a:xfrm>
          </p:grpSpPr>
          <p:sp>
            <p:nvSpPr>
              <p:cNvPr id="308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9" name="5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</p:grpSp>
      <p:grpSp>
        <p:nvGrpSpPr>
          <p:cNvPr id="316" name="Group"/>
          <p:cNvGrpSpPr/>
          <p:nvPr/>
        </p:nvGrpSpPr>
        <p:grpSpPr>
          <a:xfrm>
            <a:off x="526939" y="4231238"/>
            <a:ext cx="2925459" cy="1203844"/>
            <a:chOff x="0" y="0"/>
            <a:chExt cx="2925457" cy="1203843"/>
          </a:xfrm>
        </p:grpSpPr>
        <p:sp>
          <p:nvSpPr>
            <p:cNvPr id="312" name="Rectangle 63"/>
            <p:cNvSpPr txBox="1"/>
            <p:nvPr/>
          </p:nvSpPr>
          <p:spPr>
            <a:xfrm>
              <a:off x="0" y="833003"/>
              <a:ext cx="29254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Group Members</a:t>
              </a:r>
            </a:p>
          </p:txBody>
        </p:sp>
        <p:grpSp>
          <p:nvGrpSpPr>
            <p:cNvPr id="315" name="Oval 64"/>
            <p:cNvGrpSpPr/>
            <p:nvPr/>
          </p:nvGrpSpPr>
          <p:grpSpPr>
            <a:xfrm>
              <a:off x="1127718" y="0"/>
              <a:ext cx="670021" cy="670021"/>
              <a:chOff x="0" y="0"/>
              <a:chExt cx="670020" cy="670020"/>
            </a:xfrm>
          </p:grpSpPr>
          <p:sp>
            <p:nvSpPr>
              <p:cNvPr id="313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4" name="4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</p:grpSp>
      <p:grpSp>
        <p:nvGrpSpPr>
          <p:cNvPr id="321" name="Group"/>
          <p:cNvGrpSpPr/>
          <p:nvPr/>
        </p:nvGrpSpPr>
        <p:grpSpPr>
          <a:xfrm>
            <a:off x="8736857" y="4226137"/>
            <a:ext cx="2894891" cy="1214046"/>
            <a:chOff x="0" y="0"/>
            <a:chExt cx="2894890" cy="1214045"/>
          </a:xfrm>
        </p:grpSpPr>
        <p:sp>
          <p:nvSpPr>
            <p:cNvPr id="317" name="Rectangle 51"/>
            <p:cNvSpPr txBox="1"/>
            <p:nvPr/>
          </p:nvSpPr>
          <p:spPr>
            <a:xfrm>
              <a:off x="0" y="843205"/>
              <a:ext cx="289489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Administrative Staff at UWI </a:t>
              </a:r>
            </a:p>
          </p:txBody>
        </p:sp>
        <p:grpSp>
          <p:nvGrpSpPr>
            <p:cNvPr id="320" name="Oval 52"/>
            <p:cNvGrpSpPr/>
            <p:nvPr/>
          </p:nvGrpSpPr>
          <p:grpSpPr>
            <a:xfrm>
              <a:off x="1112430" y="0"/>
              <a:ext cx="670021" cy="670021"/>
              <a:chOff x="0" y="0"/>
              <a:chExt cx="670020" cy="670020"/>
            </a:xfrm>
          </p:grpSpPr>
          <p:sp>
            <p:nvSpPr>
              <p:cNvPr id="318" name="Circle"/>
              <p:cNvSpPr/>
              <p:nvPr/>
            </p:nvSpPr>
            <p:spPr>
              <a:xfrm>
                <a:off x="-1" y="-1"/>
                <a:ext cx="670022" cy="670022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50800" dist="25400" dir="5400000">
                  <a:srgbClr val="000000">
                    <a:alpha val="3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9" name="6"/>
              <p:cNvSpPr txBox="1"/>
              <p:nvPr/>
            </p:nvSpPr>
            <p:spPr>
              <a:xfrm>
                <a:off x="98121" y="149590"/>
                <a:ext cx="47377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Roboto Light"/>
                    <a:ea typeface="Roboto Light"/>
                    <a:cs typeface="Roboto Light"/>
                    <a:sym typeface="Roboto Light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Box 32"/>
          <p:cNvSpPr txBox="1"/>
          <p:nvPr/>
        </p:nvSpPr>
        <p:spPr>
          <a:xfrm>
            <a:off x="0" y="3024220"/>
            <a:ext cx="12192000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2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Project Significance</a:t>
            </a:r>
          </a:p>
          <a:p>
            <a:pPr algn="ctr">
              <a:defRPr sz="24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1/2 Minute</a:t>
            </a:r>
          </a:p>
        </p:txBody>
      </p:sp>
      <p:sp>
        <p:nvSpPr>
          <p:cNvPr id="324" name="Slide Number Placeholder 1"/>
          <p:cNvSpPr txBox="1"/>
          <p:nvPr>
            <p:ph type="sldNum" sz="quarter" idx="2"/>
          </p:nvPr>
        </p:nvSpPr>
        <p:spPr>
          <a:xfrm>
            <a:off x="11522759" y="6273660"/>
            <a:ext cx="188899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95C"/>
      </a:accent1>
      <a:accent2>
        <a:srgbClr val="00796B"/>
      </a:accent2>
      <a:accent3>
        <a:srgbClr val="00897B"/>
      </a:accent3>
      <a:accent4>
        <a:srgbClr val="009688"/>
      </a:accent4>
      <a:accent5>
        <a:srgbClr val="26A69A"/>
      </a:accent5>
      <a:accent6>
        <a:srgbClr val="CDDC39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50800" dist="25400" dir="5400000">
            <a:srgbClr val="000000">
              <a:alpha val="3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95C"/>
      </a:accent1>
      <a:accent2>
        <a:srgbClr val="00796B"/>
      </a:accent2>
      <a:accent3>
        <a:srgbClr val="00897B"/>
      </a:accent3>
      <a:accent4>
        <a:srgbClr val="009688"/>
      </a:accent4>
      <a:accent5>
        <a:srgbClr val="26A69A"/>
      </a:accent5>
      <a:accent6>
        <a:srgbClr val="CDDC39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3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sx="100000" sy="100000" kx="0" ky="0" algn="b" rotWithShape="0" blurRad="50800" dist="25400" dir="5400000">
            <a:srgbClr val="000000">
              <a:alpha val="3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