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1" i="0" u="none" strike="noStrike">
                <a:solidFill>
                  <a:srgbClr val="C00000"/>
                </a:solidFill>
                <a:latin typeface="Arial"/>
              </a:defRPr>
            </a:pPr>
            <a:r>
              <a:rPr sz="1200" b="1" i="0" u="none" strike="noStrike">
                <a:solidFill>
                  <a:srgbClr val="C00000"/>
                </a:solidFill>
                <a:latin typeface="Arial"/>
              </a:rPr>
              <a:t>渗漏(30%)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C0000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effectLst/>
            </c:spPr>
          </c:dPt>
          <c:cat>
            <c:multiLvlStrRef>
              <c:f>Sheet1!$A$2:$A$7</c:f>
              <c:multiLvlStrCache>
                <c:ptCount val="6"/>
                <c:lvl>
                  <c:pt idx="0">
                    <c:v>一月</c:v>
                  </c:pt>
                  <c:pt idx="1">
                    <c:v>二月</c:v>
                  </c:pt>
                  <c:pt idx="2">
                    <c:v>三月</c:v>
                  </c:pt>
                  <c:pt idx="3">
                    <c:v>四月</c:v>
                  </c:pt>
                  <c:pt idx="4">
                    <c:v>五月</c:v>
                  </c:pt>
                  <c:pt idx="5">
                    <c:v>六月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1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1" i="0" u="none" strike="noStrike">
                <a:solidFill>
                  <a:srgbClr val="C00000"/>
                </a:solidFill>
                <a:latin typeface="Arial"/>
              </a:defRPr>
            </a:pPr>
            <a:r>
              <a:rPr sz="1200" b="1" i="0" u="none" strike="noStrike">
                <a:solidFill>
                  <a:srgbClr val="C00000"/>
                </a:solidFill>
                <a:latin typeface="Arial"/>
              </a:rPr>
              <a:t>结构安全(30%)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cat>
            <c:multiLvlStrRef>
              <c:f>Sheet1!$A$2:$A$7</c:f>
              <c:multiLvlStrCache>
                <c:ptCount val="6"/>
                <c:lvl>
                  <c:pt idx="0">
                    <c:v>一月</c:v>
                  </c:pt>
                  <c:pt idx="1">
                    <c:v>二月</c:v>
                  </c:pt>
                  <c:pt idx="2">
                    <c:v>三月</c:v>
                  </c:pt>
                  <c:pt idx="3">
                    <c:v>四月</c:v>
                  </c:pt>
                  <c:pt idx="4">
                    <c:v>五月</c:v>
                  </c:pt>
                  <c:pt idx="5">
                    <c:v>六月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1" i="0" u="none" strike="noStrike">
                <a:solidFill>
                  <a:srgbClr val="C00000"/>
                </a:solidFill>
                <a:latin typeface="Arial"/>
              </a:defRPr>
            </a:pPr>
            <a:r>
              <a:rPr sz="1200" b="1" i="0" u="none" strike="noStrike">
                <a:solidFill>
                  <a:srgbClr val="C00000"/>
                </a:solidFill>
                <a:latin typeface="Arial"/>
              </a:rPr>
              <a:t>基坑安全(30%)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077B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1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2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dPt>
            <c:idx val="3"/>
            <c:invertIfNegative val="0"/>
            <c:bubble3D val="0"/>
            <c:spPr>
              <a:solidFill>
                <a:srgbClr val="0077BF"/>
              </a:solidFill>
              <a:effectLst/>
            </c:spPr>
          </c:dPt>
          <c:dPt>
            <c:idx val="4"/>
            <c:invertIfNegative val="0"/>
            <c:bubble3D val="0"/>
            <c:spPr>
              <a:solidFill>
                <a:srgbClr val="4E9D2D"/>
              </a:solidFill>
              <a:effectLst/>
            </c:spPr>
          </c:dPt>
          <c:dPt>
            <c:idx val="5"/>
            <c:invertIfNegative val="0"/>
            <c:bubble3D val="0"/>
            <c:spPr>
              <a:solidFill>
                <a:srgbClr val="ECAA00"/>
              </a:solidFill>
              <a:effectLst/>
            </c:spPr>
          </c:dPt>
          <c:cat>
            <c:multiLvlStrRef>
              <c:f>Sheet1!$A$2:$A$7</c:f>
              <c:multiLvlStrCache>
                <c:ptCount val="6"/>
                <c:lvl>
                  <c:pt idx="0">
                    <c:v>一月</c:v>
                  </c:pt>
                  <c:pt idx="1">
                    <c:v>二月</c:v>
                  </c:pt>
                  <c:pt idx="2">
                    <c:v>三月</c:v>
                  </c:pt>
                  <c:pt idx="3">
                    <c:v>四月</c:v>
                  </c:pt>
                  <c:pt idx="4">
                    <c:v>五月</c:v>
                  </c:pt>
                  <c:pt idx="5">
                    <c:v>六月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chart" Target="/ppt/charts/chart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精装修：“两防”风险最为突出，交付投诉隐患较大</a:t>
            </a:r>
            <a:endParaRPr lang="en-US" sz="1400" dirty="0"/>
          </a:p>
        </p:txBody>
      </p:sp>
      <p:sp>
        <p:nvSpPr>
          <p:cNvPr id="3" name="Text 1"/>
          <p:cNvSpPr/>
          <p:nvPr/>
        </p:nvSpPr>
        <p:spPr>
          <a:xfrm>
            <a:off x="0" y="548640"/>
            <a:ext cx="9144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200"/>
              </a:lnSpc>
              <a:buNone/>
            </a:pPr>
            <a:r>
              <a:rPr lang="en-US" sz="1200" b="1" dirty="0">
                <a:solidFill>
                  <a:srgbClr val="16375F"/>
                </a:solidFill>
              </a:rPr>
              <a:t>1.测试输入的文字1测试输入的文字1测试输入的文字1</a:t>
            </a:r>
            <a:endParaRPr lang="en-US" sz="1200" dirty="0"/>
          </a:p>
          <a:p>
            <a:pPr indent="0" marL="0">
              <a:lnSpc>
                <a:spcPts val="2200"/>
              </a:lnSpc>
              <a:buNone/>
            </a:pPr>
            <a:r>
              <a:rPr lang="en-US" sz="1200" b="1" dirty="0">
                <a:solidFill>
                  <a:srgbClr val="16375F"/>
                </a:solidFill>
              </a:rPr>
              <a:t>2.测试输入的文字2测试输入的文字2测试输入的文字2</a:t>
            </a:r>
            <a:endParaRPr lang="en-US" sz="1200" dirty="0"/>
          </a:p>
          <a:p>
            <a:pPr indent="0" marL="0">
              <a:lnSpc>
                <a:spcPts val="2200"/>
              </a:lnSpc>
              <a:buNone/>
            </a:pPr>
            <a:r>
              <a:rPr lang="en-US" sz="1200" b="1" dirty="0">
                <a:solidFill>
                  <a:srgbClr val="16375F"/>
                </a:solidFill>
              </a:rPr>
              <a:t>        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0" y="1463040"/>
          <a:ext cx="32004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3291840" y="1463040"/>
          <a:ext cx="32004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2" descr=""/>
          <p:cNvGraphicFramePr/>
          <p:nvPr/>
        </p:nvGraphicFramePr>
        <p:xfrm>
          <a:off x="6492240" y="1463040"/>
          <a:ext cx="22860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2023-05-05T10:25:15Z</dcterms:created>
  <dcterms:modified xsi:type="dcterms:W3CDTF">2023-05-05T10:25:15Z</dcterms:modified>
</cp:coreProperties>
</file>