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61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81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5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C6A781F-FD92-49DF-8D58-5AC87D08743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B05A81-EF1D-406C-8EF0-45C14666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70A0-B2C3-43D8-871C-B94B96C93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- An </a:t>
            </a:r>
            <a:r>
              <a:rPr lang="en-US" dirty="0" err="1"/>
              <a:t>Overivew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8A0E-0D57-49CF-A595-44F9A163B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Stefanos Logothetis</a:t>
            </a:r>
          </a:p>
          <a:p>
            <a:r>
              <a:rPr lang="en-US" dirty="0"/>
              <a:t>11/6/2019</a:t>
            </a:r>
          </a:p>
        </p:txBody>
      </p:sp>
    </p:spTree>
    <p:extLst>
      <p:ext uri="{BB962C8B-B14F-4D97-AF65-F5344CB8AC3E}">
        <p14:creationId xmlns:p14="http://schemas.microsoft.com/office/powerpoint/2010/main" val="20842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3EB2-7052-4DCE-A963-76DCF0E1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-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CDD-52D6-4BB8-B458-F83D1F43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326935" cy="4351337"/>
          </a:xfrm>
        </p:spPr>
        <p:txBody>
          <a:bodyPr>
            <a:normAutofit/>
          </a:bodyPr>
          <a:lstStyle/>
          <a:p>
            <a:r>
              <a:rPr lang="en-US" sz="2800" dirty="0"/>
              <a:t>Splits data among multiple machines in a network- built in horizontal scaling</a:t>
            </a:r>
          </a:p>
          <a:p>
            <a:r>
              <a:rPr lang="en-US" sz="2800" dirty="0"/>
              <a:t>Different from vertical scaling in that it doesn’t involve upgrading a single machine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66D7D72-F32E-48C1-881C-A41302AA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289" y="1828800"/>
            <a:ext cx="3725966" cy="37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06A6-02D8-44AB-BE6F-005047E5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9226-AACF-4C49-8007-B85F7E76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780147" cy="435133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sharded</a:t>
            </a:r>
            <a:r>
              <a:rPr lang="en-US" dirty="0"/>
              <a:t> cluster contains</a:t>
            </a:r>
          </a:p>
          <a:p>
            <a:pPr lvl="1"/>
            <a:r>
              <a:rPr lang="en-US" dirty="0"/>
              <a:t>Shards- a subset of data</a:t>
            </a:r>
          </a:p>
          <a:p>
            <a:pPr lvl="1"/>
            <a:r>
              <a:rPr lang="en-US" dirty="0"/>
              <a:t>Mongos (Routers)- the interface between the shards and user</a:t>
            </a:r>
          </a:p>
          <a:p>
            <a:pPr lvl="1"/>
            <a:r>
              <a:rPr lang="en-US" dirty="0"/>
              <a:t>Config server- handles metadata and settings</a:t>
            </a:r>
          </a:p>
          <a:p>
            <a:r>
              <a:rPr lang="en-US" dirty="0"/>
              <a:t>A Shard Key distributes the documents across the shards. </a:t>
            </a:r>
          </a:p>
          <a:p>
            <a:r>
              <a:rPr lang="en-US" dirty="0"/>
              <a:t>The key is unique to each </a:t>
            </a:r>
            <a:r>
              <a:rPr lang="en-US" dirty="0" err="1"/>
              <a:t>sharded</a:t>
            </a:r>
            <a:r>
              <a:rPr lang="en-US" dirty="0"/>
              <a:t> cluster, and can’t be changed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8EDBE4-A71E-4224-863D-5E933E20D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336" y="1908968"/>
            <a:ext cx="5905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0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AD8-9FC7-4663-B650-E0FD32A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8FE6-C7A6-48C3-93F3-AB218DB5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03162"/>
            <a:ext cx="8104319" cy="4351337"/>
          </a:xfrm>
        </p:spPr>
        <p:txBody>
          <a:bodyPr/>
          <a:lstStyle/>
          <a:p>
            <a:r>
              <a:rPr lang="en-US" sz="2400" dirty="0"/>
              <a:t>The Shard Key also works to partition the data into “Chunks”, which are themselves subsets of the data</a:t>
            </a:r>
          </a:p>
          <a:p>
            <a:r>
              <a:rPr lang="en-US" sz="2400" dirty="0"/>
              <a:t>The chunks contain a certain set of the keys </a:t>
            </a:r>
          </a:p>
          <a:p>
            <a:r>
              <a:rPr lang="en-US" sz="2400" dirty="0"/>
              <a:t>MongoDB automatically splits chunks that get too large to improve </a:t>
            </a:r>
            <a:r>
              <a:rPr lang="en-US" sz="2400" dirty="0" err="1"/>
              <a:t>efficienc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2A7876-0EE3-4ECB-A80B-18259E672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2477" y="4110990"/>
            <a:ext cx="7239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3F63-191D-44B3-B615-AD7ADB99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Hashed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967A-3E1D-4A27-97F6-E800C918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Shard Key structure sounds familiar, it’s because MongoDB can use a hash function to distribute your documents</a:t>
            </a:r>
          </a:p>
          <a:p>
            <a:r>
              <a:rPr lang="en-US" sz="2400" dirty="0"/>
              <a:t>This makes the splitting among shards more even, but splits up documents with similar key values. 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E295F6FB-397C-4617-9480-03F2894F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812" y="3429000"/>
            <a:ext cx="3223189" cy="32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9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5500-E492-4A0A-A515-8B460FD7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Ranged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29D5-68F7-4F61-936B-ED4A5183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290273"/>
          </a:xfrm>
        </p:spPr>
        <p:txBody>
          <a:bodyPr/>
          <a:lstStyle/>
          <a:p>
            <a:r>
              <a:rPr lang="en-US" dirty="0"/>
              <a:t>We can overcome the limitations of hashed sharding by using Ranged sharding</a:t>
            </a:r>
          </a:p>
          <a:p>
            <a:r>
              <a:rPr lang="en-US" dirty="0"/>
              <a:t>Works by putting similar keys in the same shard (for the most part)</a:t>
            </a:r>
          </a:p>
          <a:p>
            <a:r>
              <a:rPr lang="en-US" dirty="0"/>
              <a:t>However, if keys are chosen poorly, this can decrease performance overall.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230758-5208-4DCB-8298-2AA120EF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3164" y="3341301"/>
            <a:ext cx="6932776" cy="34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44CD-D9D9-4146-81C1-227A365A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886F-3D19-4466-9141-BBA54763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857059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still organize data in shards through zoning.</a:t>
            </a:r>
          </a:p>
          <a:p>
            <a:r>
              <a:rPr lang="en-US" sz="2400" dirty="0"/>
              <a:t>Zoning guarantees that certain subsets of data can be found in specific shards</a:t>
            </a:r>
          </a:p>
          <a:p>
            <a:r>
              <a:rPr lang="en-US" sz="2400" dirty="0"/>
              <a:t>Can help when shards are located at different physical locations- keep data close to those who need it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DF15B1-5426-400A-BE50-272941AC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68" y="2179179"/>
            <a:ext cx="6015044" cy="3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A80-50E9-487B-B958-E4E3DE76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987B-7308-46B8-95DA-53D3CBF2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770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Sharding is useful because data sets are often too large for any one server to handle</a:t>
            </a:r>
          </a:p>
          <a:p>
            <a:r>
              <a:rPr lang="en-US" sz="2400" dirty="0"/>
              <a:t>Both storage space and </a:t>
            </a:r>
            <a:r>
              <a:rPr lang="en-US" sz="2400" dirty="0" err="1"/>
              <a:t>cpu</a:t>
            </a:r>
            <a:r>
              <a:rPr lang="en-US" sz="2400" dirty="0"/>
              <a:t> usage can be effectively parallelized by sharding the data across multiple machines</a:t>
            </a:r>
          </a:p>
          <a:p>
            <a:r>
              <a:rPr lang="en-US" sz="2400" dirty="0"/>
              <a:t>It can also localize data that is spread out over a large geographic area</a:t>
            </a:r>
          </a:p>
          <a:p>
            <a:r>
              <a:rPr lang="en-US" sz="2400" dirty="0"/>
              <a:t>However, this comes at a cost:</a:t>
            </a:r>
          </a:p>
          <a:p>
            <a:pPr lvl="1"/>
            <a:r>
              <a:rPr lang="en-US" sz="2000" dirty="0"/>
              <a:t>Sharding can split up data geographically- increasing the time to get data from other shards</a:t>
            </a:r>
          </a:p>
          <a:p>
            <a:pPr lvl="1"/>
            <a:r>
              <a:rPr lang="en-US" sz="2000" dirty="0"/>
              <a:t>Sharding requires more management resources (</a:t>
            </a:r>
            <a:r>
              <a:rPr lang="en-US" sz="2000" dirty="0" err="1"/>
              <a:t>rotuers</a:t>
            </a:r>
            <a:r>
              <a:rPr lang="en-US" sz="2000" dirty="0"/>
              <a:t>/config servers) in order to function</a:t>
            </a:r>
          </a:p>
          <a:p>
            <a:pPr lvl="1"/>
            <a:r>
              <a:rPr lang="en-US" sz="2000" dirty="0"/>
              <a:t>Sharding depends heavily on the shard key</a:t>
            </a:r>
          </a:p>
          <a:p>
            <a:pPr lvl="2"/>
            <a:r>
              <a:rPr lang="en-US" sz="1800" dirty="0"/>
              <a:t>Performance depends on structure of key </a:t>
            </a:r>
          </a:p>
          <a:p>
            <a:pPr lvl="2"/>
            <a:r>
              <a:rPr lang="en-US" sz="1800" dirty="0"/>
              <a:t>If the key is lost, the data needs to be re-</a:t>
            </a:r>
            <a:r>
              <a:rPr lang="en-US" sz="1800" dirty="0" err="1"/>
              <a:t>sharded</a:t>
            </a:r>
            <a:r>
              <a:rPr lang="en-US" sz="1800" dirty="0"/>
              <a:t> (much like in hashing)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427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FAB0-F417-44AB-B979-FB0A410C7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49D0-4404-4B78-BF86-07CE9F5A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915024"/>
            <a:ext cx="9418320" cy="577215"/>
          </a:xfrm>
        </p:spPr>
        <p:txBody>
          <a:bodyPr/>
          <a:lstStyle/>
          <a:p>
            <a:r>
              <a:rPr lang="en-US" dirty="0"/>
              <a:t>Image sources: https://docs.mongodb.com/manual/sharding/</a:t>
            </a:r>
          </a:p>
        </p:txBody>
      </p:sp>
    </p:spTree>
    <p:extLst>
      <p:ext uri="{BB962C8B-B14F-4D97-AF65-F5344CB8AC3E}">
        <p14:creationId xmlns:p14="http://schemas.microsoft.com/office/powerpoint/2010/main" val="4739712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</TotalTime>
  <Words>390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Sharding- An Overivew</vt:lpstr>
      <vt:lpstr>Sharding- What is it?</vt:lpstr>
      <vt:lpstr>Sharding components</vt:lpstr>
      <vt:lpstr>Chunks </vt:lpstr>
      <vt:lpstr>Hashed Sharding</vt:lpstr>
      <vt:lpstr>Ranged Sharding</vt:lpstr>
      <vt:lpstr>Zoning </vt:lpstr>
      <vt:lpstr>Why Sharding?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Sharding- An Overivew</dc:title>
  <dc:creator>Stefanos Logothetis</dc:creator>
  <cp:lastModifiedBy>Stefanos Logothetis</cp:lastModifiedBy>
  <cp:revision>4</cp:revision>
  <dcterms:created xsi:type="dcterms:W3CDTF">2019-11-05T22:57:31Z</dcterms:created>
  <dcterms:modified xsi:type="dcterms:W3CDTF">2019-11-05T23:25:40Z</dcterms:modified>
</cp:coreProperties>
</file>