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1D06D32-EBCA-48C2-B804-5AD1FB98A97E}">
          <p14:sldIdLst>
            <p14:sldId id="256"/>
            <p14:sldId id="257"/>
            <p14:sldId id="258"/>
            <p14:sldId id="259"/>
            <p14:sldId id="260"/>
            <p14:sldId id="263"/>
            <p14:sldId id="261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3" autoAdjust="0"/>
    <p:restoredTop sz="88462" autoAdjust="0"/>
  </p:normalViewPr>
  <p:slideViewPr>
    <p:cSldViewPr snapToGrid="0">
      <p:cViewPr varScale="1">
        <p:scale>
          <a:sx n="102" d="100"/>
          <a:sy n="102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ED8F2-E0BC-483B-B121-427EBA194043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11AB6-138C-48F4-9346-4BCAA3A3A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563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is a package manager for the </a:t>
            </a:r>
            <a:r>
              <a:rPr lang="en-US" altLang="zh-CN" dirty="0" err="1" smtClean="0"/>
              <a:t>javascript</a:t>
            </a:r>
            <a:r>
              <a:rPr lang="en-US" altLang="zh-CN" dirty="0" smtClean="0"/>
              <a:t> programming language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11AB6-138C-48F4-9346-4BCAA3A3A0A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286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11AB6-138C-48F4-9346-4BCAA3A3A0A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091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11AB6-138C-48F4-9346-4BCAA3A3A0A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154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11AB6-138C-48F4-9346-4BCAA3A3A0A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882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3442-6DFE-405C-97F2-9D16BA9DD070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C891-11C7-46CF-844B-687C647CF5F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77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3442-6DFE-405C-97F2-9D16BA9DD070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C891-11C7-46CF-844B-687C647CF5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05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3442-6DFE-405C-97F2-9D16BA9DD070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C891-11C7-46CF-844B-687C647CF5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01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3442-6DFE-405C-97F2-9D16BA9DD070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C891-11C7-46CF-844B-687C647CF5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30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3442-6DFE-405C-97F2-9D16BA9DD070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C891-11C7-46CF-844B-687C647CF5F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077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3442-6DFE-405C-97F2-9D16BA9DD070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C891-11C7-46CF-844B-687C647CF5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29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3442-6DFE-405C-97F2-9D16BA9DD070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C891-11C7-46CF-844B-687C647CF5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89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3442-6DFE-405C-97F2-9D16BA9DD070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C891-11C7-46CF-844B-687C647CF5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99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3442-6DFE-405C-97F2-9D16BA9DD070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C891-11C7-46CF-844B-687C647CF5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402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7D3442-6DFE-405C-97F2-9D16BA9DD070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0EC891-11C7-46CF-844B-687C647CF5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75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7D3442-6DFE-405C-97F2-9D16BA9DD070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0EC891-11C7-46CF-844B-687C647CF5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34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7D3442-6DFE-405C-97F2-9D16BA9DD070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B0EC891-11C7-46CF-844B-687C647CF5F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7133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56361" y="2744386"/>
            <a:ext cx="10058400" cy="114300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altLang="zh-CN" sz="3300" dirty="0" err="1" smtClean="0"/>
              <a:t>MongodB</a:t>
            </a:r>
            <a:r>
              <a:rPr lang="en-US" altLang="zh-CN" sz="3300" dirty="0" smtClean="0"/>
              <a:t> Assignment</a:t>
            </a:r>
            <a:endParaRPr lang="en-US" altLang="zh-CN" sz="3300" dirty="0" smtClean="0"/>
          </a:p>
          <a:p>
            <a:pPr algn="ctr"/>
            <a:r>
              <a:rPr lang="en-US" altLang="zh-CN" dirty="0" smtClean="0"/>
              <a:t>Group 13</a:t>
            </a:r>
          </a:p>
          <a:p>
            <a:pPr algn="ctr"/>
            <a:r>
              <a:rPr lang="en-US" altLang="zh-CN" dirty="0" smtClean="0"/>
              <a:t>Jianzhou Liu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9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MongoDB Compass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Features:</a:t>
            </a:r>
            <a:endParaRPr lang="en-US" altLang="zh-CN" dirty="0"/>
          </a:p>
          <a:p>
            <a:pPr lvl="1"/>
            <a:r>
              <a:rPr lang="en-US" altLang="zh-CN" dirty="0"/>
              <a:t>The tool allows to explore data visually</a:t>
            </a:r>
          </a:p>
          <a:p>
            <a:pPr lvl="1"/>
            <a:r>
              <a:rPr lang="en-US" altLang="zh-CN" dirty="0"/>
              <a:t>MongoDB Compass analyzes documents and displays rich structures within one collection using Run ad-hoc queries in seconds</a:t>
            </a:r>
          </a:p>
          <a:p>
            <a:pPr lvl="1"/>
            <a:r>
              <a:rPr lang="en-US" altLang="zh-CN" dirty="0"/>
              <a:t>Supports quick insight into server status and query performance</a:t>
            </a:r>
          </a:p>
          <a:p>
            <a:pPr lvl="1"/>
            <a:r>
              <a:rPr lang="en-US" altLang="zh-CN" dirty="0"/>
              <a:t>Allows to view query performance</a:t>
            </a:r>
          </a:p>
          <a:p>
            <a:pPr lvl="1"/>
            <a:r>
              <a:rPr lang="en-US" altLang="zh-CN" dirty="0"/>
              <a:t>A better approach to CRUD makes it easier to interact</a:t>
            </a:r>
          </a:p>
          <a:p>
            <a:pPr lvl="1"/>
            <a:r>
              <a:rPr lang="en-US" altLang="zh-CN" dirty="0"/>
              <a:t>It helps users to take decisions about indexing, document validation, and more</a:t>
            </a:r>
          </a:p>
          <a:p>
            <a:pPr lvl="1"/>
            <a:r>
              <a:rPr lang="en-US" altLang="zh-CN" dirty="0"/>
              <a:t>No need to write command line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6960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MongoDB Compass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96346" y="1845734"/>
            <a:ext cx="4194928" cy="4023360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  explore </a:t>
            </a:r>
            <a:r>
              <a:rPr lang="en-US" altLang="zh-CN" dirty="0"/>
              <a:t>data </a:t>
            </a:r>
            <a:r>
              <a:rPr lang="en-US" altLang="zh-CN" dirty="0" smtClean="0"/>
              <a:t>visually</a:t>
            </a:r>
          </a:p>
          <a:p>
            <a:endParaRPr lang="en-US" altLang="zh-CN" dirty="0"/>
          </a:p>
          <a:p>
            <a:r>
              <a:rPr lang="en-US" altLang="zh-CN" dirty="0" smtClean="0"/>
              <a:t>  very slow response speed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95" y="1939059"/>
            <a:ext cx="6700956" cy="383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6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 Nucleon Database Master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Features:</a:t>
            </a:r>
            <a:endParaRPr lang="en-US" altLang="zh-CN" dirty="0"/>
          </a:p>
          <a:p>
            <a:pPr lvl="1"/>
            <a:r>
              <a:rPr lang="en-US" altLang="zh-CN" dirty="0"/>
              <a:t>Support for JSON/LINQ/SQL Query Editor</a:t>
            </a:r>
          </a:p>
          <a:p>
            <a:pPr lvl="1"/>
            <a:r>
              <a:rPr lang="en-US" altLang="zh-CN" dirty="0"/>
              <a:t>It offers powerful and intuitive SQL, LINQ and JSON query editor</a:t>
            </a:r>
          </a:p>
          <a:p>
            <a:pPr lvl="1"/>
            <a:r>
              <a:rPr lang="en-US" altLang="zh-CN" dirty="0"/>
              <a:t>The tool provides notable features like code highlighting, code completion and text find and replace</a:t>
            </a:r>
          </a:p>
          <a:p>
            <a:pPr lvl="1"/>
            <a:r>
              <a:rPr lang="en-US" altLang="zh-CN" dirty="0"/>
              <a:t>The users can export data into file formats like XML, HTML, MS Office, CSV, OpenOffice, RTF, PDF, XPS, JSON, dBase, and PNG</a:t>
            </a:r>
          </a:p>
          <a:p>
            <a:pPr lvl="1"/>
            <a:r>
              <a:rPr lang="en-US" altLang="zh-CN" dirty="0"/>
              <a:t>It provides dynamic C# Scripting query editor which supports </a:t>
            </a:r>
            <a:r>
              <a:rPr lang="en-US" altLang="zh-CN" dirty="0" err="1"/>
              <a:t>Linq</a:t>
            </a:r>
            <a:r>
              <a:rPr lang="en-US" altLang="zh-CN" dirty="0"/>
              <a:t> to MongoDB and </a:t>
            </a:r>
            <a:r>
              <a:rPr lang="en-US" altLang="zh-CN" dirty="0" err="1"/>
              <a:t>Linq</a:t>
            </a:r>
            <a:r>
              <a:rPr lang="en-US" altLang="zh-CN" dirty="0"/>
              <a:t> to Dataset</a:t>
            </a:r>
          </a:p>
          <a:p>
            <a:pPr lvl="1"/>
            <a:r>
              <a:rPr lang="en-US" altLang="zh-CN" dirty="0"/>
              <a:t>It allows importing data from XML, CSV, and SQL Script files without any size limit.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290" y="899160"/>
            <a:ext cx="22860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93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1.6 NoSQL 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Features:</a:t>
            </a:r>
            <a:endParaRPr lang="en-US" altLang="zh-CN" dirty="0"/>
          </a:p>
          <a:p>
            <a:pPr lvl="1"/>
            <a:r>
              <a:rPr lang="en-US" altLang="zh-CN" dirty="0"/>
              <a:t>Fully featured MongoDB GUI Shell with code </a:t>
            </a:r>
            <a:r>
              <a:rPr lang="en-US" altLang="zh-CN" dirty="0" err="1"/>
              <a:t>autocompletion</a:t>
            </a:r>
            <a:r>
              <a:rPr lang="en-US" altLang="zh-CN" dirty="0"/>
              <a:t>, and syntax highlighting</a:t>
            </a:r>
          </a:p>
          <a:p>
            <a:pPr lvl="1"/>
            <a:r>
              <a:rPr lang="en-US" altLang="zh-CN" dirty="0"/>
              <a:t>It offers support for replica sets, standalone hosts and </a:t>
            </a:r>
            <a:r>
              <a:rPr lang="en-US" altLang="zh-CN" dirty="0" err="1"/>
              <a:t>sharded</a:t>
            </a:r>
            <a:r>
              <a:rPr lang="en-US" altLang="zh-CN" dirty="0"/>
              <a:t> clusters connections</a:t>
            </a:r>
          </a:p>
          <a:p>
            <a:pPr lvl="1"/>
            <a:r>
              <a:rPr lang="en-US" altLang="zh-CN" dirty="0"/>
              <a:t>Editor comes with three views Tree, Table, and JSON view modes</a:t>
            </a:r>
          </a:p>
          <a:p>
            <a:pPr lvl="1"/>
            <a:r>
              <a:rPr lang="en-US" altLang="zh-CN" dirty="0"/>
              <a:t>Easy-to-use document viewer</a:t>
            </a:r>
          </a:p>
          <a:p>
            <a:pPr lvl="1"/>
            <a:r>
              <a:rPr lang="en-US" altLang="zh-CN" dirty="0"/>
              <a:t>File Manager Tool to work with </a:t>
            </a:r>
            <a:r>
              <a:rPr lang="en-US" altLang="zh-CN" dirty="0" err="1"/>
              <a:t>GridFS</a:t>
            </a:r>
            <a:endParaRPr lang="en-US" altLang="zh-CN" dirty="0"/>
          </a:p>
          <a:p>
            <a:pPr lvl="1"/>
            <a:r>
              <a:rPr lang="en-US" altLang="zh-CN" dirty="0"/>
              <a:t>Simple view and management option for all types of MongoDB objects</a:t>
            </a:r>
          </a:p>
          <a:p>
            <a:pPr lvl="1"/>
            <a:r>
              <a:rPr lang="en-US" altLang="zh-CN" dirty="0"/>
              <a:t>Import tables from MySQL and SQL Server databases</a:t>
            </a:r>
          </a:p>
          <a:p>
            <a:pPr lvl="1"/>
            <a:r>
              <a:rPr lang="en-US" altLang="zh-CN" dirty="0"/>
              <a:t>Multiple Mongo host database connections</a:t>
            </a:r>
          </a:p>
          <a:p>
            <a:pPr lvl="1"/>
            <a:r>
              <a:rPr lang="en-US" altLang="zh-CN" dirty="0"/>
              <a:t>Export documents to CSV, XML, XLSX, and JSON file formats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680" y="1165860"/>
            <a:ext cx="16764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30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1.7 Mongo Management Studio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Features:</a:t>
            </a:r>
            <a:endParaRPr lang="en-US" altLang="zh-CN" dirty="0"/>
          </a:p>
          <a:p>
            <a:pPr lvl="1"/>
            <a:r>
              <a:rPr lang="en-US" altLang="zh-CN" dirty="0"/>
              <a:t>Mongo Management Studio is cross-platform, so it runs on all major systems</a:t>
            </a:r>
          </a:p>
          <a:p>
            <a:pPr lvl="1"/>
            <a:r>
              <a:rPr lang="en-US" altLang="zh-CN" dirty="0"/>
              <a:t>It offers support for MongoDB 3.0 / 3.2 / 3.4</a:t>
            </a:r>
          </a:p>
          <a:p>
            <a:pPr lvl="1"/>
            <a:r>
              <a:rPr lang="en-US" altLang="zh-CN" dirty="0"/>
              <a:t>The app allows connecting to remote MongoDB databases using an SSH tunnel</a:t>
            </a:r>
          </a:p>
          <a:p>
            <a:pPr lvl="1"/>
            <a:r>
              <a:rPr lang="en-US" altLang="zh-CN" dirty="0"/>
              <a:t>With Mongo Management Studio, it is possible to read and write to </a:t>
            </a:r>
            <a:r>
              <a:rPr lang="en-US" altLang="zh-CN" dirty="0" err="1"/>
              <a:t>GridFS</a:t>
            </a:r>
            <a:r>
              <a:rPr lang="en-US" altLang="zh-CN" dirty="0"/>
              <a:t> collections</a:t>
            </a:r>
          </a:p>
          <a:p>
            <a:pPr lvl="1"/>
            <a:r>
              <a:rPr lang="en-US" altLang="zh-CN" dirty="0"/>
              <a:t>It offers a complete documentation of all features by explaining MongoDB related topics</a:t>
            </a:r>
          </a:p>
          <a:p>
            <a:pPr lvl="1"/>
            <a:r>
              <a:rPr lang="en-US" altLang="zh-CN" dirty="0"/>
              <a:t>With its inline edit feature, it is possible to do data manipulation on the fly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4672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1.8 MongoJS Query Analyzer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Features:</a:t>
            </a:r>
            <a:endParaRPr lang="en-US" altLang="zh-CN" dirty="0"/>
          </a:p>
          <a:p>
            <a:pPr lvl="1"/>
            <a:r>
              <a:rPr lang="en-US" altLang="zh-CN" dirty="0"/>
              <a:t>The JavaScript statements and queries run within a MongoDB shell command line interface. It can also be typed and executed</a:t>
            </a:r>
          </a:p>
          <a:p>
            <a:pPr lvl="1"/>
            <a:r>
              <a:rPr lang="en-US" altLang="zh-CN" dirty="0"/>
              <a:t>The MongoJS Query Analyzer allows users to view the results in a tree hierarchy, grid and as a text result</a:t>
            </a:r>
          </a:p>
          <a:p>
            <a:pPr lvl="1"/>
            <a:r>
              <a:rPr lang="en-US" altLang="zh-CN" dirty="0"/>
              <a:t>The MongoJS Pretty Print JSON feature allows displaying the JSON result in an easy to read format</a:t>
            </a:r>
          </a:p>
          <a:p>
            <a:pPr lvl="1"/>
            <a:r>
              <a:rPr lang="en-US" altLang="zh-CN" dirty="0"/>
              <a:t>It displays query results in several ways; as text, text history, grid, and pivot grid.</a:t>
            </a:r>
          </a:p>
          <a:p>
            <a:pPr lvl="1"/>
            <a:r>
              <a:rPr lang="en-US" altLang="zh-CN" dirty="0"/>
              <a:t>The contents of the Query Analyzer can be saved in different ways and formats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534" y="1432560"/>
            <a:ext cx="22383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43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1.9 Cluster Control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Features:</a:t>
            </a:r>
            <a:endParaRPr lang="en-US" altLang="zh-CN" dirty="0"/>
          </a:p>
          <a:p>
            <a:pPr lvl="1"/>
            <a:r>
              <a:rPr lang="en-US" altLang="zh-CN" dirty="0"/>
              <a:t>The tool allows users to customize solutions for their own MongoDB deployments</a:t>
            </a:r>
          </a:p>
          <a:p>
            <a:pPr lvl="1"/>
            <a:r>
              <a:rPr lang="en-US" altLang="zh-CN" dirty="0"/>
              <a:t>Easily add and remove nodes, resize instances, and clone production clusters with the help of this tool</a:t>
            </a:r>
          </a:p>
          <a:p>
            <a:pPr lvl="1"/>
            <a:r>
              <a:rPr lang="en-US" altLang="zh-CN" dirty="0"/>
              <a:t>It provides single interface to automate mixed MongoDB and MySQL database environments</a:t>
            </a:r>
          </a:p>
          <a:p>
            <a:pPr lvl="1"/>
            <a:r>
              <a:rPr lang="en-US" altLang="zh-CN" dirty="0"/>
              <a:t>It provides management features that repair and recover broken nodes, and test and automate upgrades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9253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JASON files from Instacart table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Mainly use the sample from the professor’s code. But before use that , we need to create the </a:t>
            </a:r>
            <a:r>
              <a:rPr lang="en-US" altLang="zh-CN" i="1" dirty="0" err="1" smtClean="0"/>
              <a:t>orders_denorm</a:t>
            </a:r>
            <a:r>
              <a:rPr lang="en-US" altLang="zh-CN" dirty="0" smtClean="0"/>
              <a:t> table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268" y="2799711"/>
            <a:ext cx="53721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6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661" y="490195"/>
            <a:ext cx="2119695" cy="5618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780" y="490194"/>
            <a:ext cx="3207157" cy="5618376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2203661" y="3421930"/>
            <a:ext cx="812916" cy="2087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409587" y="2037761"/>
            <a:ext cx="1876574" cy="2152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291314" y="751603"/>
            <a:ext cx="207389" cy="12176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898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171695"/>
            <a:ext cx="10058400" cy="173736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3.</a:t>
            </a:r>
            <a:r>
              <a:rPr lang="en-US" altLang="zh-CN" dirty="0"/>
              <a:t> </a:t>
            </a:r>
            <a:r>
              <a:rPr lang="en-US" altLang="zh-CN" sz="4000" dirty="0"/>
              <a:t>Build a MongoDB database called Instacart and upload the JASON file.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3231473"/>
            <a:ext cx="3842365" cy="269798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200" dirty="0" smtClean="0"/>
              <a:t>Use JASON generated by code:</a:t>
            </a:r>
          </a:p>
          <a:p>
            <a:pPr marL="0" indent="0">
              <a:buNone/>
            </a:pPr>
            <a:r>
              <a:rPr lang="en-US" altLang="zh-CN" sz="2200" dirty="0" smtClean="0"/>
              <a:t> 1. Upload with </a:t>
            </a:r>
            <a:r>
              <a:rPr lang="en-US" altLang="zh-CN" sz="2200" dirty="0" err="1" smtClean="0"/>
              <a:t>mongoimport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en-US" altLang="zh-CN" sz="2200" dirty="0" smtClean="0"/>
              <a:t> </a:t>
            </a:r>
          </a:p>
          <a:p>
            <a:pPr marL="0" indent="0">
              <a:buNone/>
            </a:pP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 smtClean="0"/>
              <a:t> 2. Execute in mongo.exe</a:t>
            </a:r>
          </a:p>
          <a:p>
            <a:endParaRPr lang="en-US" altLang="zh-CN" dirty="0"/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080" y="2200271"/>
            <a:ext cx="2590800" cy="809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6232" y="5154345"/>
            <a:ext cx="7743240" cy="7751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6232" y="3965342"/>
            <a:ext cx="7734169" cy="828317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1097280" y="1855059"/>
            <a:ext cx="4151879" cy="10090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Create Instacart database: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506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2400" dirty="0"/>
          </a:p>
          <a:p>
            <a:pPr algn="ctr"/>
            <a:r>
              <a:rPr lang="en-US" altLang="zh-CN" sz="2400" dirty="0" smtClean="0"/>
              <a:t>1. </a:t>
            </a:r>
            <a:r>
              <a:rPr lang="en-US" altLang="zh-CN" sz="2400" dirty="0" smtClean="0"/>
              <a:t>Group Presentation: 9 Best MongoDB GUI Tools</a:t>
            </a:r>
            <a:endParaRPr lang="en-US" altLang="zh-CN" sz="2400" dirty="0" smtClean="0"/>
          </a:p>
          <a:p>
            <a:pPr algn="ctr"/>
            <a:endParaRPr lang="en-US" altLang="zh-CN" sz="2400" dirty="0" smtClean="0"/>
          </a:p>
          <a:p>
            <a:pPr algn="ctr"/>
            <a:r>
              <a:rPr lang="en-US" altLang="zh-CN" sz="2400" dirty="0" smtClean="0"/>
              <a:t>2. </a:t>
            </a:r>
            <a:r>
              <a:rPr lang="en-US" altLang="zh-CN" sz="2400" dirty="0" smtClean="0"/>
              <a:t>Write stored procedures to extract and save JASON files from Instacart fact table(</a:t>
            </a:r>
            <a:r>
              <a:rPr lang="en-US" altLang="zh-CN" sz="2400" dirty="0" err="1" smtClean="0"/>
              <a:t>denormalized</a:t>
            </a:r>
            <a:r>
              <a:rPr lang="en-US" altLang="zh-CN" sz="2400" dirty="0" smtClean="0"/>
              <a:t>).</a:t>
            </a:r>
          </a:p>
          <a:p>
            <a:pPr algn="ctr"/>
            <a:endParaRPr lang="en-US" altLang="zh-CN" sz="2400" dirty="0"/>
          </a:p>
          <a:p>
            <a:pPr algn="ctr"/>
            <a:r>
              <a:rPr lang="en-US" altLang="zh-CN" sz="2400" dirty="0" smtClean="0"/>
              <a:t>3. Build a MongoDB database called Instacart and upload the JASON file.</a:t>
            </a:r>
            <a:endParaRPr lang="en-US" altLang="zh-CN" sz="2400" dirty="0"/>
          </a:p>
          <a:p>
            <a:pPr algn="ctr"/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56886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878" y="536247"/>
            <a:ext cx="4191000" cy="5238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476" y="536247"/>
            <a:ext cx="4132248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5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53352"/>
            <a:ext cx="10058400" cy="1450757"/>
          </a:xfrm>
        </p:spPr>
        <p:txBody>
          <a:bodyPr/>
          <a:lstStyle/>
          <a:p>
            <a:r>
              <a:rPr lang="en-US" altLang="zh-CN" dirty="0" smtClean="0"/>
              <a:t>Presentation</a:t>
            </a:r>
            <a:r>
              <a:rPr lang="en-US" altLang="zh-CN" dirty="0"/>
              <a:t>: 9 Best MongoDB GUI 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9241" y="1845734"/>
            <a:ext cx="10331778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	</a:t>
            </a:r>
          </a:p>
          <a:p>
            <a:pPr marL="0" indent="0">
              <a:buNone/>
            </a:pPr>
            <a:r>
              <a:rPr lang="en-US" altLang="zh-CN" dirty="0" smtClean="0"/>
              <a:t>	As from the introduction of </a:t>
            </a:r>
            <a:r>
              <a:rPr lang="en-US" altLang="zh-CN" dirty="0"/>
              <a:t>the MongoDB </a:t>
            </a:r>
            <a:r>
              <a:rPr lang="en-US" altLang="zh-CN" dirty="0" smtClean="0"/>
              <a:t>tutorial, there are many MongoDB management tools available in the market. </a:t>
            </a:r>
            <a:r>
              <a:rPr lang="en-US" altLang="zh-CN" dirty="0" smtClean="0"/>
              <a:t>Here is the list of the 9 best </a:t>
            </a:r>
            <a:r>
              <a:rPr lang="en-US" altLang="zh-CN" dirty="0"/>
              <a:t>MongoDB</a:t>
            </a:r>
            <a:r>
              <a:rPr lang="en-US" altLang="zh-CN" dirty="0" smtClean="0"/>
              <a:t> GUI tools in 2019: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u="sng" dirty="0"/>
              <a:t>1.NoSQLBooster</a:t>
            </a:r>
            <a:r>
              <a:rPr lang="en-US" altLang="zh-CN" dirty="0"/>
              <a:t>				6.NoSQL Manager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u="sng" dirty="0" smtClean="0"/>
              <a:t>2.Studio3T</a:t>
            </a:r>
            <a:r>
              <a:rPr lang="en-US" altLang="zh-CN" dirty="0" smtClean="0"/>
              <a:t>				7.Mongo Management Studio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u="sng" dirty="0" smtClean="0"/>
              <a:t>3.Robo3T</a:t>
            </a:r>
            <a:r>
              <a:rPr lang="en-US" altLang="zh-CN" dirty="0" smtClean="0"/>
              <a:t>				8.MongoJS Query Analyzer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u="sng" dirty="0" smtClean="0"/>
              <a:t>4.MongoDB Compass</a:t>
            </a:r>
            <a:r>
              <a:rPr lang="en-US" altLang="zh-CN" dirty="0" smtClean="0"/>
              <a:t>			9.Cluster Control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5.Nucleon Database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2816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en-US" altLang="zh-CN" dirty="0" err="1" smtClean="0"/>
              <a:t>NoSQLBooster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615728"/>
          </a:xfrm>
        </p:spPr>
        <p:txBody>
          <a:bodyPr/>
          <a:lstStyle/>
          <a:p>
            <a:r>
              <a:rPr lang="en-US" altLang="zh-CN" b="1" dirty="0" smtClean="0"/>
              <a:t>Features:</a:t>
            </a:r>
          </a:p>
          <a:p>
            <a:pPr lvl="1"/>
            <a:r>
              <a:rPr lang="en-US" altLang="zh-CN" dirty="0"/>
              <a:t>Build-in language service knows all possible completions, methods, properties, variables, key words, even the MongoDB collection names, field names and operators.</a:t>
            </a:r>
          </a:p>
          <a:p>
            <a:pPr lvl="1"/>
            <a:r>
              <a:rPr lang="en-US" altLang="zh-CN" dirty="0"/>
              <a:t>Run SQL SELECT Query against MongoDB. SQL support includes functions, expressions, aggregation for collections with nested objects and arrays.</a:t>
            </a:r>
          </a:p>
          <a:p>
            <a:pPr lvl="1"/>
            <a:r>
              <a:rPr lang="en-US" altLang="zh-CN" dirty="0"/>
              <a:t>Assemble </a:t>
            </a:r>
            <a:r>
              <a:rPr lang="en-US" altLang="zh-CN" dirty="0" err="1"/>
              <a:t>npm</a:t>
            </a:r>
            <a:r>
              <a:rPr lang="en-US" altLang="zh-CN" dirty="0"/>
              <a:t> packages like building blocks in your MongoDB shell script.</a:t>
            </a:r>
          </a:p>
          <a:p>
            <a:pPr lvl="1"/>
            <a:r>
              <a:rPr lang="en-US" altLang="zh-CN" dirty="0"/>
              <a:t>Translate MongoDB queries (find, aggregate or SQL query) to various target languages: MongoDB Shell, JavaScript (Node.js), Java, C# and Python.</a:t>
            </a:r>
          </a:p>
          <a:p>
            <a:pPr lvl="1"/>
            <a:r>
              <a:rPr lang="en-US" altLang="zh-CN" dirty="0"/>
              <a:t>Visual query builder </a:t>
            </a:r>
            <a:r>
              <a:rPr lang="en-US" altLang="zh-CN" dirty="0" err="1"/>
              <a:t>tp</a:t>
            </a:r>
            <a:r>
              <a:rPr lang="en-US" altLang="zh-CN" dirty="0"/>
              <a:t> create statements even without the knowledge of the MongoDB shell commands syntax.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779" y="956310"/>
            <a:ext cx="31242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31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en-US" altLang="zh-CN" dirty="0" err="1"/>
              <a:t>NoSQLBooster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6064991" cy="4210953"/>
          </a:xfr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7437747" y="1845734"/>
            <a:ext cx="389327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en-US" altLang="zh-CN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CN" dirty="0" smtClean="0"/>
              <a:t>  Fast response speed once you update your database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altLang="zh-CN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CN" dirty="0" smtClean="0"/>
              <a:t>  Many powerful functions such as importing JSON/BSON files, tables from MySQL server, monitoring the server status, </a:t>
            </a:r>
            <a:r>
              <a:rPr lang="en-US" altLang="zh-CN" dirty="0" err="1" smtClean="0"/>
              <a:t>etc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13872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en-US" altLang="zh-CN" dirty="0"/>
              <a:t>Studio3T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977" y="1032510"/>
            <a:ext cx="2124075" cy="70485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Features:</a:t>
            </a:r>
          </a:p>
          <a:p>
            <a:pPr lvl="1"/>
            <a:r>
              <a:rPr lang="en-US" altLang="zh-CN" dirty="0"/>
              <a:t>Autocomplete queries with </a:t>
            </a:r>
            <a:r>
              <a:rPr lang="en-US" altLang="zh-CN" dirty="0" err="1"/>
              <a:t>IntelliShell</a:t>
            </a:r>
            <a:endParaRPr lang="en-US" altLang="zh-CN" dirty="0"/>
          </a:p>
          <a:p>
            <a:pPr lvl="1"/>
            <a:r>
              <a:rPr lang="en-US" altLang="zh-CN" dirty="0"/>
              <a:t>Drag and drop fields to visually build queries</a:t>
            </a:r>
          </a:p>
          <a:p>
            <a:pPr lvl="1"/>
            <a:r>
              <a:rPr lang="en-US" altLang="zh-CN" dirty="0"/>
              <a:t>Use SQL, with INNER and OUTER joins, to query MongoDB</a:t>
            </a:r>
          </a:p>
          <a:p>
            <a:pPr lvl="1"/>
            <a:r>
              <a:rPr lang="en-US" altLang="zh-CN" dirty="0"/>
              <a:t>Generate driver-code from SQL or mongo shell into PHP, Python, </a:t>
            </a:r>
            <a:r>
              <a:rPr lang="en-US" altLang="zh-CN" dirty="0" err="1"/>
              <a:t>Javascript</a:t>
            </a:r>
            <a:r>
              <a:rPr lang="en-US" altLang="zh-CN" dirty="0"/>
              <a:t> and others</a:t>
            </a:r>
          </a:p>
          <a:p>
            <a:pPr lvl="1"/>
            <a:r>
              <a:rPr lang="en-US" altLang="zh-CN" dirty="0"/>
              <a:t>Secure connections for single MongoDB instances and replica sets</a:t>
            </a:r>
          </a:p>
          <a:p>
            <a:pPr lvl="1"/>
            <a:r>
              <a:rPr lang="en-US" altLang="zh-CN" dirty="0"/>
              <a:t>Copy and paste documents across servers and databases</a:t>
            </a:r>
          </a:p>
          <a:p>
            <a:pPr lvl="1"/>
            <a:r>
              <a:rPr lang="en-US" altLang="zh-CN" dirty="0"/>
              <a:t>Effortlessly compare and </a:t>
            </a:r>
            <a:r>
              <a:rPr lang="en-US" altLang="zh-CN" dirty="0" err="1"/>
              <a:t>synchronise</a:t>
            </a:r>
            <a:r>
              <a:rPr lang="en-US" altLang="zh-CN" dirty="0"/>
              <a:t> data</a:t>
            </a:r>
          </a:p>
          <a:p>
            <a:pPr lvl="1"/>
            <a:r>
              <a:rPr lang="en-US" altLang="zh-CN" dirty="0"/>
              <a:t>Build aggregation queries stage by stage</a:t>
            </a:r>
          </a:p>
          <a:p>
            <a:pPr lvl="1"/>
            <a:r>
              <a:rPr lang="en-US" altLang="zh-CN" dirty="0"/>
              <a:t>Multiple ways to import &amp; export, including SQL Migration</a:t>
            </a:r>
          </a:p>
          <a:p>
            <a:pPr lvl="1"/>
            <a:r>
              <a:rPr lang="en-US" altLang="zh-CN" dirty="0"/>
              <a:t>Automate and schedule repetitive MongoDB tasks like imports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0882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en-US" altLang="zh-CN" dirty="0"/>
              <a:t>Studio3T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67" y="2024843"/>
            <a:ext cx="6916644" cy="3697227"/>
          </a:xfr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8116478" y="1940002"/>
            <a:ext cx="3271101" cy="402336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en-US" altLang="zh-CN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Very fast response speed</a:t>
            </a:r>
            <a:endParaRPr lang="en-US" altLang="zh-CN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CN" dirty="0" smtClean="0"/>
              <a:t>  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CN" dirty="0" smtClean="0"/>
              <a:t> powerful functions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altLang="zh-CN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can explore data visually or by shell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altLang="zh-CN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Like a enhanced version of NoSQL Booster.</a:t>
            </a:r>
          </a:p>
        </p:txBody>
      </p:sp>
    </p:spTree>
    <p:extLst>
      <p:ext uri="{BB962C8B-B14F-4D97-AF65-F5344CB8AC3E}">
        <p14:creationId xmlns:p14="http://schemas.microsoft.com/office/powerpoint/2010/main" val="4193382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Robo3T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666624"/>
            <a:ext cx="10058400" cy="4023360"/>
          </a:xfrm>
        </p:spPr>
        <p:txBody>
          <a:bodyPr/>
          <a:lstStyle/>
          <a:p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  Robo 3T is </a:t>
            </a:r>
            <a:r>
              <a:rPr lang="en-US" altLang="zh-CN" dirty="0"/>
              <a:t>the popular free GUI for MongoDB enthusiasts. This lightweight, open-source tool has cross-platform support and also embeds the mongo shell within its interface to provide both shell and GUI-based interaction. It is developed by 3T Software, the team behind Studio 3T, the IDE for MongoDB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b="1" dirty="0" smtClean="0"/>
              <a:t>Features:</a:t>
            </a:r>
          </a:p>
          <a:p>
            <a:pPr lvl="1"/>
            <a:r>
              <a:rPr lang="en-US" altLang="zh-CN" dirty="0" smtClean="0"/>
              <a:t>Embedded shell environment</a:t>
            </a:r>
          </a:p>
          <a:p>
            <a:pPr lvl="1"/>
            <a:r>
              <a:rPr lang="en-US" altLang="zh-CN" dirty="0" smtClean="0"/>
              <a:t>Asynchronous non-blocking UI</a:t>
            </a:r>
          </a:p>
          <a:p>
            <a:pPr lvl="1"/>
            <a:r>
              <a:rPr lang="en-US" altLang="zh-CN" dirty="0" smtClean="0"/>
              <a:t>Supports MongoDB 4.0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157" y="708660"/>
            <a:ext cx="12573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2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Robo3T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666624"/>
            <a:ext cx="10058400" cy="4023360"/>
          </a:xfrm>
        </p:spPr>
        <p:txBody>
          <a:bodyPr/>
          <a:lstStyle/>
          <a:p>
            <a:r>
              <a:rPr lang="en-US" altLang="zh-CN" dirty="0" smtClean="0"/>
              <a:t> 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28" y="1994694"/>
            <a:ext cx="7986278" cy="3437955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8523607" y="1737360"/>
            <a:ext cx="296766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en-US" altLang="zh-CN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Fastest response speed</a:t>
            </a:r>
            <a:endParaRPr lang="en-US" altLang="zh-CN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CN" dirty="0" smtClean="0"/>
              <a:t>  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CN" dirty="0" smtClean="0"/>
              <a:t> simplified functions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236756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1166</TotalTime>
  <Words>992</Words>
  <Application>Microsoft Office PowerPoint</Application>
  <PresentationFormat>宽屏</PresentationFormat>
  <Paragraphs>136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宋体</vt:lpstr>
      <vt:lpstr>等线</vt:lpstr>
      <vt:lpstr>Calibri</vt:lpstr>
      <vt:lpstr>Calibri Light</vt:lpstr>
      <vt:lpstr>回顾</vt:lpstr>
      <vt:lpstr>PowerPoint 演示文稿</vt:lpstr>
      <vt:lpstr>Objectives</vt:lpstr>
      <vt:lpstr>Presentation: 9 Best MongoDB GUI Tools</vt:lpstr>
      <vt:lpstr>1.1 NoSQLBooster</vt:lpstr>
      <vt:lpstr>1.1 NoSQLBooster</vt:lpstr>
      <vt:lpstr>1.2 Studio3T</vt:lpstr>
      <vt:lpstr>1.2 Studio3T</vt:lpstr>
      <vt:lpstr>1.3 Robo3T</vt:lpstr>
      <vt:lpstr>1.3 Robo3T</vt:lpstr>
      <vt:lpstr>1.4 MongoDB Compass</vt:lpstr>
      <vt:lpstr>1.4 MongoDB Compass</vt:lpstr>
      <vt:lpstr>1.5 Nucleon Database Master</vt:lpstr>
      <vt:lpstr>1.6 NoSQL Manager</vt:lpstr>
      <vt:lpstr>1.7 Mongo Management Studio</vt:lpstr>
      <vt:lpstr>1.8 MongoJS Query Analyzer</vt:lpstr>
      <vt:lpstr>1.9 Cluster Control</vt:lpstr>
      <vt:lpstr>2. JASON files from Instacart table</vt:lpstr>
      <vt:lpstr>PowerPoint 演示文稿</vt:lpstr>
      <vt:lpstr>  3. Build a MongoDB database called Instacart and upload the JASON file.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Jianzhou</dc:creator>
  <cp:lastModifiedBy>Liu Jianzhou</cp:lastModifiedBy>
  <cp:revision>32</cp:revision>
  <dcterms:created xsi:type="dcterms:W3CDTF">2019-10-16T12:40:35Z</dcterms:created>
  <dcterms:modified xsi:type="dcterms:W3CDTF">2019-11-06T06:12:59Z</dcterms:modified>
</cp:coreProperties>
</file>