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62" r:id="rId5"/>
    <p:sldId id="263" r:id="rId6"/>
    <p:sldId id="265" r:id="rId7"/>
    <p:sldId id="259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B04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216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2D15-F25E-40A4-A10A-4C9AFA0BFA6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AC8A1-FE35-4092-9242-A4D70C7F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AC8A1-FE35-4092-9242-A4D70C7FFD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1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318" y="2724455"/>
            <a:ext cx="8093364" cy="123111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350110"/>
            <a:ext cx="8093366" cy="106893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83626FB-E8F8-4803-8EC8-BF03248BC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2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DFF02-B701-4741-A3EA-0F184D94016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built-in-roles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MongoDB Security, Monitoring &amp; Backup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A0A83-966F-440A-B92F-9AEFA2CAAC7B}"/>
              </a:ext>
            </a:extLst>
          </p:cNvPr>
          <p:cNvSpPr txBox="1"/>
          <p:nvPr/>
        </p:nvSpPr>
        <p:spPr>
          <a:xfrm>
            <a:off x="6099050" y="3943171"/>
            <a:ext cx="3206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Group: 7 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2"/>
                </a:solidFill>
              </a:rPr>
              <a:t>Kuo</a:t>
            </a:r>
            <a:r>
              <a:rPr lang="en-US" b="1" dirty="0">
                <a:solidFill>
                  <a:schemeClr val="tx2"/>
                </a:solidFill>
              </a:rPr>
              <a:t>-Wei Chung 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2"/>
                </a:solidFill>
              </a:rPr>
              <a:t>Sharvani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Pratinidhi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2"/>
                </a:solidFill>
              </a:rPr>
              <a:t>Zhiqi</a:t>
            </a:r>
            <a:r>
              <a:rPr lang="en-US" b="1" dirty="0">
                <a:solidFill>
                  <a:schemeClr val="tx2"/>
                </a:solidFill>
              </a:rPr>
              <a:t> Yang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MongoDB management of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Important aspects of database administrations:</a:t>
            </a:r>
          </a:p>
          <a:p>
            <a:r>
              <a:rPr lang="en-US" sz="2400" dirty="0"/>
              <a:t>Database security</a:t>
            </a:r>
          </a:p>
          <a:p>
            <a:r>
              <a:rPr lang="en-US" sz="2400" dirty="0"/>
              <a:t>Backup procedures</a:t>
            </a:r>
          </a:p>
          <a:p>
            <a:r>
              <a:rPr lang="en-US" sz="2400" dirty="0"/>
              <a:t>Monitoring</a:t>
            </a:r>
          </a:p>
          <a:p>
            <a:r>
              <a:rPr lang="en-US" sz="2400" dirty="0"/>
              <a:t>Indexing and Performance considerations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MongoDB security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Best practices when implementing security in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Enable user-based access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Configure role-based access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of encryption protocol such as TLS or SSL to provide communication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Enable auditing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MongoDB server instance with a separate user id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 backup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793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Backup mechanisms available: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Copying underlying data files - </a:t>
            </a:r>
            <a:r>
              <a:rPr lang="en-US" sz="1600" dirty="0"/>
              <a:t>copy data files to another location, ideally another server.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200" dirty="0"/>
              <a:t>Taken at storage level, depend on storage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Mongodump</a:t>
            </a:r>
            <a:r>
              <a:rPr lang="en-US" sz="2000" dirty="0"/>
              <a:t> - </a:t>
            </a:r>
            <a:r>
              <a:rPr lang="en-US" sz="1600" dirty="0"/>
              <a:t>read data from database creates high fidelity BSON file, which </a:t>
            </a:r>
            <a:r>
              <a:rPr lang="en-US" sz="1600" dirty="0" err="1"/>
              <a:t>mongorestore</a:t>
            </a:r>
            <a:r>
              <a:rPr lang="en-US" sz="1600" dirty="0"/>
              <a:t> can use to populate a MongoDB database.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200" dirty="0"/>
              <a:t>Can backup an entire server, database or collection, or can use query to backup just part of collection.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200" dirty="0"/>
              <a:t>Pros: simple to use, more flexible.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200" dirty="0"/>
              <a:t>Cons: resource intensive, not appropriate for larger system; can’t guarantee atomicity of data across shards.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200" dirty="0"/>
              <a:t>To mitigate it, consider running </a:t>
            </a:r>
            <a:r>
              <a:rPr lang="en-US" sz="1200" dirty="0" err="1"/>
              <a:t>mongodump</a:t>
            </a:r>
            <a:r>
              <a:rPr lang="en-US" sz="1200" dirty="0"/>
              <a:t> on a secondary server to avoid adversely affect the </a:t>
            </a:r>
            <a:r>
              <a:rPr lang="en-US" sz="1200" dirty="0" err="1"/>
              <a:t>db</a:t>
            </a:r>
            <a:r>
              <a:rPr lang="en-US" sz="1200" dirty="0"/>
              <a:t>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MongoDB cloud manager - </a:t>
            </a:r>
            <a:r>
              <a:rPr lang="en-US" sz="1600" dirty="0"/>
              <a:t>continually backs up MongoDB replica sets and </a:t>
            </a:r>
            <a:r>
              <a:rPr lang="en-US" sz="1600" dirty="0" err="1"/>
              <a:t>sharded</a:t>
            </a:r>
            <a:r>
              <a:rPr lang="en-US" sz="1600" dirty="0"/>
              <a:t> clusters by reading </a:t>
            </a:r>
            <a:r>
              <a:rPr lang="en-US" sz="1600" dirty="0" err="1"/>
              <a:t>oplog</a:t>
            </a:r>
            <a:r>
              <a:rPr lang="en-US" sz="1600" dirty="0"/>
              <a:t> data. It has graphical UI.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   </a:t>
            </a:r>
            <a:r>
              <a:rPr lang="en-US" sz="1200" dirty="0" err="1"/>
              <a:t>Oplog</a:t>
            </a:r>
            <a:r>
              <a:rPr lang="zh-CN" altLang="en-US" sz="1200" dirty="0"/>
              <a:t>：</a:t>
            </a:r>
            <a:r>
              <a:rPr lang="en-US" altLang="zh-CN" sz="1200" dirty="0"/>
              <a:t>a fixed size collection that stores an ordered history of logical writes to </a:t>
            </a:r>
            <a:r>
              <a:rPr lang="en-US" altLang="zh-CN" sz="1200" dirty="0" err="1"/>
              <a:t>db</a:t>
            </a:r>
            <a:endParaRPr lang="en-US" altLang="zh-CN" sz="12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   MongoDB Cloud Manager thus can create a restore at any moment in time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777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Examples of implementing monitoring: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mongostat</a:t>
            </a:r>
            <a:r>
              <a:rPr lang="en-US" sz="2000" dirty="0"/>
              <a:t> - </a:t>
            </a:r>
            <a:r>
              <a:rPr lang="en-US" sz="1600" dirty="0"/>
              <a:t>how many times database operations such as insert, query, update, delete, etc. occur on server. </a:t>
            </a:r>
            <a:r>
              <a:rPr lang="en-US" sz="1600"/>
              <a:t>It gives </a:t>
            </a:r>
            <a:r>
              <a:rPr lang="en-US" sz="1600" dirty="0"/>
              <a:t>an idea how much load the sever is handling.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mongotop</a:t>
            </a:r>
            <a:r>
              <a:rPr lang="en-US" sz="2000" dirty="0"/>
              <a:t> - </a:t>
            </a:r>
            <a:r>
              <a:rPr lang="en-US" sz="1600" dirty="0"/>
              <a:t>tracks and reports current read and write activity of a MongoDB instance, report these statistics on a per collection basis.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Web interface provided by MongoDB - </a:t>
            </a:r>
            <a:r>
              <a:rPr lang="en-US" sz="1600" dirty="0"/>
              <a:t>exposes diagnostic and monitoring information in a simple web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severStatus</a:t>
            </a:r>
            <a:r>
              <a:rPr lang="en-US" sz="2000" dirty="0"/>
              <a:t> command, or </a:t>
            </a:r>
            <a:r>
              <a:rPr lang="en-US" sz="2000" dirty="0" err="1"/>
              <a:t>db.serverStatus</a:t>
            </a:r>
            <a:r>
              <a:rPr lang="en-US" sz="2000" dirty="0"/>
              <a:t>() from shell – </a:t>
            </a:r>
            <a:r>
              <a:rPr lang="en-US" sz="1600" dirty="0"/>
              <a:t>returns an overview of the status of </a:t>
            </a:r>
            <a:r>
              <a:rPr lang="en-US" sz="1600" dirty="0" err="1"/>
              <a:t>db</a:t>
            </a:r>
            <a:r>
              <a:rPr lang="en-US" sz="1600" dirty="0"/>
              <a:t>, with details on disk usage, memory use, connection established, etc.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96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Create User &amp; add Role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339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administrator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</a:t>
            </a:r>
            <a:r>
              <a:rPr lang="en-US" dirty="0" err="1"/>
              <a:t>createUser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db.createUser</a:t>
            </a:r>
            <a:r>
              <a:rPr lang="en-US" sz="1600" dirty="0"/>
              <a:t>(</a:t>
            </a:r>
          </a:p>
          <a:p>
            <a:pPr marL="0" indent="0">
              <a:buNone/>
            </a:pPr>
            <a:r>
              <a:rPr lang="en-US" sz="1600" dirty="0"/>
              <a:t>   {    user: “Guru99”,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pwd</a:t>
            </a:r>
            <a:r>
              <a:rPr lang="en-US" sz="1600" dirty="0"/>
              <a:t>: “password”,</a:t>
            </a:r>
          </a:p>
          <a:p>
            <a:pPr marL="0" indent="0">
              <a:buNone/>
            </a:pPr>
            <a:r>
              <a:rPr lang="en-US" sz="1600" dirty="0"/>
              <a:t>         roles:[{role: “</a:t>
            </a:r>
            <a:r>
              <a:rPr lang="en-US" sz="1600" dirty="0" err="1"/>
              <a:t>userAdminAnyDatabase</a:t>
            </a:r>
            <a:r>
              <a:rPr lang="en-US" sz="1600" dirty="0"/>
              <a:t>”, </a:t>
            </a:r>
            <a:r>
              <a:rPr lang="en-US" sz="1600" dirty="0" err="1"/>
              <a:t>db</a:t>
            </a:r>
            <a:r>
              <a:rPr lang="en-US" sz="1600" dirty="0"/>
              <a:t>: “admin”}]})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First step, specify the “username” and “password”</a:t>
            </a:r>
          </a:p>
          <a:p>
            <a:r>
              <a:rPr lang="en-US" sz="1600" dirty="0"/>
              <a:t>Secondly assign “</a:t>
            </a:r>
            <a:r>
              <a:rPr lang="en-US" sz="1600" dirty="0" err="1"/>
              <a:t>userAdminAnyDatabase</a:t>
            </a:r>
            <a:r>
              <a:rPr lang="en-US" sz="1600" dirty="0"/>
              <a:t>” to the user, this role allows the user to have administrative privileges to all databases</a:t>
            </a:r>
          </a:p>
          <a:p>
            <a:r>
              <a:rPr lang="en-US" sz="1600" dirty="0"/>
              <a:t>Db parameter specifies which database the information is written to , “admin” database is a special meta database.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user for single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</a:t>
            </a:r>
            <a:r>
              <a:rPr lang="en-US" dirty="0" err="1"/>
              <a:t>createUser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db.createUser</a:t>
            </a:r>
            <a:r>
              <a:rPr lang="en-US" sz="1600" dirty="0"/>
              <a:t>(</a:t>
            </a:r>
          </a:p>
          <a:p>
            <a:pPr marL="0" indent="0">
              <a:buNone/>
            </a:pPr>
            <a:r>
              <a:rPr lang="en-US" sz="1600" dirty="0"/>
              <a:t>   {    user: “</a:t>
            </a:r>
            <a:r>
              <a:rPr lang="en-US" sz="1600" dirty="0" err="1"/>
              <a:t>Employeeadmin</a:t>
            </a:r>
            <a:r>
              <a:rPr lang="en-US" sz="1600" dirty="0"/>
              <a:t>”,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pwd</a:t>
            </a:r>
            <a:r>
              <a:rPr lang="en-US" sz="1600" dirty="0"/>
              <a:t>: “password”,</a:t>
            </a:r>
          </a:p>
          <a:p>
            <a:pPr marL="0" indent="0">
              <a:buNone/>
            </a:pPr>
            <a:r>
              <a:rPr lang="en-US" sz="1600" dirty="0"/>
              <a:t>         roles:[{role: “</a:t>
            </a:r>
            <a:r>
              <a:rPr lang="en-US" sz="1600" dirty="0" err="1"/>
              <a:t>userAdmin</a:t>
            </a:r>
            <a:r>
              <a:rPr lang="en-US" sz="1600" dirty="0"/>
              <a:t>”, </a:t>
            </a:r>
            <a:r>
              <a:rPr lang="en-US" sz="1600" dirty="0" err="1"/>
              <a:t>db</a:t>
            </a:r>
            <a:r>
              <a:rPr lang="en-US" sz="1600" dirty="0"/>
              <a:t>: “Employee”}]})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First step, specify the “username” and “password”</a:t>
            </a:r>
          </a:p>
          <a:p>
            <a:r>
              <a:rPr lang="en-US" sz="1600" dirty="0"/>
              <a:t>Secondly assign “</a:t>
            </a:r>
            <a:r>
              <a:rPr lang="en-US" sz="1600" dirty="0" err="1"/>
              <a:t>userAdmin</a:t>
            </a:r>
            <a:r>
              <a:rPr lang="en-US" sz="1600" dirty="0"/>
              <a:t>” to the user, this role allows the user to have administrative privileges to the </a:t>
            </a:r>
            <a:r>
              <a:rPr lang="en-US" sz="1600" dirty="0" err="1"/>
              <a:t>db</a:t>
            </a:r>
            <a:r>
              <a:rPr lang="en-US" sz="1600" dirty="0"/>
              <a:t> specified in </a:t>
            </a:r>
            <a:r>
              <a:rPr lang="en-US" sz="1600" dirty="0" err="1"/>
              <a:t>db</a:t>
            </a:r>
            <a:r>
              <a:rPr lang="en-US" sz="1600" dirty="0"/>
              <a:t> option</a:t>
            </a:r>
          </a:p>
          <a:p>
            <a:r>
              <a:rPr lang="en-US" sz="1600" dirty="0"/>
              <a:t>Db parameter specifies which database the user should have administrative privilege 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918ECE-5348-4796-BF9D-A4DFD28F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1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Manage users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</a:t>
            </a:r>
            <a:r>
              <a:rPr lang="en-US" dirty="0" err="1"/>
              <a:t>createUser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db.createUser</a:t>
            </a:r>
            <a:r>
              <a:rPr lang="en-US" sz="1600" dirty="0"/>
              <a:t>(</a:t>
            </a:r>
          </a:p>
          <a:p>
            <a:pPr marL="0" indent="0">
              <a:buNone/>
            </a:pPr>
            <a:r>
              <a:rPr lang="en-US" sz="1600" dirty="0"/>
              <a:t>   {    user: “Mohan”,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pwd</a:t>
            </a:r>
            <a:r>
              <a:rPr lang="en-US" sz="1600" dirty="0"/>
              <a:t>: “password”,</a:t>
            </a:r>
          </a:p>
          <a:p>
            <a:pPr marL="0" indent="0">
              <a:buNone/>
            </a:pPr>
            <a:r>
              <a:rPr lang="en-US" sz="1600" dirty="0"/>
              <a:t>         roles:[{role: “read”, </a:t>
            </a:r>
            <a:r>
              <a:rPr lang="en-US" sz="1600" dirty="0" err="1"/>
              <a:t>db</a:t>
            </a:r>
            <a:r>
              <a:rPr lang="en-US" sz="1600" dirty="0"/>
              <a:t>: “Marketing”},</a:t>
            </a:r>
          </a:p>
          <a:p>
            <a:pPr marL="0" indent="0">
              <a:buNone/>
            </a:pPr>
            <a:r>
              <a:rPr lang="en-US" sz="1600" dirty="0"/>
              <a:t>                      role: “</a:t>
            </a:r>
            <a:r>
              <a:rPr lang="en-US" sz="1600" dirty="0" err="1"/>
              <a:t>readWrite</a:t>
            </a:r>
            <a:r>
              <a:rPr lang="en-US" sz="1600" dirty="0"/>
              <a:t>”, </a:t>
            </a:r>
            <a:r>
              <a:rPr lang="en-US" sz="1600" dirty="0" err="1"/>
              <a:t>db</a:t>
            </a:r>
            <a:r>
              <a:rPr lang="en-US" sz="1600" dirty="0"/>
              <a:t>: “Sales”]})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User Mohan is created with read only permission on “Marketing” </a:t>
            </a:r>
            <a:r>
              <a:rPr lang="en-US" sz="1600" dirty="0" err="1"/>
              <a:t>db</a:t>
            </a:r>
            <a:r>
              <a:rPr lang="en-US" sz="1600" dirty="0"/>
              <a:t> and </a:t>
            </a:r>
            <a:r>
              <a:rPr lang="en-US" sz="1600" dirty="0" err="1"/>
              <a:t>readWrite</a:t>
            </a:r>
            <a:r>
              <a:rPr lang="en-US" sz="1600" dirty="0"/>
              <a:t> permission on “Sales” db.</a:t>
            </a:r>
          </a:p>
          <a:p>
            <a:r>
              <a:rPr lang="en-US" sz="1600" dirty="0"/>
              <a:t>To understand all the build-in roles and their functions, please refer to: </a:t>
            </a:r>
            <a:r>
              <a:rPr lang="en-US" sz="1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https://docs.mongodb.com/manual/reference/built-in-roles/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918ECE-5348-4796-BF9D-A4DFD28F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4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660</Words>
  <Application>Microsoft Office PowerPoint</Application>
  <PresentationFormat>On-screen Show (16:9)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Dubai</vt:lpstr>
      <vt:lpstr>Office Theme</vt:lpstr>
      <vt:lpstr>MongoDB Security, Monitoring &amp; Backup</vt:lpstr>
      <vt:lpstr>MongoDB management of database</vt:lpstr>
      <vt:lpstr>MongoDB security overview</vt:lpstr>
      <vt:lpstr>MongoDB backup procedures</vt:lpstr>
      <vt:lpstr>MongoDB monitoring</vt:lpstr>
      <vt:lpstr>How to Create User &amp; add Role</vt:lpstr>
      <vt:lpstr>Create administrator user</vt:lpstr>
      <vt:lpstr>Create user for single db</vt:lpstr>
      <vt:lpstr>Manage users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Wang Cong</cp:lastModifiedBy>
  <cp:revision>179</cp:revision>
  <dcterms:created xsi:type="dcterms:W3CDTF">2013-08-21T19:17:07Z</dcterms:created>
  <dcterms:modified xsi:type="dcterms:W3CDTF">2019-11-06T01:37:16Z</dcterms:modified>
</cp:coreProperties>
</file>