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sldIdLst>
    <p:sldId id="256" r:id="rId2"/>
    <p:sldId id="257" r:id="rId3"/>
    <p:sldId id="260" r:id="rId4"/>
    <p:sldId id="258" r:id="rId5"/>
    <p:sldId id="270" r:id="rId6"/>
    <p:sldId id="271" r:id="rId7"/>
    <p:sldId id="272" r:id="rId8"/>
    <p:sldId id="269" r:id="rId9"/>
    <p:sldId id="273" r:id="rId10"/>
    <p:sldId id="261" r:id="rId11"/>
    <p:sldId id="259" r:id="rId12"/>
    <p:sldId id="274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4697"/>
  </p:normalViewPr>
  <p:slideViewPr>
    <p:cSldViewPr snapToGrid="0" snapToObjects="1">
      <p:cViewPr varScale="1">
        <p:scale>
          <a:sx n="90" d="100"/>
          <a:sy n="90" d="100"/>
        </p:scale>
        <p:origin x="232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251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279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490F5B-4E7F-4162-85B2-FCB281CCA8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" y="981"/>
            <a:ext cx="12191980" cy="685798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A7AAF-05ED-C14C-A52F-43D54C6652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br>
              <a:rPr lang="en-US" sz="2100" dirty="0">
                <a:solidFill>
                  <a:schemeClr val="tx1"/>
                </a:solidFill>
              </a:rPr>
            </a:br>
            <a:br>
              <a:rPr lang="en-US" sz="2100" dirty="0">
                <a:solidFill>
                  <a:schemeClr val="tx1"/>
                </a:solidFill>
              </a:rPr>
            </a:br>
            <a:br>
              <a:rPr lang="en-US" sz="2100" dirty="0">
                <a:solidFill>
                  <a:schemeClr val="tx1"/>
                </a:solidFill>
              </a:rPr>
            </a:br>
            <a:r>
              <a:rPr lang="en-US" sz="2100" dirty="0">
                <a:solidFill>
                  <a:schemeClr val="tx1"/>
                </a:solidFill>
              </a:rPr>
              <a:t>Database Systems </a:t>
            </a:r>
            <a:br>
              <a:rPr lang="en-US" sz="2100" dirty="0">
                <a:solidFill>
                  <a:schemeClr val="tx1"/>
                </a:solidFill>
              </a:rPr>
            </a:br>
            <a:r>
              <a:rPr lang="en-US" sz="2100" dirty="0">
                <a:solidFill>
                  <a:schemeClr val="tx1"/>
                </a:solidFill>
              </a:rPr>
              <a:t>MongoDB Assignment</a:t>
            </a:r>
            <a:br>
              <a:rPr lang="en-US" sz="2100" dirty="0">
                <a:solidFill>
                  <a:schemeClr val="tx1"/>
                </a:solidFill>
              </a:rPr>
            </a:br>
            <a:br>
              <a:rPr lang="en-US" sz="2100" dirty="0">
                <a:solidFill>
                  <a:schemeClr val="tx1"/>
                </a:solidFill>
              </a:rPr>
            </a:br>
            <a:br>
              <a:rPr lang="en-US" sz="2100" dirty="0">
                <a:solidFill>
                  <a:schemeClr val="tx1"/>
                </a:solidFill>
              </a:rPr>
            </a:br>
            <a:br>
              <a:rPr lang="en-US" sz="2100" dirty="0">
                <a:solidFill>
                  <a:schemeClr val="tx1"/>
                </a:solidFill>
              </a:rPr>
            </a:br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7EC63-ABA3-AA4F-9B3F-47333C67C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r>
              <a:rPr lang="en-US" sz="2000" dirty="0"/>
              <a:t>Harsha </a:t>
            </a:r>
            <a:r>
              <a:rPr lang="en-US" sz="2000" dirty="0" err="1"/>
              <a:t>Mangnani</a:t>
            </a:r>
            <a:br>
              <a:rPr lang="en-US" sz="2000" dirty="0"/>
            </a:br>
            <a:r>
              <a:rPr lang="en-US" sz="2000" dirty="0"/>
              <a:t>Fatima </a:t>
            </a:r>
            <a:r>
              <a:rPr lang="en-US" sz="2000" dirty="0" err="1"/>
              <a:t>alsaadeh</a:t>
            </a:r>
            <a:endParaRPr lang="en-US" sz="20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5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21837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565373-CB24-7D42-9A59-9679CD9FDB75}"/>
              </a:ext>
            </a:extLst>
          </p:cNvPr>
          <p:cNvSpPr/>
          <p:nvPr/>
        </p:nvSpPr>
        <p:spPr>
          <a:xfrm>
            <a:off x="843900" y="428625"/>
            <a:ext cx="10657538" cy="1628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738E92-7598-8949-9937-37C6B40160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Import JASON Files to Mongo DB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E46C02F-1DED-7345-B330-01319DED2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3900" y="428625"/>
            <a:ext cx="10657538" cy="114300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00FA00"/>
                </a:solidFill>
                <a:latin typeface="Andale Mono" panose="020B0509000000000004" pitchFamily="49" charset="0"/>
              </a:rPr>
              <a:t>ubuntu@ip</a:t>
            </a:r>
            <a:r>
              <a:rPr lang="en-US" sz="1800" dirty="0">
                <a:solidFill>
                  <a:srgbClr val="400BD9"/>
                </a:solidFill>
                <a:latin typeface="Andale Mono" panose="020B0509000000000004" pitchFamily="49" charset="0"/>
              </a:rPr>
              <a:t>~</a:t>
            </a:r>
            <a: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  <a:t>$mongoimport --db instacart --collection products --file </a:t>
            </a:r>
            <a:r>
              <a:rPr lang="en-US" sz="1800" dirty="0" err="1">
                <a:solidFill>
                  <a:srgbClr val="2FFF12"/>
                </a:solidFill>
                <a:latin typeface="Andale Mono" panose="020B0509000000000004" pitchFamily="49" charset="0"/>
              </a:rPr>
              <a:t>orders.json</a:t>
            </a:r>
            <a:b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</a:br>
            <a:r>
              <a:rPr lang="en-US" sz="1800" dirty="0">
                <a:solidFill>
                  <a:srgbClr val="00FA00"/>
                </a:solidFill>
                <a:latin typeface="Andale Mono" panose="020B0509000000000004" pitchFamily="49" charset="0"/>
              </a:rPr>
              <a:t>ubuntu@ip</a:t>
            </a:r>
            <a:r>
              <a:rPr lang="en-US" sz="1800" dirty="0">
                <a:solidFill>
                  <a:srgbClr val="400BD9"/>
                </a:solidFill>
                <a:latin typeface="Andale Mono" panose="020B0509000000000004" pitchFamily="49" charset="0"/>
              </a:rPr>
              <a:t>~</a:t>
            </a:r>
            <a: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  <a:t>$mongo</a:t>
            </a:r>
            <a:b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</a:br>
            <a:r>
              <a:rPr lang="en-US" sz="1800" dirty="0">
                <a:solidFill>
                  <a:srgbClr val="00FA00"/>
                </a:solidFill>
                <a:latin typeface="Andale Mono" panose="020B0509000000000004" pitchFamily="49" charset="0"/>
              </a:rPr>
              <a:t>ubuntu@ip</a:t>
            </a:r>
            <a:r>
              <a:rPr lang="en-US" sz="1800" dirty="0">
                <a:solidFill>
                  <a:srgbClr val="400BD9"/>
                </a:solidFill>
                <a:latin typeface="Andale Mono" panose="020B0509000000000004" pitchFamily="49" charset="0"/>
              </a:rPr>
              <a:t>~</a:t>
            </a:r>
            <a: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  <a:t>$use instacart</a:t>
            </a:r>
          </a:p>
        </p:txBody>
      </p:sp>
    </p:spTree>
    <p:extLst>
      <p:ext uri="{BB962C8B-B14F-4D97-AF65-F5344CB8AC3E}">
        <p14:creationId xmlns:p14="http://schemas.microsoft.com/office/powerpoint/2010/main" val="577097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1A80A-60D4-B84C-A738-72F1A31EA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999" y="5782457"/>
            <a:ext cx="10925101" cy="46053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Query Document </a:t>
            </a: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E87E0D-C18A-A844-9AD2-2D7D237A9A16}"/>
              </a:ext>
            </a:extLst>
          </p:cNvPr>
          <p:cNvSpPr txBox="1"/>
          <p:nvPr/>
        </p:nvSpPr>
        <p:spPr>
          <a:xfrm>
            <a:off x="1722655" y="427954"/>
            <a:ext cx="8746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The method of fetching or getting data from a MongoDB database. 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6549E6-F386-964B-9816-A64FB7B311FE}"/>
              </a:ext>
            </a:extLst>
          </p:cNvPr>
          <p:cNvSpPr/>
          <p:nvPr/>
        </p:nvSpPr>
        <p:spPr>
          <a:xfrm>
            <a:off x="460547" y="1344494"/>
            <a:ext cx="4819419" cy="6943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2117F9A-D32E-AB44-A638-94E69102F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351" y="732316"/>
            <a:ext cx="6299850" cy="1143000"/>
          </a:xfrm>
        </p:spPr>
        <p:txBody>
          <a:bodyPr>
            <a:normAutofit/>
          </a:bodyPr>
          <a:lstStyle/>
          <a:p>
            <a:r>
              <a:rPr lang="en-US" sz="1800" dirty="0" err="1">
                <a:solidFill>
                  <a:srgbClr val="2FFF12"/>
                </a:solidFill>
                <a:latin typeface="Andale Mono" panose="020B0509000000000004" pitchFamily="49" charset="0"/>
              </a:rPr>
              <a:t>mysql</a:t>
            </a:r>
            <a: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  <a:t>&gt;select * from orders;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DD80D9-0DD5-F745-BA1D-D44307E8E85B}"/>
              </a:ext>
            </a:extLst>
          </p:cNvPr>
          <p:cNvSpPr/>
          <p:nvPr/>
        </p:nvSpPr>
        <p:spPr>
          <a:xfrm>
            <a:off x="7009101" y="1303816"/>
            <a:ext cx="4819419" cy="6943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B078F61-3226-B344-982C-3112BC65EF93}"/>
              </a:ext>
            </a:extLst>
          </p:cNvPr>
          <p:cNvSpPr txBox="1">
            <a:spLocks/>
          </p:cNvSpPr>
          <p:nvPr/>
        </p:nvSpPr>
        <p:spPr>
          <a:xfrm>
            <a:off x="6940718" y="1139584"/>
            <a:ext cx="6299850" cy="6607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  <a:t>&gt;</a:t>
            </a:r>
            <a:r>
              <a:rPr lang="en-US" sz="1800" dirty="0" err="1">
                <a:solidFill>
                  <a:srgbClr val="2FFF12"/>
                </a:solidFill>
                <a:latin typeface="Andale Mono" panose="020B0509000000000004" pitchFamily="49" charset="0"/>
              </a:rPr>
              <a:t>db.orders.find</a:t>
            </a:r>
            <a: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  <a:t>({})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E1A357-ADAF-304D-8B82-2AC1F4B63771}"/>
              </a:ext>
            </a:extLst>
          </p:cNvPr>
          <p:cNvSpPr/>
          <p:nvPr/>
        </p:nvSpPr>
        <p:spPr>
          <a:xfrm>
            <a:off x="460546" y="2218002"/>
            <a:ext cx="4819419" cy="8766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EE7863C-9A2A-0E42-808D-0DDDC70C4778}"/>
              </a:ext>
            </a:extLst>
          </p:cNvPr>
          <p:cNvSpPr txBox="1">
            <a:spLocks/>
          </p:cNvSpPr>
          <p:nvPr/>
        </p:nvSpPr>
        <p:spPr>
          <a:xfrm>
            <a:off x="416351" y="1593319"/>
            <a:ext cx="4942831" cy="13529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err="1">
                <a:solidFill>
                  <a:srgbClr val="2FFF12"/>
                </a:solidFill>
                <a:latin typeface="Andale Mono" panose="020B0509000000000004" pitchFamily="49" charset="0"/>
              </a:rPr>
              <a:t>mysql</a:t>
            </a:r>
            <a: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  <a:t>&gt;select * from orders where </a:t>
            </a:r>
            <a:r>
              <a:rPr lang="en-US" sz="1800" dirty="0" err="1">
                <a:solidFill>
                  <a:srgbClr val="2FFF12"/>
                </a:solidFill>
                <a:latin typeface="Andale Mono" panose="020B0509000000000004" pitchFamily="49" charset="0"/>
              </a:rPr>
              <a:t>product_id</a:t>
            </a:r>
            <a: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  <a:t>=3;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8BCBEA-C13B-7949-BB96-3B72798E8B2C}"/>
              </a:ext>
            </a:extLst>
          </p:cNvPr>
          <p:cNvSpPr/>
          <p:nvPr/>
        </p:nvSpPr>
        <p:spPr>
          <a:xfrm>
            <a:off x="7014865" y="2178601"/>
            <a:ext cx="4819419" cy="9024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DDFAF0-0A71-5F43-A925-09BE43517CFF}"/>
              </a:ext>
            </a:extLst>
          </p:cNvPr>
          <p:cNvSpPr txBox="1">
            <a:spLocks/>
          </p:cNvSpPr>
          <p:nvPr/>
        </p:nvSpPr>
        <p:spPr>
          <a:xfrm>
            <a:off x="6912037" y="2132601"/>
            <a:ext cx="6299850" cy="6607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  <a:t>&gt;</a:t>
            </a:r>
            <a:r>
              <a:rPr lang="en-US" sz="1800" dirty="0" err="1">
                <a:solidFill>
                  <a:srgbClr val="2FFF12"/>
                </a:solidFill>
                <a:latin typeface="Andale Mono" panose="020B0509000000000004" pitchFamily="49" charset="0"/>
              </a:rPr>
              <a:t>db.orders.find</a:t>
            </a:r>
            <a: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  <a:t>({"</a:t>
            </a:r>
            <a:r>
              <a:rPr lang="en-US" sz="1800" dirty="0" err="1">
                <a:solidFill>
                  <a:srgbClr val="2FFF12"/>
                </a:solidFill>
                <a:latin typeface="Andale Mono" panose="020B0509000000000004" pitchFamily="49" charset="0"/>
              </a:rPr>
              <a:t>user_id</a:t>
            </a:r>
            <a: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  <a:t>" : "132554"}).</a:t>
            </a:r>
            <a:r>
              <a:rPr lang="en-US" sz="1800" dirty="0" err="1">
                <a:solidFill>
                  <a:srgbClr val="2FFF12"/>
                </a:solidFill>
                <a:latin typeface="Andale Mono" panose="020B0509000000000004" pitchFamily="49" charset="0"/>
              </a:rPr>
              <a:t>forEach</a:t>
            </a:r>
            <a: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  <a:t>(</a:t>
            </a:r>
            <a:r>
              <a:rPr lang="en-US" sz="1800" dirty="0" err="1">
                <a:solidFill>
                  <a:srgbClr val="2FFF12"/>
                </a:solidFill>
                <a:latin typeface="Andale Mono" panose="020B0509000000000004" pitchFamily="49" charset="0"/>
              </a:rPr>
              <a:t>printjson</a:t>
            </a:r>
            <a: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  <a:t>);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2FA407B-3EC6-1C4B-82C4-255271714B4B}"/>
              </a:ext>
            </a:extLst>
          </p:cNvPr>
          <p:cNvSpPr/>
          <p:nvPr/>
        </p:nvSpPr>
        <p:spPr>
          <a:xfrm>
            <a:off x="460546" y="3294674"/>
            <a:ext cx="4819419" cy="8766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29DC5A63-B3CB-9446-8E26-39EC26430AA8}"/>
              </a:ext>
            </a:extLst>
          </p:cNvPr>
          <p:cNvSpPr txBox="1">
            <a:spLocks/>
          </p:cNvSpPr>
          <p:nvPr/>
        </p:nvSpPr>
        <p:spPr>
          <a:xfrm>
            <a:off x="416351" y="2684495"/>
            <a:ext cx="4942831" cy="13529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err="1">
                <a:solidFill>
                  <a:srgbClr val="2FFF12"/>
                </a:solidFill>
                <a:latin typeface="Andale Mono" panose="020B0509000000000004" pitchFamily="49" charset="0"/>
              </a:rPr>
              <a:t>mysql</a:t>
            </a:r>
            <a: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  <a:t>&gt;select * from orders where </a:t>
            </a:r>
            <a:r>
              <a:rPr lang="en-US" sz="1800" dirty="0" err="1">
                <a:solidFill>
                  <a:srgbClr val="2FFF12"/>
                </a:solidFill>
                <a:latin typeface="Andale Mono" panose="020B0509000000000004" pitchFamily="49" charset="0"/>
              </a:rPr>
              <a:t>add_to_cart_order</a:t>
            </a:r>
            <a: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  <a:t>&lt;6;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3FC1AD1-8E6B-B84A-8FB7-4C51F16CE1DB}"/>
              </a:ext>
            </a:extLst>
          </p:cNvPr>
          <p:cNvSpPr/>
          <p:nvPr/>
        </p:nvSpPr>
        <p:spPr>
          <a:xfrm>
            <a:off x="7009101" y="3269782"/>
            <a:ext cx="4819419" cy="8766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14173C96-2762-F040-B7E3-DBFF7EDDDC40}"/>
              </a:ext>
            </a:extLst>
          </p:cNvPr>
          <p:cNvSpPr txBox="1">
            <a:spLocks/>
          </p:cNvSpPr>
          <p:nvPr/>
        </p:nvSpPr>
        <p:spPr>
          <a:xfrm>
            <a:off x="6912037" y="2703463"/>
            <a:ext cx="5125544" cy="14191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  <a:t>&gt;</a:t>
            </a:r>
            <a:r>
              <a:rPr lang="en-US" sz="1800" dirty="0" err="1">
                <a:solidFill>
                  <a:srgbClr val="2FFF12"/>
                </a:solidFill>
                <a:latin typeface="Andale Mono" panose="020B0509000000000004" pitchFamily="49" charset="0"/>
              </a:rPr>
              <a:t>db.orders.find</a:t>
            </a:r>
            <a: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  <a:t>({"</a:t>
            </a:r>
            <a:r>
              <a:rPr lang="en-US" sz="1800" dirty="0" err="1">
                <a:solidFill>
                  <a:srgbClr val="2FFF12"/>
                </a:solidFill>
                <a:latin typeface="Andale Mono" panose="020B0509000000000004" pitchFamily="49" charset="0"/>
              </a:rPr>
              <a:t>order_number</a:t>
            </a:r>
            <a: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  <a:t>" : {$gt:9}}).</a:t>
            </a:r>
            <a:r>
              <a:rPr lang="en-US" sz="1800" dirty="0" err="1">
                <a:solidFill>
                  <a:srgbClr val="2FFF12"/>
                </a:solidFill>
                <a:latin typeface="Andale Mono" panose="020B0509000000000004" pitchFamily="49" charset="0"/>
              </a:rPr>
              <a:t>forEach</a:t>
            </a:r>
            <a: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  <a:t>(</a:t>
            </a:r>
            <a:r>
              <a:rPr lang="en-US" sz="1800" dirty="0" err="1">
                <a:solidFill>
                  <a:srgbClr val="2FFF12"/>
                </a:solidFill>
                <a:latin typeface="Andale Mono" panose="020B0509000000000004" pitchFamily="49" charset="0"/>
              </a:rPr>
              <a:t>printjson</a:t>
            </a:r>
            <a: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  <a:t>);</a:t>
            </a:r>
          </a:p>
          <a:p>
            <a:endParaRPr lang="en-US" sz="1800" dirty="0">
              <a:solidFill>
                <a:srgbClr val="2FFF12"/>
              </a:solidFill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060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97253E-021E-5040-827A-1C51C0588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481" y="168737"/>
            <a:ext cx="6496332" cy="61089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9213A8-3EDD-E34D-971E-D6CE26DD9B11}"/>
              </a:ext>
            </a:extLst>
          </p:cNvPr>
          <p:cNvSpPr txBox="1"/>
          <p:nvPr/>
        </p:nvSpPr>
        <p:spPr>
          <a:xfrm>
            <a:off x="9515475" y="3886200"/>
            <a:ext cx="16680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590482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353F6-5EAB-334B-B0AE-F75370E25C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8D45D-4529-8843-8078-BC5FCD5C27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552833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643467"/>
            <a:ext cx="3635926" cy="5111915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B074C-38B3-DF40-A146-2B229FFBB1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63217" y="3959784"/>
            <a:ext cx="3205640" cy="1519013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NoSQL database 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3915138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239D8CC-16F4-4B2B-80F0-203C56D0D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208983-0A9F-1546-95DF-0BC94A2A8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222" y="965365"/>
            <a:ext cx="4289778" cy="442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629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3B18A08-F0C3-DB4A-B9EE-51C5A10B48CF}"/>
              </a:ext>
            </a:extLst>
          </p:cNvPr>
          <p:cNvSpPr/>
          <p:nvPr/>
        </p:nvSpPr>
        <p:spPr>
          <a:xfrm>
            <a:off x="288131" y="1030644"/>
            <a:ext cx="11615737" cy="3012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FAFF56-B139-6E44-AEDD-5A07F93B3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130" y="285749"/>
            <a:ext cx="11615737" cy="3757614"/>
          </a:xfrm>
        </p:spPr>
        <p:txBody>
          <a:bodyPr>
            <a:normAutofit/>
          </a:bodyPr>
          <a:lstStyle/>
          <a:p>
            <a:br>
              <a:rPr lang="en-US" sz="2000" dirty="0"/>
            </a:br>
            <a:br>
              <a:rPr lang="en-US" sz="2000" dirty="0"/>
            </a:br>
            <a:br>
              <a:rPr lang="en-US" sz="2200" dirty="0"/>
            </a:br>
            <a:r>
              <a:rPr lang="en-US" sz="1800" dirty="0" err="1">
                <a:solidFill>
                  <a:srgbClr val="00FA00"/>
                </a:solidFill>
                <a:latin typeface="Andale Mono" panose="020B0509000000000004" pitchFamily="49" charset="0"/>
              </a:rPr>
              <a:t>ubuntu@ip</a:t>
            </a:r>
            <a:r>
              <a:rPr lang="en-US" sz="1800" dirty="0">
                <a:solidFill>
                  <a:srgbClr val="400BD9"/>
                </a:solidFill>
                <a:latin typeface="Andale Mono" panose="020B0509000000000004" pitchFamily="49" charset="0"/>
              </a:rPr>
              <a:t>~</a:t>
            </a:r>
            <a: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  <a:t>$</a:t>
            </a:r>
            <a:r>
              <a:rPr lang="en-US" sz="1800" dirty="0" err="1">
                <a:solidFill>
                  <a:srgbClr val="2FFF12"/>
                </a:solidFill>
                <a:latin typeface="Andale Mono" panose="020B0509000000000004" pitchFamily="49" charset="0"/>
              </a:rPr>
              <a:t>ssh</a:t>
            </a:r>
            <a: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  <a:t> -</a:t>
            </a:r>
            <a:r>
              <a:rPr lang="en-US" sz="1800" dirty="0" err="1">
                <a:solidFill>
                  <a:srgbClr val="2FFF12"/>
                </a:solidFill>
                <a:latin typeface="Andale Mono" panose="020B0509000000000004" pitchFamily="49" charset="0"/>
              </a:rPr>
              <a:t>i</a:t>
            </a:r>
            <a: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  <a:t> "ub1.pem" ubuntu@ec2-18-222-31-5.us-east-2.compute.amazonaws.com</a:t>
            </a:r>
            <a:br>
              <a:rPr lang="en-US" sz="1800" dirty="0">
                <a:solidFill>
                  <a:srgbClr val="00FA00"/>
                </a:solidFill>
                <a:latin typeface="Andale Mono" panose="020B0509000000000004" pitchFamily="49" charset="0"/>
                <a:cs typeface="Aldhabi" panose="020F0502020204030204" pitchFamily="34" charset="0"/>
              </a:rPr>
            </a:br>
            <a:r>
              <a:rPr lang="en-US" sz="1800" dirty="0" err="1">
                <a:solidFill>
                  <a:srgbClr val="00FA00"/>
                </a:solidFill>
                <a:latin typeface="Andale Mono" panose="020B0509000000000004" pitchFamily="49" charset="0"/>
              </a:rPr>
              <a:t>ubuntu@ip</a:t>
            </a:r>
            <a:r>
              <a:rPr lang="en-US" sz="1800" dirty="0">
                <a:solidFill>
                  <a:srgbClr val="400BD9"/>
                </a:solidFill>
                <a:latin typeface="Andale Mono" panose="020B0509000000000004" pitchFamily="49" charset="0"/>
              </a:rPr>
              <a:t>~</a:t>
            </a:r>
            <a: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  <a:t>$</a:t>
            </a:r>
            <a:r>
              <a:rPr lang="en-US" sz="1800" dirty="0" err="1">
                <a:solidFill>
                  <a:srgbClr val="2FFF12"/>
                </a:solidFill>
                <a:latin typeface="Andale Mono" panose="020B0509000000000004" pitchFamily="49" charset="0"/>
              </a:rPr>
              <a:t>sudo</a:t>
            </a:r>
            <a: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  <a:t> apt-get update</a:t>
            </a:r>
            <a:b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</a:br>
            <a:r>
              <a:rPr lang="en-US" sz="1800" dirty="0" err="1">
                <a:solidFill>
                  <a:srgbClr val="00FA00"/>
                </a:solidFill>
                <a:latin typeface="Andale Mono" panose="020B0509000000000004" pitchFamily="49" charset="0"/>
              </a:rPr>
              <a:t>ubuntu@ip</a:t>
            </a:r>
            <a:r>
              <a:rPr lang="en-US" sz="1800" dirty="0">
                <a:solidFill>
                  <a:srgbClr val="400BD9"/>
                </a:solidFill>
                <a:latin typeface="Andale Mono" panose="020B0509000000000004" pitchFamily="49" charset="0"/>
              </a:rPr>
              <a:t>~</a:t>
            </a:r>
            <a: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  <a:t>$</a:t>
            </a:r>
            <a:r>
              <a:rPr lang="en-US" sz="1800" dirty="0" err="1">
                <a:solidFill>
                  <a:srgbClr val="2FFF12"/>
                </a:solidFill>
                <a:latin typeface="Andale Mono" panose="020B0509000000000004" pitchFamily="49" charset="0"/>
              </a:rPr>
              <a:t>wget</a:t>
            </a:r>
            <a: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  <a:t> -</a:t>
            </a:r>
            <a:r>
              <a:rPr lang="en-US" sz="1800" dirty="0" err="1">
                <a:solidFill>
                  <a:srgbClr val="2FFF12"/>
                </a:solidFill>
                <a:latin typeface="Andale Mono" panose="020B0509000000000004" pitchFamily="49" charset="0"/>
              </a:rPr>
              <a:t>qO</a:t>
            </a:r>
            <a: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  <a:t> - https://</a:t>
            </a:r>
            <a:r>
              <a:rPr lang="en-US" sz="1800" dirty="0" err="1">
                <a:solidFill>
                  <a:srgbClr val="2FFF12"/>
                </a:solidFill>
                <a:latin typeface="Andale Mono" panose="020B0509000000000004" pitchFamily="49" charset="0"/>
              </a:rPr>
              <a:t>www.mongodb.org</a:t>
            </a:r>
            <a: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  <a:t>/static/</a:t>
            </a:r>
            <a:r>
              <a:rPr lang="en-US" sz="1800" dirty="0" err="1">
                <a:solidFill>
                  <a:srgbClr val="2FFF12"/>
                </a:solidFill>
                <a:latin typeface="Andale Mono" panose="020B0509000000000004" pitchFamily="49" charset="0"/>
              </a:rPr>
              <a:t>pgp</a:t>
            </a:r>
            <a: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  <a:t>/server-4.2.asc | </a:t>
            </a:r>
            <a:r>
              <a:rPr lang="en-US" sz="1800" dirty="0" err="1">
                <a:solidFill>
                  <a:srgbClr val="2FFF12"/>
                </a:solidFill>
                <a:latin typeface="Andale Mono" panose="020B0509000000000004" pitchFamily="49" charset="0"/>
              </a:rPr>
              <a:t>sudo</a:t>
            </a:r>
            <a: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  <a:t> apt-key add -</a:t>
            </a:r>
            <a:b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</a:br>
            <a:r>
              <a:rPr lang="en-US" sz="1800" dirty="0" err="1">
                <a:solidFill>
                  <a:srgbClr val="00FA00"/>
                </a:solidFill>
                <a:latin typeface="Andale Mono" panose="020B0509000000000004" pitchFamily="49" charset="0"/>
              </a:rPr>
              <a:t>buntu@ip</a:t>
            </a:r>
            <a:r>
              <a:rPr lang="en-US" sz="1800" dirty="0">
                <a:solidFill>
                  <a:srgbClr val="400BD9"/>
                </a:solidFill>
                <a:latin typeface="Andale Mono" panose="020B0509000000000004" pitchFamily="49" charset="0"/>
              </a:rPr>
              <a:t>~</a:t>
            </a:r>
            <a: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  <a:t>$echo "deb [ arch=amd64 ] https://</a:t>
            </a:r>
            <a:r>
              <a:rPr lang="en-US" sz="1800" dirty="0" err="1">
                <a:solidFill>
                  <a:srgbClr val="2FFF12"/>
                </a:solidFill>
                <a:latin typeface="Andale Mono" panose="020B0509000000000004" pitchFamily="49" charset="0"/>
              </a:rPr>
              <a:t>repo.mongodb.org</a:t>
            </a:r>
            <a: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  <a:t>/apt/ubuntu bionic/</a:t>
            </a:r>
            <a:r>
              <a:rPr lang="en-US" sz="1800" dirty="0" err="1">
                <a:solidFill>
                  <a:srgbClr val="2FFF12"/>
                </a:solidFill>
                <a:latin typeface="Andale Mono" panose="020B0509000000000004" pitchFamily="49" charset="0"/>
              </a:rPr>
              <a:t>mongodb</a:t>
            </a:r>
            <a: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  <a:t>-org/4.2 multiverse" | </a:t>
            </a:r>
            <a:r>
              <a:rPr lang="en-US" sz="1800" dirty="0" err="1">
                <a:solidFill>
                  <a:srgbClr val="2FFF12"/>
                </a:solidFill>
                <a:latin typeface="Andale Mono" panose="020B0509000000000004" pitchFamily="49" charset="0"/>
              </a:rPr>
              <a:t>sudo</a:t>
            </a:r>
            <a: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  <a:t> tee /</a:t>
            </a:r>
            <a:r>
              <a:rPr lang="en-US" sz="1800" dirty="0" err="1">
                <a:solidFill>
                  <a:srgbClr val="2FFF12"/>
                </a:solidFill>
                <a:latin typeface="Andale Mono" panose="020B0509000000000004" pitchFamily="49" charset="0"/>
              </a:rPr>
              <a:t>etc</a:t>
            </a:r>
            <a: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  <a:t>/apt/</a:t>
            </a:r>
            <a:r>
              <a:rPr lang="en-US" sz="1800" dirty="0" err="1">
                <a:solidFill>
                  <a:srgbClr val="2FFF12"/>
                </a:solidFill>
                <a:latin typeface="Andale Mono" panose="020B0509000000000004" pitchFamily="49" charset="0"/>
              </a:rPr>
              <a:t>sources.list.d</a:t>
            </a:r>
            <a: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  <a:t>/mongodb-org-4.2.list</a:t>
            </a:r>
            <a:b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</a:br>
            <a:r>
              <a:rPr lang="en-US" sz="1800" dirty="0" err="1">
                <a:solidFill>
                  <a:srgbClr val="00FA00"/>
                </a:solidFill>
                <a:latin typeface="Andale Mono" panose="020B0509000000000004" pitchFamily="49" charset="0"/>
                <a:cs typeface="Aldhabi" panose="020F0502020204030204" pitchFamily="34" charset="0"/>
              </a:rPr>
              <a:t>u</a:t>
            </a:r>
            <a:r>
              <a:rPr lang="en-US" sz="2000" dirty="0" err="1">
                <a:solidFill>
                  <a:srgbClr val="00FA00"/>
                </a:solidFill>
                <a:latin typeface="Andale Mono" panose="020B0509000000000004" pitchFamily="49" charset="0"/>
              </a:rPr>
              <a:t>buntu@ip</a:t>
            </a:r>
            <a:r>
              <a:rPr lang="en-US" sz="2000" dirty="0">
                <a:solidFill>
                  <a:srgbClr val="400BD9"/>
                </a:solidFill>
                <a:latin typeface="Andale Mono" panose="020B0509000000000004" pitchFamily="49" charset="0"/>
              </a:rPr>
              <a:t>~</a:t>
            </a:r>
            <a:r>
              <a:rPr lang="en-US" sz="2000" dirty="0">
                <a:solidFill>
                  <a:srgbClr val="2FFF12"/>
                </a:solidFill>
                <a:latin typeface="Andale Mono" panose="020B0509000000000004" pitchFamily="49" charset="0"/>
              </a:rPr>
              <a:t>$</a:t>
            </a:r>
            <a:r>
              <a:rPr lang="en-US" sz="2000" dirty="0" err="1">
                <a:solidFill>
                  <a:srgbClr val="2FFF12"/>
                </a:solidFill>
                <a:latin typeface="Andale Mono" panose="020B0509000000000004" pitchFamily="49" charset="0"/>
              </a:rPr>
              <a:t>sudo</a:t>
            </a:r>
            <a:r>
              <a:rPr lang="en-US" sz="2000" dirty="0">
                <a:solidFill>
                  <a:srgbClr val="2FFF12"/>
                </a:solidFill>
                <a:latin typeface="Andale Mono" panose="020B0509000000000004" pitchFamily="49" charset="0"/>
              </a:rPr>
              <a:t> apt-get update</a:t>
            </a:r>
            <a:br>
              <a:rPr lang="en-US" sz="2000" dirty="0">
                <a:solidFill>
                  <a:srgbClr val="2FFF12"/>
                </a:solidFill>
                <a:latin typeface="Andale Mono" panose="020B0509000000000004" pitchFamily="49" charset="0"/>
              </a:rPr>
            </a:br>
            <a:r>
              <a:rPr lang="en-US" sz="1800" dirty="0" err="1">
                <a:solidFill>
                  <a:srgbClr val="00FA00"/>
                </a:solidFill>
                <a:latin typeface="Andale Mono" panose="020B0509000000000004" pitchFamily="49" charset="0"/>
                <a:cs typeface="Aldhabi" panose="020F0502020204030204" pitchFamily="34" charset="0"/>
              </a:rPr>
              <a:t>u</a:t>
            </a:r>
            <a:r>
              <a:rPr lang="en-US" sz="2000" dirty="0" err="1">
                <a:solidFill>
                  <a:srgbClr val="00FA00"/>
                </a:solidFill>
                <a:latin typeface="Andale Mono" panose="020B0509000000000004" pitchFamily="49" charset="0"/>
              </a:rPr>
              <a:t>buntu@ip</a:t>
            </a:r>
            <a:r>
              <a:rPr lang="en-US" sz="2000" dirty="0">
                <a:solidFill>
                  <a:srgbClr val="400BD9"/>
                </a:solidFill>
                <a:latin typeface="Andale Mono" panose="020B0509000000000004" pitchFamily="49" charset="0"/>
              </a:rPr>
              <a:t>~</a:t>
            </a:r>
            <a:r>
              <a:rPr lang="en-US" sz="2000" dirty="0">
                <a:solidFill>
                  <a:srgbClr val="2FFF12"/>
                </a:solidFill>
                <a:latin typeface="Andale Mono" panose="020B0509000000000004" pitchFamily="49" charset="0"/>
              </a:rPr>
              <a:t>$</a:t>
            </a:r>
            <a:r>
              <a:rPr lang="en-US" sz="2000" dirty="0" err="1">
                <a:solidFill>
                  <a:srgbClr val="2FFF12"/>
                </a:solidFill>
                <a:latin typeface="Andale Mono" panose="020B0509000000000004" pitchFamily="49" charset="0"/>
              </a:rPr>
              <a:t>sudo</a:t>
            </a:r>
            <a:r>
              <a:rPr lang="en-US" sz="2000" dirty="0">
                <a:solidFill>
                  <a:srgbClr val="2FFF12"/>
                </a:solidFill>
                <a:latin typeface="Andale Mono" panose="020B0509000000000004" pitchFamily="49" charset="0"/>
              </a:rPr>
              <a:t> apt-get install -y </a:t>
            </a:r>
            <a:r>
              <a:rPr lang="en-US" sz="2000" dirty="0" err="1">
                <a:solidFill>
                  <a:srgbClr val="2FFF12"/>
                </a:solidFill>
                <a:latin typeface="Andale Mono" panose="020B0509000000000004" pitchFamily="49" charset="0"/>
              </a:rPr>
              <a:t>mongodb</a:t>
            </a:r>
            <a:r>
              <a:rPr lang="en-US" sz="2000" dirty="0">
                <a:solidFill>
                  <a:srgbClr val="2FFF12"/>
                </a:solidFill>
                <a:latin typeface="Andale Mono" panose="020B0509000000000004" pitchFamily="49" charset="0"/>
              </a:rPr>
              <a:t>-org</a:t>
            </a:r>
            <a:br>
              <a:rPr lang="en-US" sz="2000" dirty="0">
                <a:solidFill>
                  <a:srgbClr val="2FFF12"/>
                </a:solidFill>
                <a:latin typeface="Andale Mono" panose="020B0509000000000004" pitchFamily="49" charset="0"/>
              </a:rPr>
            </a:br>
            <a:r>
              <a:rPr lang="en-US" sz="1800" dirty="0" err="1">
                <a:solidFill>
                  <a:srgbClr val="00FA00"/>
                </a:solidFill>
                <a:latin typeface="Andale Mono" panose="020B0509000000000004" pitchFamily="49" charset="0"/>
                <a:cs typeface="Aldhabi" panose="020F0502020204030204" pitchFamily="34" charset="0"/>
              </a:rPr>
              <a:t>u</a:t>
            </a:r>
            <a:r>
              <a:rPr lang="en-US" sz="2000" dirty="0" err="1">
                <a:solidFill>
                  <a:srgbClr val="00FA00"/>
                </a:solidFill>
                <a:latin typeface="Andale Mono" panose="020B0509000000000004" pitchFamily="49" charset="0"/>
              </a:rPr>
              <a:t>buntu@ip</a:t>
            </a:r>
            <a:r>
              <a:rPr lang="en-US" sz="2000" dirty="0">
                <a:solidFill>
                  <a:srgbClr val="400BD9"/>
                </a:solidFill>
                <a:latin typeface="Andale Mono" panose="020B0509000000000004" pitchFamily="49" charset="0"/>
              </a:rPr>
              <a:t>~</a:t>
            </a:r>
            <a:r>
              <a:rPr lang="en-US" sz="2000" dirty="0">
                <a:solidFill>
                  <a:srgbClr val="2FFF12"/>
                </a:solidFill>
                <a:latin typeface="Andale Mono" panose="020B0509000000000004" pitchFamily="49" charset="0"/>
              </a:rPr>
              <a:t>$</a:t>
            </a:r>
            <a:r>
              <a:rPr lang="en-US" sz="2000" dirty="0" err="1">
                <a:solidFill>
                  <a:srgbClr val="2FFF12"/>
                </a:solidFill>
                <a:latin typeface="Andale Mono" panose="020B0509000000000004" pitchFamily="49" charset="0"/>
              </a:rPr>
              <a:t>sudo</a:t>
            </a:r>
            <a:r>
              <a:rPr lang="en-US" sz="2000" dirty="0">
                <a:solidFill>
                  <a:srgbClr val="2FFF12"/>
                </a:solidFill>
                <a:latin typeface="Andale Mono" panose="020B0509000000000004" pitchFamily="49" charset="0"/>
              </a:rPr>
              <a:t> service </a:t>
            </a:r>
            <a:r>
              <a:rPr lang="en-US" sz="2000" dirty="0" err="1">
                <a:solidFill>
                  <a:srgbClr val="2FFF12"/>
                </a:solidFill>
                <a:latin typeface="Andale Mono" panose="020B0509000000000004" pitchFamily="49" charset="0"/>
              </a:rPr>
              <a:t>mongod</a:t>
            </a:r>
            <a:r>
              <a:rPr lang="en-US" sz="2000" dirty="0">
                <a:solidFill>
                  <a:srgbClr val="2FFF12"/>
                </a:solidFill>
                <a:latin typeface="Andale Mono" panose="020B0509000000000004" pitchFamily="49" charset="0"/>
              </a:rPr>
              <a:t> start</a:t>
            </a:r>
            <a:br>
              <a:rPr lang="en-US" sz="2000" dirty="0">
                <a:solidFill>
                  <a:srgbClr val="2FFF12"/>
                </a:solidFill>
                <a:latin typeface="Andale Mono" panose="020B0509000000000004" pitchFamily="49" charset="0"/>
              </a:rPr>
            </a:br>
            <a:br>
              <a:rPr lang="en-US" sz="2000" dirty="0"/>
            </a:br>
            <a:endParaRPr lang="en-US" sz="1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C6266-24B6-BF46-B255-68C1A1DA9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4437" y="4743450"/>
            <a:ext cx="10058400" cy="1143000"/>
          </a:xfrm>
        </p:spPr>
        <p:txBody>
          <a:bodyPr/>
          <a:lstStyle/>
          <a:p>
            <a:r>
              <a:rPr lang="en-US" dirty="0"/>
              <a:t>Deploy to ec2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7B9F64-6FA3-4C42-A6F9-D58016A707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68" b="36138"/>
          <a:stretch/>
        </p:blipFill>
        <p:spPr>
          <a:xfrm>
            <a:off x="3136283" y="4259619"/>
            <a:ext cx="3107354" cy="162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613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69B7C-E26D-4644-B1EF-7B62F0E6F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125" y="1049974"/>
            <a:ext cx="5713956" cy="4439055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Denormailzed</a:t>
            </a:r>
            <a:r>
              <a:rPr lang="en-US" dirty="0">
                <a:solidFill>
                  <a:schemeClr val="bg1"/>
                </a:solidFill>
              </a:rPr>
              <a:t>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CA5BC6-6BCF-EF49-99D8-6C0B69317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329" y="3461327"/>
            <a:ext cx="2104325" cy="21043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2FBF0AE-AD95-4446-B836-AD76BF2EF2B9}"/>
              </a:ext>
            </a:extLst>
          </p:cNvPr>
          <p:cNvSpPr/>
          <p:nvPr/>
        </p:nvSpPr>
        <p:spPr>
          <a:xfrm>
            <a:off x="4859354" y="450056"/>
            <a:ext cx="7058025" cy="5957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308444-6372-6342-B525-64F24CF9714B}"/>
              </a:ext>
            </a:extLst>
          </p:cNvPr>
          <p:cNvSpPr txBox="1"/>
          <p:nvPr/>
        </p:nvSpPr>
        <p:spPr>
          <a:xfrm>
            <a:off x="5071638" y="730346"/>
            <a:ext cx="630434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select</a:t>
            </a:r>
            <a:r>
              <a:rPr lang="en-US" dirty="0">
                <a:solidFill>
                  <a:srgbClr val="212121"/>
                </a:solidFill>
                <a:latin typeface="Menlo" panose="020B0609030804020204" pitchFamily="49" charset="0"/>
              </a:rPr>
              <a:t> </a:t>
            </a:r>
            <a:r>
              <a:rPr lang="en-US" dirty="0" err="1">
                <a:solidFill>
                  <a:srgbClr val="795E26"/>
                </a:solidFill>
                <a:latin typeface="Menlo" panose="020B0609030804020204" pitchFamily="49" charset="0"/>
              </a:rPr>
              <a:t>user_id</a:t>
            </a:r>
            <a:r>
              <a:rPr lang="en-US" dirty="0">
                <a:solidFill>
                  <a:srgbClr val="212121"/>
                </a:solidFill>
                <a:latin typeface="Menlo" panose="020B0609030804020204" pitchFamily="49" charset="0"/>
              </a:rPr>
              <a:t>, </a:t>
            </a:r>
            <a:r>
              <a:rPr lang="en-US" dirty="0" err="1">
                <a:solidFill>
                  <a:srgbClr val="212121"/>
                </a:solidFill>
                <a:latin typeface="Menlo" panose="020B0609030804020204" pitchFamily="49" charset="0"/>
              </a:rPr>
              <a:t>o.order_id</a:t>
            </a:r>
            <a:r>
              <a:rPr lang="en-US" dirty="0">
                <a:solidFill>
                  <a:srgbClr val="212121"/>
                </a:solidFill>
                <a:latin typeface="Menlo" panose="020B0609030804020204" pitchFamily="49" charset="0"/>
              </a:rPr>
              <a:t>, </a:t>
            </a:r>
            <a:r>
              <a:rPr lang="en-US" dirty="0" err="1">
                <a:solidFill>
                  <a:srgbClr val="212121"/>
                </a:solidFill>
                <a:latin typeface="Menlo" panose="020B0609030804020204" pitchFamily="49" charset="0"/>
              </a:rPr>
              <a:t>order_number</a:t>
            </a:r>
            <a:r>
              <a:rPr lang="en-US" dirty="0">
                <a:solidFill>
                  <a:srgbClr val="212121"/>
                </a:solidFill>
                <a:latin typeface="Menlo" panose="020B0609030804020204" pitchFamily="49" charset="0"/>
              </a:rPr>
              <a:t>, </a:t>
            </a:r>
          </a:p>
          <a:p>
            <a:r>
              <a:rPr lang="en-US" dirty="0">
                <a:solidFill>
                  <a:srgbClr val="212121"/>
                </a:solidFill>
                <a:latin typeface="Menlo" panose="020B0609030804020204" pitchFamily="49" charset="0"/>
              </a:rPr>
              <a:t>       </a:t>
            </a:r>
            <a:r>
              <a:rPr lang="en-US" dirty="0" err="1">
                <a:solidFill>
                  <a:srgbClr val="212121"/>
                </a:solidFill>
                <a:latin typeface="Menlo" panose="020B0609030804020204" pitchFamily="49" charset="0"/>
              </a:rPr>
              <a:t>order_dow</a:t>
            </a:r>
            <a:r>
              <a:rPr lang="en-US" dirty="0">
                <a:solidFill>
                  <a:srgbClr val="212121"/>
                </a:solidFill>
                <a:latin typeface="Menlo" panose="020B0609030804020204" pitchFamily="49" charset="0"/>
              </a:rPr>
              <a:t>, </a:t>
            </a:r>
            <a:r>
              <a:rPr lang="en-US" dirty="0" err="1">
                <a:solidFill>
                  <a:srgbClr val="212121"/>
                </a:solidFill>
                <a:latin typeface="Menlo" panose="020B0609030804020204" pitchFamily="49" charset="0"/>
              </a:rPr>
              <a:t>order_hour_of_day</a:t>
            </a:r>
            <a:r>
              <a:rPr lang="en-US" dirty="0">
                <a:solidFill>
                  <a:srgbClr val="212121"/>
                </a:solidFill>
                <a:latin typeface="Menlo" panose="020B0609030804020204" pitchFamily="49" charset="0"/>
              </a:rPr>
              <a:t>, </a:t>
            </a:r>
          </a:p>
          <a:p>
            <a:r>
              <a:rPr lang="en-US" dirty="0">
                <a:solidFill>
                  <a:srgbClr val="212121"/>
                </a:solidFill>
                <a:latin typeface="Menlo" panose="020B0609030804020204" pitchFamily="49" charset="0"/>
              </a:rPr>
              <a:t>       reordered, </a:t>
            </a:r>
            <a:r>
              <a:rPr lang="en-US" dirty="0" err="1">
                <a:solidFill>
                  <a:srgbClr val="212121"/>
                </a:solidFill>
                <a:latin typeface="Menlo" panose="020B0609030804020204" pitchFamily="49" charset="0"/>
              </a:rPr>
              <a:t>add_to_cart_order</a:t>
            </a:r>
            <a:r>
              <a:rPr lang="en-US" dirty="0">
                <a:solidFill>
                  <a:srgbClr val="212121"/>
                </a:solidFill>
                <a:latin typeface="Menlo" panose="020B0609030804020204" pitchFamily="49" charset="0"/>
              </a:rPr>
              <a:t>, </a:t>
            </a:r>
          </a:p>
          <a:p>
            <a:r>
              <a:rPr lang="en-US" dirty="0">
                <a:solidFill>
                  <a:srgbClr val="212121"/>
                </a:solidFill>
                <a:latin typeface="Menlo" panose="020B0609030804020204" pitchFamily="49" charset="0"/>
              </a:rPr>
              <a:t>       </a:t>
            </a:r>
            <a:r>
              <a:rPr lang="en-US" dirty="0" err="1">
                <a:solidFill>
                  <a:srgbClr val="212121"/>
                </a:solidFill>
                <a:latin typeface="Menlo" panose="020B0609030804020204" pitchFamily="49" charset="0"/>
              </a:rPr>
              <a:t>days_since_prior_order</a:t>
            </a:r>
            <a:r>
              <a:rPr lang="en-US" dirty="0">
                <a:solidFill>
                  <a:srgbClr val="212121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dirty="0">
                <a:solidFill>
                  <a:srgbClr val="212121"/>
                </a:solidFill>
                <a:latin typeface="Menlo" panose="020B0609030804020204" pitchFamily="49" charset="0"/>
              </a:rPr>
              <a:t>       </a:t>
            </a:r>
            <a:r>
              <a:rPr lang="en-US" dirty="0" err="1">
                <a:solidFill>
                  <a:srgbClr val="212121"/>
                </a:solidFill>
                <a:latin typeface="Menlo" panose="020B0609030804020204" pitchFamily="49" charset="0"/>
              </a:rPr>
              <a:t>p.product_id</a:t>
            </a:r>
            <a:r>
              <a:rPr lang="en-US" dirty="0">
                <a:solidFill>
                  <a:srgbClr val="212121"/>
                </a:solidFill>
                <a:latin typeface="Menlo" panose="020B0609030804020204" pitchFamily="49" charset="0"/>
              </a:rPr>
              <a:t>, </a:t>
            </a:r>
            <a:r>
              <a:rPr lang="en-US" dirty="0" err="1">
                <a:solidFill>
                  <a:srgbClr val="212121"/>
                </a:solidFill>
                <a:latin typeface="Menlo" panose="020B0609030804020204" pitchFamily="49" charset="0"/>
              </a:rPr>
              <a:t>p.product_name</a:t>
            </a:r>
            <a:r>
              <a:rPr lang="en-US" dirty="0">
                <a:solidFill>
                  <a:srgbClr val="212121"/>
                </a:solidFill>
                <a:latin typeface="Menlo" panose="020B0609030804020204" pitchFamily="49" charset="0"/>
              </a:rPr>
              <a:t>, </a:t>
            </a:r>
          </a:p>
          <a:p>
            <a:r>
              <a:rPr lang="en-US" dirty="0">
                <a:solidFill>
                  <a:srgbClr val="212121"/>
                </a:solidFill>
                <a:latin typeface="Menlo" panose="020B0609030804020204" pitchFamily="49" charset="0"/>
              </a:rPr>
              <a:t>	</a:t>
            </a:r>
            <a:r>
              <a:rPr lang="en-US" dirty="0" err="1">
                <a:solidFill>
                  <a:srgbClr val="212121"/>
                </a:solidFill>
                <a:latin typeface="Menlo" panose="020B0609030804020204" pitchFamily="49" charset="0"/>
              </a:rPr>
              <a:t>a.aisle</a:t>
            </a:r>
            <a:r>
              <a:rPr lang="en-US" dirty="0">
                <a:solidFill>
                  <a:srgbClr val="212121"/>
                </a:solidFill>
                <a:latin typeface="Menlo" panose="020B0609030804020204" pitchFamily="49" charset="0"/>
              </a:rPr>
              <a:t>, </a:t>
            </a:r>
            <a:r>
              <a:rPr lang="en-US" dirty="0" err="1">
                <a:solidFill>
                  <a:srgbClr val="212121"/>
                </a:solidFill>
                <a:latin typeface="Menlo" panose="020B0609030804020204" pitchFamily="49" charset="0"/>
              </a:rPr>
              <a:t>a.aisle_id</a:t>
            </a:r>
            <a:r>
              <a:rPr lang="en-US" dirty="0">
                <a:solidFill>
                  <a:srgbClr val="212121"/>
                </a:solidFill>
                <a:latin typeface="Menlo" panose="020B0609030804020204" pitchFamily="49" charset="0"/>
              </a:rPr>
              <a:t>, </a:t>
            </a:r>
            <a:r>
              <a:rPr lang="en-US" dirty="0" err="1">
                <a:solidFill>
                  <a:srgbClr val="212121"/>
                </a:solidFill>
                <a:latin typeface="Menlo" panose="020B0609030804020204" pitchFamily="49" charset="0"/>
              </a:rPr>
              <a:t>d.department_id</a:t>
            </a:r>
            <a:r>
              <a:rPr lang="en-US" dirty="0">
                <a:solidFill>
                  <a:srgbClr val="212121"/>
                </a:solidFill>
                <a:latin typeface="Menlo" panose="020B0609030804020204" pitchFamily="49" charset="0"/>
              </a:rPr>
              <a:t>, 	</a:t>
            </a:r>
            <a:r>
              <a:rPr lang="en-US" dirty="0" err="1">
                <a:solidFill>
                  <a:srgbClr val="212121"/>
                </a:solidFill>
                <a:latin typeface="Menlo" panose="020B0609030804020204" pitchFamily="49" charset="0"/>
              </a:rPr>
              <a:t>d.department</a:t>
            </a:r>
            <a:r>
              <a:rPr lang="en-US" dirty="0">
                <a:solidFill>
                  <a:srgbClr val="212121"/>
                </a:solidFill>
                <a:latin typeface="Menlo" panose="020B0609030804020204" pitchFamily="49" charset="0"/>
              </a:rPr>
              <a:t> </a:t>
            </a:r>
          </a:p>
          <a:p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INTO</a:t>
            </a:r>
            <a:r>
              <a:rPr lang="en-US" dirty="0">
                <a:solidFill>
                  <a:srgbClr val="212121"/>
                </a:solidFill>
                <a:latin typeface="Menlo" panose="020B0609030804020204" pitchFamily="49" charset="0"/>
              </a:rPr>
              <a:t> </a:t>
            </a:r>
            <a:r>
              <a:rPr lang="en-US" dirty="0" err="1">
                <a:solidFill>
                  <a:srgbClr val="212121"/>
                </a:solidFill>
                <a:latin typeface="Menlo" panose="020B0609030804020204" pitchFamily="49" charset="0"/>
              </a:rPr>
              <a:t>orders_denorm</a:t>
            </a:r>
            <a:r>
              <a:rPr lang="en-US" dirty="0">
                <a:solidFill>
                  <a:srgbClr val="212121"/>
                </a:solidFill>
                <a:latin typeface="Menlo" panose="020B0609030804020204" pitchFamily="49" charset="0"/>
              </a:rPr>
              <a:t> </a:t>
            </a:r>
          </a:p>
          <a:p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from</a:t>
            </a:r>
            <a:r>
              <a:rPr lang="en-US" dirty="0">
                <a:solidFill>
                  <a:srgbClr val="212121"/>
                </a:solidFill>
                <a:latin typeface="Menlo" panose="020B0609030804020204" pitchFamily="49" charset="0"/>
              </a:rPr>
              <a:t> orders o</a:t>
            </a:r>
          </a:p>
          <a:p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JOIN</a:t>
            </a:r>
            <a:r>
              <a:rPr lang="en-US" dirty="0">
                <a:solidFill>
                  <a:srgbClr val="212121"/>
                </a:solidFill>
                <a:latin typeface="Menlo" panose="020B0609030804020204" pitchFamily="49" charset="0"/>
              </a:rPr>
              <a:t> </a:t>
            </a:r>
            <a:r>
              <a:rPr lang="en-US" dirty="0" err="1">
                <a:solidFill>
                  <a:srgbClr val="212121"/>
                </a:solidFill>
                <a:latin typeface="Menlo" panose="020B0609030804020204" pitchFamily="49" charset="0"/>
              </a:rPr>
              <a:t>order_products</a:t>
            </a:r>
            <a:r>
              <a:rPr lang="en-US" dirty="0">
                <a:solidFill>
                  <a:srgbClr val="212121"/>
                </a:solidFill>
                <a:latin typeface="Menlo" panose="020B0609030804020204" pitchFamily="49" charset="0"/>
              </a:rPr>
              <a:t> op </a:t>
            </a:r>
          </a:p>
          <a:p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	on</a:t>
            </a:r>
            <a:r>
              <a:rPr lang="en-US" dirty="0">
                <a:solidFill>
                  <a:srgbClr val="212121"/>
                </a:solidFill>
                <a:latin typeface="Menlo" panose="020B0609030804020204" pitchFamily="49" charset="0"/>
              </a:rPr>
              <a:t> </a:t>
            </a:r>
            <a:r>
              <a:rPr lang="en-US" dirty="0" err="1">
                <a:solidFill>
                  <a:srgbClr val="212121"/>
                </a:solidFill>
                <a:latin typeface="Menlo" panose="020B0609030804020204" pitchFamily="49" charset="0"/>
              </a:rPr>
              <a:t>o.order_id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212121"/>
                </a:solidFill>
                <a:latin typeface="Menlo" panose="020B0609030804020204" pitchFamily="49" charset="0"/>
              </a:rPr>
              <a:t> </a:t>
            </a:r>
            <a:r>
              <a:rPr lang="en-US" dirty="0" err="1">
                <a:solidFill>
                  <a:srgbClr val="212121"/>
                </a:solidFill>
                <a:latin typeface="Menlo" panose="020B0609030804020204" pitchFamily="49" charset="0"/>
              </a:rPr>
              <a:t>op.order_id</a:t>
            </a:r>
            <a:endParaRPr lang="en-US" dirty="0">
              <a:solidFill>
                <a:srgbClr val="212121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JOIN</a:t>
            </a:r>
            <a:r>
              <a:rPr lang="en-US" dirty="0">
                <a:solidFill>
                  <a:srgbClr val="212121"/>
                </a:solidFill>
                <a:latin typeface="Menlo" panose="020B0609030804020204" pitchFamily="49" charset="0"/>
              </a:rPr>
              <a:t> products p </a:t>
            </a:r>
          </a:p>
          <a:p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	on</a:t>
            </a:r>
            <a:r>
              <a:rPr lang="en-US" dirty="0">
                <a:solidFill>
                  <a:srgbClr val="212121"/>
                </a:solidFill>
                <a:latin typeface="Menlo" panose="020B0609030804020204" pitchFamily="49" charset="0"/>
              </a:rPr>
              <a:t> </a:t>
            </a:r>
            <a:r>
              <a:rPr lang="en-US" dirty="0" err="1">
                <a:solidFill>
                  <a:srgbClr val="212121"/>
                </a:solidFill>
                <a:latin typeface="Menlo" panose="020B0609030804020204" pitchFamily="49" charset="0"/>
              </a:rPr>
              <a:t>op.product_id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212121"/>
                </a:solidFill>
                <a:latin typeface="Menlo" panose="020B0609030804020204" pitchFamily="49" charset="0"/>
              </a:rPr>
              <a:t> </a:t>
            </a:r>
            <a:r>
              <a:rPr lang="en-US" dirty="0" err="1">
                <a:solidFill>
                  <a:srgbClr val="212121"/>
                </a:solidFill>
                <a:latin typeface="Menlo" panose="020B0609030804020204" pitchFamily="49" charset="0"/>
              </a:rPr>
              <a:t>p.product_id</a:t>
            </a:r>
            <a:endParaRPr lang="en-US" dirty="0">
              <a:solidFill>
                <a:srgbClr val="212121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JOIN</a:t>
            </a:r>
            <a:r>
              <a:rPr lang="en-US" dirty="0">
                <a:solidFill>
                  <a:srgbClr val="212121"/>
                </a:solidFill>
                <a:latin typeface="Menlo" panose="020B0609030804020204" pitchFamily="49" charset="0"/>
              </a:rPr>
              <a:t> aisles a </a:t>
            </a:r>
          </a:p>
          <a:p>
            <a:r>
              <a:rPr lang="en-US" dirty="0">
                <a:solidFill>
                  <a:srgbClr val="212121"/>
                </a:solidFill>
                <a:latin typeface="Menlo" panose="020B060903080402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on</a:t>
            </a:r>
            <a:r>
              <a:rPr lang="en-US" dirty="0">
                <a:solidFill>
                  <a:srgbClr val="212121"/>
                </a:solidFill>
                <a:latin typeface="Menlo" panose="020B0609030804020204" pitchFamily="49" charset="0"/>
              </a:rPr>
              <a:t> </a:t>
            </a:r>
            <a:r>
              <a:rPr lang="en-US" dirty="0" err="1">
                <a:solidFill>
                  <a:srgbClr val="212121"/>
                </a:solidFill>
                <a:latin typeface="Menlo" panose="020B0609030804020204" pitchFamily="49" charset="0"/>
              </a:rPr>
              <a:t>a.aisle_id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dirty="0" err="1">
                <a:solidFill>
                  <a:srgbClr val="212121"/>
                </a:solidFill>
                <a:latin typeface="Menlo" panose="020B0609030804020204" pitchFamily="49" charset="0"/>
              </a:rPr>
              <a:t>p.aisle_id</a:t>
            </a:r>
            <a:endParaRPr lang="en-US" dirty="0">
              <a:solidFill>
                <a:srgbClr val="212121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JOIN</a:t>
            </a:r>
            <a:r>
              <a:rPr lang="en-US" dirty="0">
                <a:solidFill>
                  <a:srgbClr val="212121"/>
                </a:solidFill>
                <a:latin typeface="Menlo" panose="020B0609030804020204" pitchFamily="49" charset="0"/>
              </a:rPr>
              <a:t> departments d</a:t>
            </a:r>
          </a:p>
          <a:p>
            <a:r>
              <a:rPr lang="en-US" dirty="0">
                <a:solidFill>
                  <a:srgbClr val="212121"/>
                </a:solidFill>
                <a:latin typeface="Menlo" panose="020B060903080402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on</a:t>
            </a:r>
            <a:r>
              <a:rPr lang="en-US" dirty="0">
                <a:solidFill>
                  <a:srgbClr val="212121"/>
                </a:solidFill>
                <a:latin typeface="Menlo" panose="020B0609030804020204" pitchFamily="49" charset="0"/>
              </a:rPr>
              <a:t> </a:t>
            </a:r>
            <a:r>
              <a:rPr lang="en-US" dirty="0" err="1">
                <a:solidFill>
                  <a:srgbClr val="212121"/>
                </a:solidFill>
                <a:latin typeface="Menlo" panose="020B0609030804020204" pitchFamily="49" charset="0"/>
              </a:rPr>
              <a:t>d.department_id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dirty="0" err="1">
                <a:solidFill>
                  <a:srgbClr val="212121"/>
                </a:solidFill>
                <a:latin typeface="Menlo" panose="020B0609030804020204" pitchFamily="49" charset="0"/>
              </a:rPr>
              <a:t>p.department_id</a:t>
            </a:r>
            <a:r>
              <a:rPr lang="en-US" dirty="0">
                <a:solidFill>
                  <a:srgbClr val="212121"/>
                </a:solidFill>
                <a:latin typeface="Menlo" panose="020B0609030804020204" pitchFamily="49" charset="0"/>
              </a:rPr>
              <a:t>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320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55818A7-7B8B-3247-A627-918169467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74" y="373061"/>
            <a:ext cx="10270459" cy="497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458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9FAB35-BEC8-E04D-AC28-FC43D7F8B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510" y="342900"/>
            <a:ext cx="10448128" cy="487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172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43D65A2-CC35-5747-A927-6AB6FA6E2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55650"/>
            <a:ext cx="11582400" cy="53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125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8D97D0A-9A39-B04F-8B36-6EB14B888EEF}"/>
              </a:ext>
            </a:extLst>
          </p:cNvPr>
          <p:cNvSpPr txBox="1">
            <a:spLocks/>
          </p:cNvSpPr>
          <p:nvPr/>
        </p:nvSpPr>
        <p:spPr>
          <a:xfrm>
            <a:off x="233362" y="930275"/>
            <a:ext cx="5713956" cy="4439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EXPORT DATA PROCEDURE 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B864F8-BDC6-F842-83E4-27A697750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029" y="3429000"/>
            <a:ext cx="2104325" cy="21043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55B01FA-6C1D-BB45-B671-F6FB76BE84AF}"/>
              </a:ext>
            </a:extLst>
          </p:cNvPr>
          <p:cNvSpPr/>
          <p:nvPr/>
        </p:nvSpPr>
        <p:spPr>
          <a:xfrm>
            <a:off x="4859354" y="450056"/>
            <a:ext cx="7058025" cy="5957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CF40BA-33AA-AF47-B503-C8146E3FAE21}"/>
              </a:ext>
            </a:extLst>
          </p:cNvPr>
          <p:cNvSpPr txBox="1"/>
          <p:nvPr/>
        </p:nvSpPr>
        <p:spPr>
          <a:xfrm>
            <a:off x="5071638" y="730346"/>
            <a:ext cx="63043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CREATE</a:t>
            </a:r>
            <a:r>
              <a:rPr lang="en-US" dirty="0">
                <a:solidFill>
                  <a:srgbClr val="212121"/>
                </a:solidFill>
                <a:latin typeface="Menlo" panose="020B060903080402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PROCEDURE</a:t>
            </a:r>
            <a:r>
              <a:rPr lang="en-US" dirty="0">
                <a:solidFill>
                  <a:srgbClr val="212121"/>
                </a:solidFill>
                <a:latin typeface="Menlo" panose="020B0609030804020204" pitchFamily="49" charset="0"/>
              </a:rPr>
              <a:t> </a:t>
            </a:r>
            <a:r>
              <a:rPr lang="en-US" dirty="0" err="1">
                <a:solidFill>
                  <a:srgbClr val="212121"/>
                </a:solidFill>
                <a:latin typeface="Menlo" panose="020B0609030804020204" pitchFamily="49" charset="0"/>
              </a:rPr>
              <a:t>GetJSONformat</a:t>
            </a:r>
            <a:endParaRPr lang="en-US" dirty="0">
              <a:solidFill>
                <a:srgbClr val="212121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AS</a:t>
            </a:r>
            <a:endParaRPr lang="en-US" dirty="0">
              <a:solidFill>
                <a:srgbClr val="212121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SELECT</a:t>
            </a:r>
            <a:r>
              <a:rPr lang="en-US" dirty="0">
                <a:solidFill>
                  <a:srgbClr val="212121"/>
                </a:solidFill>
                <a:latin typeface="Menlo" panose="020B0609030804020204" pitchFamily="49" charset="0"/>
              </a:rPr>
              <a:t> </a:t>
            </a:r>
            <a:r>
              <a:rPr lang="en-US" dirty="0" err="1">
                <a:solidFill>
                  <a:srgbClr val="212121"/>
                </a:solidFill>
                <a:latin typeface="Menlo" panose="020B0609030804020204" pitchFamily="49" charset="0"/>
              </a:rPr>
              <a:t>a.aisle_id</a:t>
            </a:r>
            <a:r>
              <a:rPr lang="en-US" dirty="0">
                <a:solidFill>
                  <a:srgbClr val="212121"/>
                </a:solidFill>
                <a:latin typeface="Menlo" panose="020B0609030804020204" pitchFamily="49" charset="0"/>
              </a:rPr>
              <a:t> </a:t>
            </a:r>
            <a:r>
              <a:rPr lang="en-US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Menlo" panose="020B0609030804020204" pitchFamily="49" charset="0"/>
              </a:rPr>
              <a:t>Aisle_id</a:t>
            </a:r>
            <a:r>
              <a:rPr lang="en-US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US" dirty="0">
                <a:solidFill>
                  <a:srgbClr val="212121"/>
                </a:solidFill>
                <a:latin typeface="Menlo" panose="020B0609030804020204" pitchFamily="49" charset="0"/>
              </a:rPr>
              <a:t>, </a:t>
            </a:r>
          </a:p>
          <a:p>
            <a:r>
              <a:rPr lang="en-US" dirty="0">
                <a:solidFill>
                  <a:srgbClr val="212121"/>
                </a:solidFill>
                <a:latin typeface="Menlo" panose="020B0609030804020204" pitchFamily="49" charset="0"/>
              </a:rPr>
              <a:t>   </a:t>
            </a:r>
            <a:r>
              <a:rPr lang="en-US" dirty="0" err="1">
                <a:solidFill>
                  <a:srgbClr val="212121"/>
                </a:solidFill>
                <a:latin typeface="Menlo" panose="020B0609030804020204" pitchFamily="49" charset="0"/>
              </a:rPr>
              <a:t>a.aisle</a:t>
            </a:r>
            <a:r>
              <a:rPr lang="en-US" dirty="0">
                <a:solidFill>
                  <a:srgbClr val="212121"/>
                </a:solidFill>
                <a:latin typeface="Menlo" panose="020B0609030804020204" pitchFamily="49" charset="0"/>
              </a:rPr>
              <a:t> </a:t>
            </a:r>
            <a:r>
              <a:rPr lang="en-US" dirty="0">
                <a:solidFill>
                  <a:srgbClr val="A31515"/>
                </a:solidFill>
                <a:latin typeface="Menlo" panose="020B0609030804020204" pitchFamily="49" charset="0"/>
              </a:rPr>
              <a:t>'Aisle'</a:t>
            </a:r>
            <a:r>
              <a:rPr lang="en-US" dirty="0">
                <a:solidFill>
                  <a:srgbClr val="212121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dirty="0">
                <a:solidFill>
                  <a:srgbClr val="212121"/>
                </a:solidFill>
                <a:latin typeface="Menlo" panose="020B0609030804020204" pitchFamily="49" charset="0"/>
              </a:rPr>
              <a:t>     </a:t>
            </a:r>
            <a:r>
              <a:rPr lang="en-US" dirty="0" err="1">
                <a:solidFill>
                  <a:srgbClr val="212121"/>
                </a:solidFill>
                <a:latin typeface="Menlo" panose="020B0609030804020204" pitchFamily="49" charset="0"/>
              </a:rPr>
              <a:t>product_id</a:t>
            </a:r>
            <a:r>
              <a:rPr lang="en-US" dirty="0">
                <a:solidFill>
                  <a:srgbClr val="212121"/>
                </a:solidFill>
                <a:latin typeface="Menlo" panose="020B0609030804020204" pitchFamily="49" charset="0"/>
              </a:rPr>
              <a:t> </a:t>
            </a:r>
            <a:r>
              <a:rPr lang="en-US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Menlo" panose="020B0609030804020204" pitchFamily="49" charset="0"/>
              </a:rPr>
              <a:t>ProductID</a:t>
            </a:r>
            <a:r>
              <a:rPr lang="en-US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US" dirty="0">
                <a:solidFill>
                  <a:srgbClr val="212121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dirty="0">
                <a:solidFill>
                  <a:srgbClr val="212121"/>
                </a:solidFill>
                <a:latin typeface="Menlo" panose="020B0609030804020204" pitchFamily="49" charset="0"/>
              </a:rPr>
              <a:t>     </a:t>
            </a:r>
            <a:r>
              <a:rPr lang="en-US" dirty="0" err="1">
                <a:solidFill>
                  <a:srgbClr val="212121"/>
                </a:solidFill>
                <a:latin typeface="Menlo" panose="020B0609030804020204" pitchFamily="49" charset="0"/>
              </a:rPr>
              <a:t>product_name</a:t>
            </a:r>
            <a:r>
              <a:rPr lang="en-US" dirty="0">
                <a:solidFill>
                  <a:srgbClr val="212121"/>
                </a:solidFill>
                <a:latin typeface="Menlo" panose="020B0609030804020204" pitchFamily="49" charset="0"/>
              </a:rPr>
              <a:t> </a:t>
            </a:r>
            <a:r>
              <a:rPr lang="en-US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Menlo" panose="020B0609030804020204" pitchFamily="49" charset="0"/>
              </a:rPr>
              <a:t>Product_name</a:t>
            </a:r>
            <a:r>
              <a:rPr lang="en-US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endParaRPr lang="en-US" dirty="0">
              <a:solidFill>
                <a:srgbClr val="212121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212121"/>
                </a:solidFill>
                <a:latin typeface="Menlo" panose="020B0609030804020204" pitchFamily="49" charset="0"/>
              </a:rPr>
              <a:t>      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FROM</a:t>
            </a:r>
            <a:r>
              <a:rPr lang="en-US" dirty="0">
                <a:solidFill>
                  <a:srgbClr val="212121"/>
                </a:solidFill>
                <a:latin typeface="Menlo" panose="020B0609030804020204" pitchFamily="49" charset="0"/>
              </a:rPr>
              <a:t> products p, aisles a</a:t>
            </a:r>
          </a:p>
          <a:p>
            <a:r>
              <a:rPr lang="en-US" dirty="0">
                <a:solidFill>
                  <a:srgbClr val="212121"/>
                </a:solidFill>
                <a:latin typeface="Menlo" panose="020B0609030804020204" pitchFamily="49" charset="0"/>
              </a:rPr>
              <a:t>      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WHERE</a:t>
            </a:r>
            <a:r>
              <a:rPr lang="en-US" dirty="0">
                <a:solidFill>
                  <a:srgbClr val="212121"/>
                </a:solidFill>
                <a:latin typeface="Menlo" panose="020B0609030804020204" pitchFamily="49" charset="0"/>
              </a:rPr>
              <a:t> </a:t>
            </a:r>
            <a:r>
              <a:rPr lang="en-US" dirty="0" err="1">
                <a:solidFill>
                  <a:srgbClr val="212121"/>
                </a:solidFill>
                <a:latin typeface="Menlo" panose="020B0609030804020204" pitchFamily="49" charset="0"/>
              </a:rPr>
              <a:t>a.aisle_id</a:t>
            </a:r>
            <a:r>
              <a:rPr lang="en-US" dirty="0">
                <a:solidFill>
                  <a:srgbClr val="212121"/>
                </a:solidFill>
                <a:latin typeface="Menlo" panose="020B0609030804020204" pitchFamily="49" charset="0"/>
              </a:rPr>
              <a:t> 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212121"/>
                </a:solidFill>
                <a:latin typeface="Menlo" panose="020B0609030804020204" pitchFamily="49" charset="0"/>
              </a:rPr>
              <a:t> </a:t>
            </a:r>
            <a:r>
              <a:rPr lang="en-US" dirty="0" err="1">
                <a:solidFill>
                  <a:srgbClr val="212121"/>
                </a:solidFill>
                <a:latin typeface="Menlo" panose="020B0609030804020204" pitchFamily="49" charset="0"/>
              </a:rPr>
              <a:t>p.aisle_id</a:t>
            </a:r>
            <a:endParaRPr lang="en-US" dirty="0">
              <a:solidFill>
                <a:srgbClr val="212121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212121"/>
                </a:solidFill>
                <a:latin typeface="Menlo" panose="020B0609030804020204" pitchFamily="49" charset="0"/>
              </a:rPr>
              <a:t>      For 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JSON</a:t>
            </a:r>
            <a:r>
              <a:rPr lang="en-US" dirty="0">
                <a:solidFill>
                  <a:srgbClr val="212121"/>
                </a:solidFill>
                <a:latin typeface="Menlo" panose="020B060903080402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PATH</a:t>
            </a:r>
            <a:r>
              <a:rPr lang="en-US" dirty="0">
                <a:solidFill>
                  <a:srgbClr val="212121"/>
                </a:solidFill>
                <a:latin typeface="Menlo" panose="020B0609030804020204" pitchFamily="49" charset="0"/>
              </a:rPr>
              <a:t> , </a:t>
            </a:r>
            <a:r>
              <a:rPr lang="en-US" dirty="0" err="1">
                <a:solidFill>
                  <a:srgbClr val="0000FF"/>
                </a:solidFill>
                <a:latin typeface="Menlo" panose="020B0609030804020204" pitchFamily="49" charset="0"/>
              </a:rPr>
              <a:t>Without_Array_Wrapper</a:t>
            </a:r>
            <a:r>
              <a:rPr lang="en-US" dirty="0">
                <a:solidFill>
                  <a:srgbClr val="212121"/>
                </a:solidFill>
                <a:latin typeface="Menlo" panose="020B0609030804020204" pitchFamily="49" charset="0"/>
              </a:rPr>
              <a:t> </a:t>
            </a:r>
          </a:p>
          <a:p>
            <a:br>
              <a:rPr lang="en-US" dirty="0">
                <a:solidFill>
                  <a:srgbClr val="212121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EXEC</a:t>
            </a:r>
            <a:r>
              <a:rPr lang="en-US" dirty="0">
                <a:solidFill>
                  <a:srgbClr val="212121"/>
                </a:solidFill>
                <a:latin typeface="Menlo" panose="020B0609030804020204" pitchFamily="49" charset="0"/>
              </a:rPr>
              <a:t> </a:t>
            </a:r>
            <a:r>
              <a:rPr lang="en-US" dirty="0" err="1">
                <a:solidFill>
                  <a:srgbClr val="212121"/>
                </a:solidFill>
                <a:latin typeface="Menlo" panose="020B0609030804020204" pitchFamily="49" charset="0"/>
              </a:rPr>
              <a:t>GetJSONformat</a:t>
            </a:r>
            <a:endParaRPr lang="en-US" dirty="0">
              <a:solidFill>
                <a:srgbClr val="212121"/>
              </a:solidFill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029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E4A63A-DE4C-0A45-8737-855BC5F716A8}"/>
              </a:ext>
            </a:extLst>
          </p:cNvPr>
          <p:cNvSpPr/>
          <p:nvPr/>
        </p:nvSpPr>
        <p:spPr>
          <a:xfrm>
            <a:off x="4859354" y="450056"/>
            <a:ext cx="7058025" cy="5957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8FBA4-6C1F-2A45-8FB7-0A1B2F7DBD86}"/>
              </a:ext>
            </a:extLst>
          </p:cNvPr>
          <p:cNvSpPr txBox="1"/>
          <p:nvPr/>
        </p:nvSpPr>
        <p:spPr>
          <a:xfrm>
            <a:off x="5071638" y="730345"/>
            <a:ext cx="70580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Menlo" panose="020B0609030804020204" pitchFamily="49" charset="0"/>
              </a:rPr>
              <a:t>db.orders.insert</a:t>
            </a:r>
            <a:r>
              <a:rPr lang="en-US" dirty="0">
                <a:latin typeface="Menlo" panose="020B0609030804020204" pitchFamily="49" charset="0"/>
              </a:rPr>
              <a:t>([ </a:t>
            </a:r>
          </a:p>
          <a:p>
            <a:r>
              <a:rPr lang="en-US" dirty="0">
                <a:latin typeface="Menlo" panose="020B0609030804020204" pitchFamily="49" charset="0"/>
              </a:rPr>
              <a:t>  {</a:t>
            </a:r>
          </a:p>
          <a:p>
            <a:r>
              <a:rPr lang="en-US" dirty="0">
                <a:latin typeface="Menlo" panose="020B0609030804020204" pitchFamily="49" charset="0"/>
              </a:rPr>
              <a:t>	user_id:"132554",</a:t>
            </a:r>
          </a:p>
          <a:p>
            <a:r>
              <a:rPr lang="en-US" dirty="0">
                <a:latin typeface="Menlo" panose="020B0609030804020204" pitchFamily="49" charset="0"/>
              </a:rPr>
              <a:t>	order_id:42860,</a:t>
            </a:r>
          </a:p>
          <a:p>
            <a:r>
              <a:rPr lang="en-US" dirty="0">
                <a:latin typeface="Menlo" panose="020B0609030804020204" pitchFamily="49" charset="0"/>
              </a:rPr>
              <a:t>	order_number:10,</a:t>
            </a:r>
          </a:p>
          <a:p>
            <a:r>
              <a:rPr lang="en-US" dirty="0">
                <a:latin typeface="Menlo" panose="020B0609030804020204" pitchFamily="49" charset="0"/>
              </a:rPr>
              <a:t>	order_dow:1,</a:t>
            </a:r>
          </a:p>
          <a:p>
            <a:r>
              <a:rPr lang="en-US" dirty="0">
                <a:latin typeface="Menlo" panose="020B0609030804020204" pitchFamily="49" charset="0"/>
              </a:rPr>
              <a:t>	days_since_prior_order:10,</a:t>
            </a:r>
          </a:p>
          <a:p>
            <a:r>
              <a:rPr lang="en-US" dirty="0">
                <a:latin typeface="Menlo" panose="020B0609030804020204" pitchFamily="49" charset="0"/>
              </a:rPr>
              <a:t>	</a:t>
            </a:r>
            <a:r>
              <a:rPr lang="en-US" dirty="0" err="1">
                <a:latin typeface="Menlo" panose="020B0609030804020204" pitchFamily="49" charset="0"/>
              </a:rPr>
              <a:t>add_to_cart_order</a:t>
            </a:r>
            <a:r>
              <a:rPr lang="en-US" dirty="0">
                <a:latin typeface="Menlo" panose="020B0609030804020204" pitchFamily="49" charset="0"/>
              </a:rPr>
              <a:t>:[1,4],</a:t>
            </a:r>
          </a:p>
          <a:p>
            <a:r>
              <a:rPr lang="en-US" dirty="0">
                <a:latin typeface="Menlo" panose="020B0609030804020204" pitchFamily="49" charset="0"/>
              </a:rPr>
              <a:t>	reordered:[1,1],</a:t>
            </a:r>
          </a:p>
          <a:p>
            <a:r>
              <a:rPr lang="en-US" dirty="0">
                <a:latin typeface="Menlo" panose="020B0609030804020204" pitchFamily="49" charset="0"/>
              </a:rPr>
              <a:t>	</a:t>
            </a:r>
            <a:r>
              <a:rPr lang="en-US" dirty="0" err="1">
                <a:latin typeface="Menlo" panose="020B0609030804020204" pitchFamily="49" charset="0"/>
              </a:rPr>
              <a:t>product_names</a:t>
            </a:r>
            <a:r>
              <a:rPr lang="en-US" dirty="0">
                <a:latin typeface="Menlo" panose="020B0609030804020204" pitchFamily="49" charset="0"/>
              </a:rPr>
              <a:t>:["</a:t>
            </a:r>
            <a:r>
              <a:rPr lang="en-US" dirty="0" err="1">
                <a:latin typeface="Menlo" panose="020B0609030804020204" pitchFamily="49" charset="0"/>
              </a:rPr>
              <a:t>Banana","Creamy</a:t>
            </a:r>
            <a:r>
              <a:rPr lang="en-US" dirty="0">
                <a:latin typeface="Menlo" panose="020B0609030804020204" pitchFamily="49" charset="0"/>
              </a:rPr>
              <a:t> Swiss 	Original Wedges Cheese"],</a:t>
            </a:r>
          </a:p>
          <a:p>
            <a:r>
              <a:rPr lang="en-US" dirty="0">
                <a:latin typeface="Menlo" panose="020B0609030804020204" pitchFamily="49" charset="0"/>
              </a:rPr>
              <a:t>	departments:["</a:t>
            </a:r>
            <a:r>
              <a:rPr lang="en-US" dirty="0" err="1">
                <a:latin typeface="Menlo" panose="020B0609030804020204" pitchFamily="49" charset="0"/>
              </a:rPr>
              <a:t>produce","dairy</a:t>
            </a:r>
            <a:r>
              <a:rPr lang="en-US" dirty="0">
                <a:latin typeface="Menlo" panose="020B0609030804020204" pitchFamily="49" charset="0"/>
              </a:rPr>
              <a:t> eggs"],</a:t>
            </a:r>
          </a:p>
          <a:p>
            <a:r>
              <a:rPr lang="en-US" dirty="0">
                <a:latin typeface="Menlo" panose="020B0609030804020204" pitchFamily="49" charset="0"/>
              </a:rPr>
              <a:t> 	aisles:["fresh </a:t>
            </a:r>
            <a:r>
              <a:rPr lang="en-US" dirty="0" err="1">
                <a:latin typeface="Menlo" panose="020B0609030804020204" pitchFamily="49" charset="0"/>
              </a:rPr>
              <a:t>fruits","packaged</a:t>
            </a:r>
            <a:r>
              <a:rPr lang="en-US" dirty="0">
                <a:latin typeface="Menlo" panose="020B0609030804020204" pitchFamily="49" charset="0"/>
              </a:rPr>
              <a:t> cheese"]}</a:t>
            </a:r>
          </a:p>
          <a:p>
            <a:r>
              <a:rPr lang="en-US" dirty="0">
                <a:latin typeface="Menlo" panose="020B0609030804020204" pitchFamily="49" charset="0"/>
              </a:rPr>
              <a:t>    ])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E1D63C7-A69E-9940-BD57-9F9660E2CA97}"/>
              </a:ext>
            </a:extLst>
          </p:cNvPr>
          <p:cNvSpPr txBox="1">
            <a:spLocks/>
          </p:cNvSpPr>
          <p:nvPr/>
        </p:nvSpPr>
        <p:spPr>
          <a:xfrm>
            <a:off x="816017" y="838249"/>
            <a:ext cx="5713956" cy="4439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Insert example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5BB9577-9685-4B4B-8F54-96E70988C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029" y="3429000"/>
            <a:ext cx="2104325" cy="210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4715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664</Words>
  <Application>Microsoft Macintosh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Andale Mono</vt:lpstr>
      <vt:lpstr>Calibri</vt:lpstr>
      <vt:lpstr>Calibri Light</vt:lpstr>
      <vt:lpstr>Menlo</vt:lpstr>
      <vt:lpstr>RetrospectVTI</vt:lpstr>
      <vt:lpstr>   Database Systems  MongoDB Assignment    </vt:lpstr>
      <vt:lpstr>PowerPoint Presentation</vt:lpstr>
      <vt:lpstr>   ubuntu@ip~$ssh -i "ub1.pem" ubuntu@ec2-18-222-31-5.us-east-2.compute.amazonaws.com ubuntu@ip~$sudo apt-get update ubuntu@ip~$wget -qO - https://www.mongodb.org/static/pgp/server-4.2.asc | sudo apt-key add - buntu@ip~$echo "deb [ arch=amd64 ] https://repo.mongodb.org/apt/ubuntu bionic/mongodb-org/4.2 multiverse" | sudo tee /etc/apt/sources.list.d/mongodb-org-4.2.list ubuntu@ip~$sudo apt-get update ubuntu@ip~$sudo apt-get install -y mongodb-org ubuntu@ip~$sudo service mongod start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ubuntu@ip~$mongoimport --db instacart --collection products --file orders.json ubuntu@ip~$mongo ubuntu@ip~$use instacart</vt:lpstr>
      <vt:lpstr>mysql&gt;select * from orders;</vt:lpstr>
      <vt:lpstr>PowerPoint Presentation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Database Systems  MongoDB Assignment    </dc:title>
  <dc:creator>AlSaadeh,Fatimah</dc:creator>
  <cp:lastModifiedBy>AlSaadeh,Fatimah</cp:lastModifiedBy>
  <cp:revision>2</cp:revision>
  <dcterms:created xsi:type="dcterms:W3CDTF">2019-11-06T03:55:26Z</dcterms:created>
  <dcterms:modified xsi:type="dcterms:W3CDTF">2019-11-06T04:11:05Z</dcterms:modified>
</cp:coreProperties>
</file>