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5581" r:id="rId1"/>
  </p:sldMasterIdLst>
  <p:notesMasterIdLst>
    <p:notesMasterId r:id="rId26"/>
  </p:notesMasterIdLst>
  <p:handoutMasterIdLst>
    <p:handoutMasterId r:id="rId27"/>
  </p:handoutMasterIdLst>
  <p:sldIdLst>
    <p:sldId id="256" r:id="rId2"/>
    <p:sldId id="484" r:id="rId3"/>
    <p:sldId id="485" r:id="rId4"/>
    <p:sldId id="486" r:id="rId5"/>
    <p:sldId id="489" r:id="rId6"/>
    <p:sldId id="490" r:id="rId7"/>
    <p:sldId id="492" r:id="rId8"/>
    <p:sldId id="491" r:id="rId9"/>
    <p:sldId id="493" r:id="rId10"/>
    <p:sldId id="494" r:id="rId11"/>
    <p:sldId id="495" r:id="rId12"/>
    <p:sldId id="497" r:id="rId13"/>
    <p:sldId id="499" r:id="rId14"/>
    <p:sldId id="500" r:id="rId15"/>
    <p:sldId id="524" r:id="rId16"/>
    <p:sldId id="525" r:id="rId17"/>
    <p:sldId id="498" r:id="rId18"/>
    <p:sldId id="526" r:id="rId19"/>
    <p:sldId id="527" r:id="rId20"/>
    <p:sldId id="501" r:id="rId21"/>
    <p:sldId id="505" r:id="rId22"/>
    <p:sldId id="506" r:id="rId23"/>
    <p:sldId id="507" r:id="rId24"/>
    <p:sldId id="531" r:id="rId25"/>
  </p:sldIdLst>
  <p:sldSz cx="9906000" cy="6858000" type="A4"/>
  <p:notesSz cx="9906000" cy="6794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0">
          <p15:clr>
            <a:srgbClr val="A4A3A4"/>
          </p15:clr>
        </p15:guide>
        <p15:guide id="2" pos="312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669900"/>
    <a:srgbClr val="99FF33"/>
    <a:srgbClr val="990000"/>
    <a:srgbClr val="CC6600"/>
    <a:srgbClr val="FF99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C3CCA-C797-4891-BE02-D94E43425B7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3883" autoAdjust="0"/>
  </p:normalViewPr>
  <p:slideViewPr>
    <p:cSldViewPr snapToGrid="0">
      <p:cViewPr varScale="1">
        <p:scale>
          <a:sx n="85" d="100"/>
          <a:sy n="85" d="100"/>
        </p:scale>
        <p:origin x="1182" y="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3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192"/>
    </p:cViewPr>
  </p:sorterViewPr>
  <p:notesViewPr>
    <p:cSldViewPr snapToGrid="0">
      <p:cViewPr varScale="1">
        <p:scale>
          <a:sx n="94" d="100"/>
          <a:sy n="94" d="100"/>
        </p:scale>
        <p:origin x="-120" y="-474"/>
      </p:cViewPr>
      <p:guideLst>
        <p:guide orient="horz" pos="2140"/>
        <p:guide pos="31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AAABB9-E7D7-4EB5-A9D9-46791EE28A2D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0_3" csCatId="mainScheme" phldr="1"/>
      <dgm:spPr/>
    </dgm:pt>
    <dgm:pt modelId="{930F105D-9FA7-4A9F-8710-53A085CC96FC}">
      <dgm:prSet phldrT="[Text]" custT="1"/>
      <dgm:spPr/>
      <dgm:t>
        <a:bodyPr/>
        <a:lstStyle/>
        <a:p>
          <a:r>
            <a:rPr lang="en-CA" sz="1600" dirty="0"/>
            <a:t>DBMS</a:t>
          </a:r>
        </a:p>
      </dgm:t>
    </dgm:pt>
    <dgm:pt modelId="{149FDC13-AC58-4C82-957D-0742C0842FE1}" type="parTrans" cxnId="{E63B8783-E7FE-42A9-823B-238617691066}">
      <dgm:prSet/>
      <dgm:spPr/>
      <dgm:t>
        <a:bodyPr/>
        <a:lstStyle/>
        <a:p>
          <a:endParaRPr lang="en-CA" sz="1600"/>
        </a:p>
      </dgm:t>
    </dgm:pt>
    <dgm:pt modelId="{5ACB99DC-951C-46DA-B754-718FBF29FDD5}" type="sibTrans" cxnId="{E63B8783-E7FE-42A9-823B-238617691066}">
      <dgm:prSet/>
      <dgm:spPr/>
      <dgm:t>
        <a:bodyPr/>
        <a:lstStyle/>
        <a:p>
          <a:endParaRPr lang="en-CA" sz="1600"/>
        </a:p>
      </dgm:t>
    </dgm:pt>
    <dgm:pt modelId="{9C8F5464-8A2C-4696-BA3F-A53B70676012}">
      <dgm:prSet phldrT="[Text]" custT="1"/>
      <dgm:spPr/>
      <dgm:t>
        <a:bodyPr/>
        <a:lstStyle/>
        <a:p>
          <a:r>
            <a:rPr lang="en-CA" sz="1600" dirty="0"/>
            <a:t>Databases</a:t>
          </a:r>
        </a:p>
      </dgm:t>
    </dgm:pt>
    <dgm:pt modelId="{08B1F942-F934-4AE9-BA73-3F7018C67A62}" type="parTrans" cxnId="{8B84B0AE-07E4-4FF6-A597-EB3FB4603150}">
      <dgm:prSet/>
      <dgm:spPr/>
      <dgm:t>
        <a:bodyPr/>
        <a:lstStyle/>
        <a:p>
          <a:endParaRPr lang="en-CA" sz="1600"/>
        </a:p>
      </dgm:t>
    </dgm:pt>
    <dgm:pt modelId="{B875438E-DF76-469A-B559-0F0478AEDA12}" type="sibTrans" cxnId="{8B84B0AE-07E4-4FF6-A597-EB3FB4603150}">
      <dgm:prSet/>
      <dgm:spPr/>
      <dgm:t>
        <a:bodyPr/>
        <a:lstStyle/>
        <a:p>
          <a:endParaRPr lang="en-CA" sz="1600"/>
        </a:p>
      </dgm:t>
    </dgm:pt>
    <dgm:pt modelId="{DAC5E225-7452-43FC-8C74-1E411D83BCFC}">
      <dgm:prSet phldrT="[Text]" custT="1"/>
      <dgm:spPr/>
      <dgm:t>
        <a:bodyPr/>
        <a:lstStyle/>
        <a:p>
          <a:r>
            <a:rPr lang="en-CA" sz="1600" dirty="0"/>
            <a:t>Tables</a:t>
          </a:r>
        </a:p>
      </dgm:t>
    </dgm:pt>
    <dgm:pt modelId="{2DC772CA-378D-4FAE-A6C2-D77849F28482}" type="parTrans" cxnId="{7CBFF41D-F589-4097-8BC5-BF228ED376D2}">
      <dgm:prSet/>
      <dgm:spPr/>
      <dgm:t>
        <a:bodyPr/>
        <a:lstStyle/>
        <a:p>
          <a:endParaRPr lang="en-CA" sz="1600"/>
        </a:p>
      </dgm:t>
    </dgm:pt>
    <dgm:pt modelId="{6C9E902C-9C84-4562-9A0B-C8BA23D66A43}" type="sibTrans" cxnId="{7CBFF41D-F589-4097-8BC5-BF228ED376D2}">
      <dgm:prSet/>
      <dgm:spPr/>
      <dgm:t>
        <a:bodyPr/>
        <a:lstStyle/>
        <a:p>
          <a:endParaRPr lang="en-CA" sz="1600"/>
        </a:p>
      </dgm:t>
    </dgm:pt>
    <dgm:pt modelId="{4CE14515-EC7C-4DE7-8FC2-760EC6A57DD6}">
      <dgm:prSet phldrT="[Text]" custT="1"/>
      <dgm:spPr/>
      <dgm:t>
        <a:bodyPr/>
        <a:lstStyle/>
        <a:p>
          <a:r>
            <a:rPr lang="en-CA" sz="1600" dirty="0"/>
            <a:t>Columns and Rows</a:t>
          </a:r>
        </a:p>
      </dgm:t>
    </dgm:pt>
    <dgm:pt modelId="{FAE4B2CF-2462-4ECE-A244-251B1BD804DB}" type="parTrans" cxnId="{E53C13FE-3D14-4EEF-AB7C-5E4F5760A7C1}">
      <dgm:prSet/>
      <dgm:spPr/>
      <dgm:t>
        <a:bodyPr/>
        <a:lstStyle/>
        <a:p>
          <a:endParaRPr lang="en-CA" sz="1600"/>
        </a:p>
      </dgm:t>
    </dgm:pt>
    <dgm:pt modelId="{3B65C4EA-E9A4-40F4-AB0E-D5EAECA9A66A}" type="sibTrans" cxnId="{E53C13FE-3D14-4EEF-AB7C-5E4F5760A7C1}">
      <dgm:prSet/>
      <dgm:spPr/>
      <dgm:t>
        <a:bodyPr/>
        <a:lstStyle/>
        <a:p>
          <a:endParaRPr lang="en-CA" sz="1600"/>
        </a:p>
      </dgm:t>
    </dgm:pt>
    <dgm:pt modelId="{49B96FFC-DE9D-4A5C-A0FF-3BCEE7076CED}">
      <dgm:prSet phldrT="[Text]" custT="1"/>
      <dgm:spPr/>
      <dgm:t>
        <a:bodyPr/>
        <a:lstStyle/>
        <a:p>
          <a:r>
            <a:rPr lang="en-CA" sz="1600" dirty="0"/>
            <a:t>Values (data)</a:t>
          </a:r>
        </a:p>
      </dgm:t>
    </dgm:pt>
    <dgm:pt modelId="{DCA61EE7-9710-4740-B461-7A6BC2972648}" type="parTrans" cxnId="{95269482-3A58-46DC-A932-81F80D3BE83F}">
      <dgm:prSet/>
      <dgm:spPr/>
      <dgm:t>
        <a:bodyPr/>
        <a:lstStyle/>
        <a:p>
          <a:endParaRPr lang="en-CA" sz="1600"/>
        </a:p>
      </dgm:t>
    </dgm:pt>
    <dgm:pt modelId="{A5D59237-DBE3-4B7D-B427-936F77CDCA7C}" type="sibTrans" cxnId="{95269482-3A58-46DC-A932-81F80D3BE83F}">
      <dgm:prSet/>
      <dgm:spPr/>
      <dgm:t>
        <a:bodyPr/>
        <a:lstStyle/>
        <a:p>
          <a:endParaRPr lang="en-CA" sz="1600"/>
        </a:p>
      </dgm:t>
    </dgm:pt>
    <dgm:pt modelId="{A85BCFA4-697B-4CBD-AEC2-8E87522DE9C2}" type="pres">
      <dgm:prSet presAssocID="{6FAAABB9-E7D7-4EB5-A9D9-46791EE28A2D}" presName="Name0" presStyleCnt="0">
        <dgm:presLayoutVars>
          <dgm:dir/>
          <dgm:resizeHandles val="exact"/>
        </dgm:presLayoutVars>
      </dgm:prSet>
      <dgm:spPr/>
    </dgm:pt>
    <dgm:pt modelId="{A31A8843-EF6C-43B6-BBAC-628DDD66B8F1}" type="pres">
      <dgm:prSet presAssocID="{930F105D-9FA7-4A9F-8710-53A085CC96FC}" presName="composite" presStyleCnt="0"/>
      <dgm:spPr/>
    </dgm:pt>
    <dgm:pt modelId="{A65360CF-3611-47D2-8D2E-AB14E017715D}" type="pres">
      <dgm:prSet presAssocID="{930F105D-9FA7-4A9F-8710-53A085CC96FC}" presName="bgChev" presStyleLbl="node1" presStyleIdx="0" presStyleCnt="5"/>
      <dgm:spPr/>
    </dgm:pt>
    <dgm:pt modelId="{99F5BB10-CD70-43B7-BA4B-CA0A90C3F19E}" type="pres">
      <dgm:prSet presAssocID="{930F105D-9FA7-4A9F-8710-53A085CC96FC}" presName="txNode" presStyleLbl="fgAcc1" presStyleIdx="0" presStyleCnt="5">
        <dgm:presLayoutVars>
          <dgm:bulletEnabled val="1"/>
        </dgm:presLayoutVars>
      </dgm:prSet>
      <dgm:spPr/>
    </dgm:pt>
    <dgm:pt modelId="{6569709A-F1B5-4145-83F5-A65B5C17ABF2}" type="pres">
      <dgm:prSet presAssocID="{5ACB99DC-951C-46DA-B754-718FBF29FDD5}" presName="compositeSpace" presStyleCnt="0"/>
      <dgm:spPr/>
    </dgm:pt>
    <dgm:pt modelId="{B79FA9D9-8879-4272-B7AC-EA383A890786}" type="pres">
      <dgm:prSet presAssocID="{9C8F5464-8A2C-4696-BA3F-A53B70676012}" presName="composite" presStyleCnt="0"/>
      <dgm:spPr/>
    </dgm:pt>
    <dgm:pt modelId="{5B53A78C-3F7C-4AC2-BADE-8B467A4AE6AA}" type="pres">
      <dgm:prSet presAssocID="{9C8F5464-8A2C-4696-BA3F-A53B70676012}" presName="bgChev" presStyleLbl="node1" presStyleIdx="1" presStyleCnt="5"/>
      <dgm:spPr/>
    </dgm:pt>
    <dgm:pt modelId="{966077DB-176B-4101-A531-DD714E253FD6}" type="pres">
      <dgm:prSet presAssocID="{9C8F5464-8A2C-4696-BA3F-A53B70676012}" presName="txNode" presStyleLbl="fgAcc1" presStyleIdx="1" presStyleCnt="5">
        <dgm:presLayoutVars>
          <dgm:bulletEnabled val="1"/>
        </dgm:presLayoutVars>
      </dgm:prSet>
      <dgm:spPr/>
    </dgm:pt>
    <dgm:pt modelId="{DF8DC7BE-ACD3-47AC-8782-C0BA896FBE6B}" type="pres">
      <dgm:prSet presAssocID="{B875438E-DF76-469A-B559-0F0478AEDA12}" presName="compositeSpace" presStyleCnt="0"/>
      <dgm:spPr/>
    </dgm:pt>
    <dgm:pt modelId="{80F0AAD2-4291-4C09-811A-C22529F7A658}" type="pres">
      <dgm:prSet presAssocID="{DAC5E225-7452-43FC-8C74-1E411D83BCFC}" presName="composite" presStyleCnt="0"/>
      <dgm:spPr/>
    </dgm:pt>
    <dgm:pt modelId="{FF02D3C2-B31A-4681-9DEC-1D2E0E41F0BD}" type="pres">
      <dgm:prSet presAssocID="{DAC5E225-7452-43FC-8C74-1E411D83BCFC}" presName="bgChev" presStyleLbl="node1" presStyleIdx="2" presStyleCnt="5"/>
      <dgm:spPr/>
    </dgm:pt>
    <dgm:pt modelId="{2D144B9C-3099-4655-9B9F-0FB54403F5E3}" type="pres">
      <dgm:prSet presAssocID="{DAC5E225-7452-43FC-8C74-1E411D83BCFC}" presName="txNode" presStyleLbl="fgAcc1" presStyleIdx="2" presStyleCnt="5">
        <dgm:presLayoutVars>
          <dgm:bulletEnabled val="1"/>
        </dgm:presLayoutVars>
      </dgm:prSet>
      <dgm:spPr/>
    </dgm:pt>
    <dgm:pt modelId="{605A3AC6-42F0-4285-A52E-3E3C69C7CCB7}" type="pres">
      <dgm:prSet presAssocID="{6C9E902C-9C84-4562-9A0B-C8BA23D66A43}" presName="compositeSpace" presStyleCnt="0"/>
      <dgm:spPr/>
    </dgm:pt>
    <dgm:pt modelId="{A093CED5-3A47-435D-8C38-78002F04CD99}" type="pres">
      <dgm:prSet presAssocID="{4CE14515-EC7C-4DE7-8FC2-760EC6A57DD6}" presName="composite" presStyleCnt="0"/>
      <dgm:spPr/>
    </dgm:pt>
    <dgm:pt modelId="{4ADD18A0-6113-40AA-A295-D5518888E95F}" type="pres">
      <dgm:prSet presAssocID="{4CE14515-EC7C-4DE7-8FC2-760EC6A57DD6}" presName="bgChev" presStyleLbl="node1" presStyleIdx="3" presStyleCnt="5"/>
      <dgm:spPr/>
    </dgm:pt>
    <dgm:pt modelId="{4EC431AA-A067-4DCD-9FBE-4F0CF544A666}" type="pres">
      <dgm:prSet presAssocID="{4CE14515-EC7C-4DE7-8FC2-760EC6A57DD6}" presName="txNode" presStyleLbl="fgAcc1" presStyleIdx="3" presStyleCnt="5">
        <dgm:presLayoutVars>
          <dgm:bulletEnabled val="1"/>
        </dgm:presLayoutVars>
      </dgm:prSet>
      <dgm:spPr/>
    </dgm:pt>
    <dgm:pt modelId="{807D7E68-B9DC-452E-AD9C-74549BC9298E}" type="pres">
      <dgm:prSet presAssocID="{3B65C4EA-E9A4-40F4-AB0E-D5EAECA9A66A}" presName="compositeSpace" presStyleCnt="0"/>
      <dgm:spPr/>
    </dgm:pt>
    <dgm:pt modelId="{FAD5E82E-DCD3-4911-8543-5317C8E91A75}" type="pres">
      <dgm:prSet presAssocID="{49B96FFC-DE9D-4A5C-A0FF-3BCEE7076CED}" presName="composite" presStyleCnt="0"/>
      <dgm:spPr/>
    </dgm:pt>
    <dgm:pt modelId="{AC350BC0-180C-4F32-A46D-3A1097340BD3}" type="pres">
      <dgm:prSet presAssocID="{49B96FFC-DE9D-4A5C-A0FF-3BCEE7076CED}" presName="bgChev" presStyleLbl="node1" presStyleIdx="4" presStyleCnt="5"/>
      <dgm:spPr/>
    </dgm:pt>
    <dgm:pt modelId="{B6C056D9-221A-4467-AF2A-C76230DE3628}" type="pres">
      <dgm:prSet presAssocID="{49B96FFC-DE9D-4A5C-A0FF-3BCEE7076CED}" presName="txNode" presStyleLbl="fgAcc1" presStyleIdx="4" presStyleCnt="5">
        <dgm:presLayoutVars>
          <dgm:bulletEnabled val="1"/>
        </dgm:presLayoutVars>
      </dgm:prSet>
      <dgm:spPr/>
    </dgm:pt>
  </dgm:ptLst>
  <dgm:cxnLst>
    <dgm:cxn modelId="{E76D670A-756A-4E41-AF69-6DC7FDCF190C}" type="presOf" srcId="{4CE14515-EC7C-4DE7-8FC2-760EC6A57DD6}" destId="{4EC431AA-A067-4DCD-9FBE-4F0CF544A666}" srcOrd="0" destOrd="0" presId="urn:microsoft.com/office/officeart/2005/8/layout/chevronAccent+Icon"/>
    <dgm:cxn modelId="{55721814-2B84-4DED-9B03-A6E4519D99A1}" type="presOf" srcId="{49B96FFC-DE9D-4A5C-A0FF-3BCEE7076CED}" destId="{B6C056D9-221A-4467-AF2A-C76230DE3628}" srcOrd="0" destOrd="0" presId="urn:microsoft.com/office/officeart/2005/8/layout/chevronAccent+Icon"/>
    <dgm:cxn modelId="{7CBFF41D-F589-4097-8BC5-BF228ED376D2}" srcId="{6FAAABB9-E7D7-4EB5-A9D9-46791EE28A2D}" destId="{DAC5E225-7452-43FC-8C74-1E411D83BCFC}" srcOrd="2" destOrd="0" parTransId="{2DC772CA-378D-4FAE-A6C2-D77849F28482}" sibTransId="{6C9E902C-9C84-4562-9A0B-C8BA23D66A43}"/>
    <dgm:cxn modelId="{52E72570-B940-4837-8A76-678A213F0933}" type="presOf" srcId="{930F105D-9FA7-4A9F-8710-53A085CC96FC}" destId="{99F5BB10-CD70-43B7-BA4B-CA0A90C3F19E}" srcOrd="0" destOrd="0" presId="urn:microsoft.com/office/officeart/2005/8/layout/chevronAccent+Icon"/>
    <dgm:cxn modelId="{95269482-3A58-46DC-A932-81F80D3BE83F}" srcId="{6FAAABB9-E7D7-4EB5-A9D9-46791EE28A2D}" destId="{49B96FFC-DE9D-4A5C-A0FF-3BCEE7076CED}" srcOrd="4" destOrd="0" parTransId="{DCA61EE7-9710-4740-B461-7A6BC2972648}" sibTransId="{A5D59237-DBE3-4B7D-B427-936F77CDCA7C}"/>
    <dgm:cxn modelId="{E63B8783-E7FE-42A9-823B-238617691066}" srcId="{6FAAABB9-E7D7-4EB5-A9D9-46791EE28A2D}" destId="{930F105D-9FA7-4A9F-8710-53A085CC96FC}" srcOrd="0" destOrd="0" parTransId="{149FDC13-AC58-4C82-957D-0742C0842FE1}" sibTransId="{5ACB99DC-951C-46DA-B754-718FBF29FDD5}"/>
    <dgm:cxn modelId="{8589B588-0148-42EE-93EE-739463261243}" type="presOf" srcId="{9C8F5464-8A2C-4696-BA3F-A53B70676012}" destId="{966077DB-176B-4101-A531-DD714E253FD6}" srcOrd="0" destOrd="0" presId="urn:microsoft.com/office/officeart/2005/8/layout/chevronAccent+Icon"/>
    <dgm:cxn modelId="{8B84B0AE-07E4-4FF6-A597-EB3FB4603150}" srcId="{6FAAABB9-E7D7-4EB5-A9D9-46791EE28A2D}" destId="{9C8F5464-8A2C-4696-BA3F-A53B70676012}" srcOrd="1" destOrd="0" parTransId="{08B1F942-F934-4AE9-BA73-3F7018C67A62}" sibTransId="{B875438E-DF76-469A-B559-0F0478AEDA12}"/>
    <dgm:cxn modelId="{69021DB2-CB2B-4494-B1A5-B183A3CB925F}" type="presOf" srcId="{6FAAABB9-E7D7-4EB5-A9D9-46791EE28A2D}" destId="{A85BCFA4-697B-4CBD-AEC2-8E87522DE9C2}" srcOrd="0" destOrd="0" presId="urn:microsoft.com/office/officeart/2005/8/layout/chevronAccent+Icon"/>
    <dgm:cxn modelId="{0A4344E9-B4FF-4DD1-A643-D25ECCDF286E}" type="presOf" srcId="{DAC5E225-7452-43FC-8C74-1E411D83BCFC}" destId="{2D144B9C-3099-4655-9B9F-0FB54403F5E3}" srcOrd="0" destOrd="0" presId="urn:microsoft.com/office/officeart/2005/8/layout/chevronAccent+Icon"/>
    <dgm:cxn modelId="{E53C13FE-3D14-4EEF-AB7C-5E4F5760A7C1}" srcId="{6FAAABB9-E7D7-4EB5-A9D9-46791EE28A2D}" destId="{4CE14515-EC7C-4DE7-8FC2-760EC6A57DD6}" srcOrd="3" destOrd="0" parTransId="{FAE4B2CF-2462-4ECE-A244-251B1BD804DB}" sibTransId="{3B65C4EA-E9A4-40F4-AB0E-D5EAECA9A66A}"/>
    <dgm:cxn modelId="{518C82AA-669D-43E1-B86F-D190530D9D49}" type="presParOf" srcId="{A85BCFA4-697B-4CBD-AEC2-8E87522DE9C2}" destId="{A31A8843-EF6C-43B6-BBAC-628DDD66B8F1}" srcOrd="0" destOrd="0" presId="urn:microsoft.com/office/officeart/2005/8/layout/chevronAccent+Icon"/>
    <dgm:cxn modelId="{599867D6-EB8C-496C-AF5A-27A0622EF2F1}" type="presParOf" srcId="{A31A8843-EF6C-43B6-BBAC-628DDD66B8F1}" destId="{A65360CF-3611-47D2-8D2E-AB14E017715D}" srcOrd="0" destOrd="0" presId="urn:microsoft.com/office/officeart/2005/8/layout/chevronAccent+Icon"/>
    <dgm:cxn modelId="{7B4C69BB-05A0-46BF-9824-B24E3EDF8690}" type="presParOf" srcId="{A31A8843-EF6C-43B6-BBAC-628DDD66B8F1}" destId="{99F5BB10-CD70-43B7-BA4B-CA0A90C3F19E}" srcOrd="1" destOrd="0" presId="urn:microsoft.com/office/officeart/2005/8/layout/chevronAccent+Icon"/>
    <dgm:cxn modelId="{F295C797-BF54-4EAB-8103-E54184BFEDAB}" type="presParOf" srcId="{A85BCFA4-697B-4CBD-AEC2-8E87522DE9C2}" destId="{6569709A-F1B5-4145-83F5-A65B5C17ABF2}" srcOrd="1" destOrd="0" presId="urn:microsoft.com/office/officeart/2005/8/layout/chevronAccent+Icon"/>
    <dgm:cxn modelId="{158C2CB9-E391-4500-855B-4935753C5800}" type="presParOf" srcId="{A85BCFA4-697B-4CBD-AEC2-8E87522DE9C2}" destId="{B79FA9D9-8879-4272-B7AC-EA383A890786}" srcOrd="2" destOrd="0" presId="urn:microsoft.com/office/officeart/2005/8/layout/chevronAccent+Icon"/>
    <dgm:cxn modelId="{4D8C7C4C-9E7D-4E99-A822-C778168BB88E}" type="presParOf" srcId="{B79FA9D9-8879-4272-B7AC-EA383A890786}" destId="{5B53A78C-3F7C-4AC2-BADE-8B467A4AE6AA}" srcOrd="0" destOrd="0" presId="urn:microsoft.com/office/officeart/2005/8/layout/chevronAccent+Icon"/>
    <dgm:cxn modelId="{B7D239BD-5335-442E-9CA9-37FFC0724E10}" type="presParOf" srcId="{B79FA9D9-8879-4272-B7AC-EA383A890786}" destId="{966077DB-176B-4101-A531-DD714E253FD6}" srcOrd="1" destOrd="0" presId="urn:microsoft.com/office/officeart/2005/8/layout/chevronAccent+Icon"/>
    <dgm:cxn modelId="{E8A9A4E0-4D43-4FDF-ADBF-ECAA00E5C875}" type="presParOf" srcId="{A85BCFA4-697B-4CBD-AEC2-8E87522DE9C2}" destId="{DF8DC7BE-ACD3-47AC-8782-C0BA896FBE6B}" srcOrd="3" destOrd="0" presId="urn:microsoft.com/office/officeart/2005/8/layout/chevronAccent+Icon"/>
    <dgm:cxn modelId="{B908F042-3C7C-4022-B528-81C80568A0CB}" type="presParOf" srcId="{A85BCFA4-697B-4CBD-AEC2-8E87522DE9C2}" destId="{80F0AAD2-4291-4C09-811A-C22529F7A658}" srcOrd="4" destOrd="0" presId="urn:microsoft.com/office/officeart/2005/8/layout/chevronAccent+Icon"/>
    <dgm:cxn modelId="{4DDB7248-E584-4D3A-8C05-A74D6A768DC2}" type="presParOf" srcId="{80F0AAD2-4291-4C09-811A-C22529F7A658}" destId="{FF02D3C2-B31A-4681-9DEC-1D2E0E41F0BD}" srcOrd="0" destOrd="0" presId="urn:microsoft.com/office/officeart/2005/8/layout/chevronAccent+Icon"/>
    <dgm:cxn modelId="{581E6AFA-A232-42CD-ADCE-F920D1B38F59}" type="presParOf" srcId="{80F0AAD2-4291-4C09-811A-C22529F7A658}" destId="{2D144B9C-3099-4655-9B9F-0FB54403F5E3}" srcOrd="1" destOrd="0" presId="urn:microsoft.com/office/officeart/2005/8/layout/chevronAccent+Icon"/>
    <dgm:cxn modelId="{5B9D0B64-9675-4158-A896-A6F93CFFD72E}" type="presParOf" srcId="{A85BCFA4-697B-4CBD-AEC2-8E87522DE9C2}" destId="{605A3AC6-42F0-4285-A52E-3E3C69C7CCB7}" srcOrd="5" destOrd="0" presId="urn:microsoft.com/office/officeart/2005/8/layout/chevronAccent+Icon"/>
    <dgm:cxn modelId="{C46D001F-5BB9-4F19-A86A-DF465270E9C2}" type="presParOf" srcId="{A85BCFA4-697B-4CBD-AEC2-8E87522DE9C2}" destId="{A093CED5-3A47-435D-8C38-78002F04CD99}" srcOrd="6" destOrd="0" presId="urn:microsoft.com/office/officeart/2005/8/layout/chevronAccent+Icon"/>
    <dgm:cxn modelId="{5F16F18F-D49D-4792-B7D4-02FB7D30E43E}" type="presParOf" srcId="{A093CED5-3A47-435D-8C38-78002F04CD99}" destId="{4ADD18A0-6113-40AA-A295-D5518888E95F}" srcOrd="0" destOrd="0" presId="urn:microsoft.com/office/officeart/2005/8/layout/chevronAccent+Icon"/>
    <dgm:cxn modelId="{C4068029-084E-4A34-A134-E2E0EBCC2E5E}" type="presParOf" srcId="{A093CED5-3A47-435D-8C38-78002F04CD99}" destId="{4EC431AA-A067-4DCD-9FBE-4F0CF544A666}" srcOrd="1" destOrd="0" presId="urn:microsoft.com/office/officeart/2005/8/layout/chevronAccent+Icon"/>
    <dgm:cxn modelId="{6FB17538-7A6C-415F-90A0-309751A64A30}" type="presParOf" srcId="{A85BCFA4-697B-4CBD-AEC2-8E87522DE9C2}" destId="{807D7E68-B9DC-452E-AD9C-74549BC9298E}" srcOrd="7" destOrd="0" presId="urn:microsoft.com/office/officeart/2005/8/layout/chevronAccent+Icon"/>
    <dgm:cxn modelId="{6A73D5BF-DC6B-4FBF-B32D-51CF23666368}" type="presParOf" srcId="{A85BCFA4-697B-4CBD-AEC2-8E87522DE9C2}" destId="{FAD5E82E-DCD3-4911-8543-5317C8E91A75}" srcOrd="8" destOrd="0" presId="urn:microsoft.com/office/officeart/2005/8/layout/chevronAccent+Icon"/>
    <dgm:cxn modelId="{321B48CC-4988-432E-9C9D-203F10369878}" type="presParOf" srcId="{FAD5E82E-DCD3-4911-8543-5317C8E91A75}" destId="{AC350BC0-180C-4F32-A46D-3A1097340BD3}" srcOrd="0" destOrd="0" presId="urn:microsoft.com/office/officeart/2005/8/layout/chevronAccent+Icon"/>
    <dgm:cxn modelId="{C20E0AD1-2415-40ED-B713-429B3AE5627A}" type="presParOf" srcId="{FAD5E82E-DCD3-4911-8543-5317C8E91A75}" destId="{B6C056D9-221A-4467-AF2A-C76230DE362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360CF-3611-47D2-8D2E-AB14E017715D}">
      <dsp:nvSpPr>
        <dsp:cNvPr id="0" name=""/>
        <dsp:cNvSpPr/>
      </dsp:nvSpPr>
      <dsp:spPr>
        <a:xfrm>
          <a:off x="1419" y="299637"/>
          <a:ext cx="1588525" cy="613170"/>
        </a:xfrm>
        <a:prstGeom prst="chevron">
          <a:avLst>
            <a:gd name="adj" fmla="val 4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5BB10-CD70-43B7-BA4B-CA0A90C3F19E}">
      <dsp:nvSpPr>
        <dsp:cNvPr id="0" name=""/>
        <dsp:cNvSpPr/>
      </dsp:nvSpPr>
      <dsp:spPr>
        <a:xfrm>
          <a:off x="425025" y="452929"/>
          <a:ext cx="1341421" cy="61317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DBMS</a:t>
          </a:r>
        </a:p>
      </dsp:txBody>
      <dsp:txXfrm>
        <a:off x="442984" y="470888"/>
        <a:ext cx="1305503" cy="577252"/>
      </dsp:txXfrm>
    </dsp:sp>
    <dsp:sp modelId="{5B53A78C-3F7C-4AC2-BADE-8B467A4AE6AA}">
      <dsp:nvSpPr>
        <dsp:cNvPr id="0" name=""/>
        <dsp:cNvSpPr/>
      </dsp:nvSpPr>
      <dsp:spPr>
        <a:xfrm>
          <a:off x="1815868" y="299637"/>
          <a:ext cx="1588525" cy="613170"/>
        </a:xfrm>
        <a:prstGeom prst="chevron">
          <a:avLst>
            <a:gd name="adj" fmla="val 4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077DB-176B-4101-A531-DD714E253FD6}">
      <dsp:nvSpPr>
        <dsp:cNvPr id="0" name=""/>
        <dsp:cNvSpPr/>
      </dsp:nvSpPr>
      <dsp:spPr>
        <a:xfrm>
          <a:off x="2239475" y="452929"/>
          <a:ext cx="1341421" cy="61317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Databases</a:t>
          </a:r>
        </a:p>
      </dsp:txBody>
      <dsp:txXfrm>
        <a:off x="2257434" y="470888"/>
        <a:ext cx="1305503" cy="577252"/>
      </dsp:txXfrm>
    </dsp:sp>
    <dsp:sp modelId="{FF02D3C2-B31A-4681-9DEC-1D2E0E41F0BD}">
      <dsp:nvSpPr>
        <dsp:cNvPr id="0" name=""/>
        <dsp:cNvSpPr/>
      </dsp:nvSpPr>
      <dsp:spPr>
        <a:xfrm>
          <a:off x="3630318" y="299637"/>
          <a:ext cx="1588525" cy="613170"/>
        </a:xfrm>
        <a:prstGeom prst="chevron">
          <a:avLst>
            <a:gd name="adj" fmla="val 4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44B9C-3099-4655-9B9F-0FB54403F5E3}">
      <dsp:nvSpPr>
        <dsp:cNvPr id="0" name=""/>
        <dsp:cNvSpPr/>
      </dsp:nvSpPr>
      <dsp:spPr>
        <a:xfrm>
          <a:off x="4053925" y="452929"/>
          <a:ext cx="1341421" cy="61317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Tables</a:t>
          </a:r>
        </a:p>
      </dsp:txBody>
      <dsp:txXfrm>
        <a:off x="4071884" y="470888"/>
        <a:ext cx="1305503" cy="577252"/>
      </dsp:txXfrm>
    </dsp:sp>
    <dsp:sp modelId="{4ADD18A0-6113-40AA-A295-D5518888E95F}">
      <dsp:nvSpPr>
        <dsp:cNvPr id="0" name=""/>
        <dsp:cNvSpPr/>
      </dsp:nvSpPr>
      <dsp:spPr>
        <a:xfrm>
          <a:off x="5444767" y="299637"/>
          <a:ext cx="1588525" cy="613170"/>
        </a:xfrm>
        <a:prstGeom prst="chevron">
          <a:avLst>
            <a:gd name="adj" fmla="val 4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431AA-A067-4DCD-9FBE-4F0CF544A666}">
      <dsp:nvSpPr>
        <dsp:cNvPr id="0" name=""/>
        <dsp:cNvSpPr/>
      </dsp:nvSpPr>
      <dsp:spPr>
        <a:xfrm>
          <a:off x="5868374" y="452929"/>
          <a:ext cx="1341421" cy="61317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Columns and Rows</a:t>
          </a:r>
        </a:p>
      </dsp:txBody>
      <dsp:txXfrm>
        <a:off x="5886333" y="470888"/>
        <a:ext cx="1305503" cy="577252"/>
      </dsp:txXfrm>
    </dsp:sp>
    <dsp:sp modelId="{AC350BC0-180C-4F32-A46D-3A1097340BD3}">
      <dsp:nvSpPr>
        <dsp:cNvPr id="0" name=""/>
        <dsp:cNvSpPr/>
      </dsp:nvSpPr>
      <dsp:spPr>
        <a:xfrm>
          <a:off x="7259217" y="299637"/>
          <a:ext cx="1588525" cy="613170"/>
        </a:xfrm>
        <a:prstGeom prst="chevron">
          <a:avLst>
            <a:gd name="adj" fmla="val 4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056D9-221A-4467-AF2A-C76230DE3628}">
      <dsp:nvSpPr>
        <dsp:cNvPr id="0" name=""/>
        <dsp:cNvSpPr/>
      </dsp:nvSpPr>
      <dsp:spPr>
        <a:xfrm>
          <a:off x="7682824" y="452929"/>
          <a:ext cx="1341421" cy="61317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Values (data)</a:t>
          </a:r>
        </a:p>
      </dsp:txBody>
      <dsp:txXfrm>
        <a:off x="7700783" y="470888"/>
        <a:ext cx="1305503" cy="577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0C3BBF0-CBC2-42D7-8BB5-7036BCDC9CD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92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18" tIns="47710" rIns="95418" bIns="47710" numCol="1" anchor="t" anchorCtr="0" compatLnSpc="1">
            <a:prstTxWarp prst="textNoShape">
              <a:avLst/>
            </a:prstTxWarp>
          </a:bodyPr>
          <a:lstStyle>
            <a:lvl1pPr algn="l" defTabSz="954301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1B7E13C-DADF-4672-AF67-02AA1335C8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11813" y="0"/>
            <a:ext cx="4292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18" tIns="47710" rIns="95418" bIns="47710" numCol="1" anchor="t" anchorCtr="0" compatLnSpc="1">
            <a:prstTxWarp prst="textNoShape">
              <a:avLst/>
            </a:prstTxWarp>
          </a:bodyPr>
          <a:lstStyle>
            <a:lvl1pPr algn="r" defTabSz="954301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E66A03FB-AA7C-4D4C-8A1C-E421C0C7983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3188"/>
            <a:ext cx="4292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18" tIns="47710" rIns="95418" bIns="47710" numCol="1" anchor="b" anchorCtr="0" compatLnSpc="1">
            <a:prstTxWarp prst="textNoShape">
              <a:avLst/>
            </a:prstTxWarp>
          </a:bodyPr>
          <a:lstStyle>
            <a:lvl1pPr algn="l" defTabSz="954301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7C56871B-B733-46F3-880E-D29278C8961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11813" y="6453188"/>
            <a:ext cx="4292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18" tIns="47710" rIns="95418" bIns="47710" numCol="1" anchor="b" anchorCtr="0" compatLnSpc="1">
            <a:prstTxWarp prst="textNoShape">
              <a:avLst/>
            </a:prstTxWarp>
          </a:bodyPr>
          <a:lstStyle>
            <a:lvl1pPr algn="r" defTabSz="954301" eaLnBrk="1" hangingPunct="1">
              <a:defRPr sz="1300"/>
            </a:lvl1pPr>
          </a:lstStyle>
          <a:p>
            <a:pPr>
              <a:defRPr/>
            </a:pPr>
            <a:fld id="{1EF72C1F-082B-48DA-889D-A839A0666208}" type="slidenum">
              <a:rPr lang="en-GB" altLang="nl-BE"/>
              <a:pPr>
                <a:defRPr/>
              </a:pPr>
              <a:t>‹#›</a:t>
            </a:fld>
            <a:endParaRPr lang="en-GB" alt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23E2D8B-2F3B-4F20-BC06-A80387EAB8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92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18" tIns="47710" rIns="95418" bIns="47710" numCol="1" anchor="t" anchorCtr="0" compatLnSpc="1">
            <a:prstTxWarp prst="textNoShape">
              <a:avLst/>
            </a:prstTxWarp>
          </a:bodyPr>
          <a:lstStyle>
            <a:lvl1pPr algn="l" defTabSz="954301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3D2EA4B-7681-4A52-B803-D0923585987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11813" y="0"/>
            <a:ext cx="4292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18" tIns="47710" rIns="95418" bIns="47710" numCol="1" anchor="t" anchorCtr="0" compatLnSpc="1">
            <a:prstTxWarp prst="textNoShape">
              <a:avLst/>
            </a:prstTxWarp>
          </a:bodyPr>
          <a:lstStyle>
            <a:lvl1pPr algn="r" defTabSz="954301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A132F55-DFE1-4C83-8526-32313F8EDA0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13088" y="509588"/>
            <a:ext cx="3678237" cy="2547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8BE23394-1373-45E7-8AB3-5AAC7467E13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7388"/>
            <a:ext cx="792162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18" tIns="47710" rIns="95418" bIns="47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6A14529A-F653-4C0F-9A6A-06B4C982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3188"/>
            <a:ext cx="4292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18" tIns="47710" rIns="95418" bIns="47710" numCol="1" anchor="b" anchorCtr="0" compatLnSpc="1">
            <a:prstTxWarp prst="textNoShape">
              <a:avLst/>
            </a:prstTxWarp>
          </a:bodyPr>
          <a:lstStyle>
            <a:lvl1pPr algn="l" defTabSz="954301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D6C92710-02DA-475E-9CFE-EB5C16771E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11813" y="6453188"/>
            <a:ext cx="4292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18" tIns="47710" rIns="95418" bIns="47710" numCol="1" anchor="b" anchorCtr="0" compatLnSpc="1">
            <a:prstTxWarp prst="textNoShape">
              <a:avLst/>
            </a:prstTxWarp>
          </a:bodyPr>
          <a:lstStyle>
            <a:lvl1pPr algn="r" defTabSz="954301" eaLnBrk="1" hangingPunct="1">
              <a:defRPr sz="1300"/>
            </a:lvl1pPr>
          </a:lstStyle>
          <a:p>
            <a:pPr>
              <a:defRPr/>
            </a:pPr>
            <a:fld id="{03D0D50E-BAAF-4EAE-8745-C20EB740FDF5}" type="slidenum">
              <a:rPr lang="en-GB" altLang="nl-BE"/>
              <a:pPr>
                <a:defRPr/>
              </a:pPr>
              <a:t>‹#›</a:t>
            </a:fld>
            <a:endParaRPr lang="en-GB" alt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3E883E1C-DCFC-42EB-A95B-D99CF24729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75DAEF95-A1C7-483A-BD8F-B77BBD131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50AC2846-1BED-499C-B56A-B41B97FB36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120687-9457-4D5A-86F4-0356612A0310}" type="slidenum">
              <a:rPr lang="en-GB" altLang="nl-BE" smtClean="0"/>
              <a:pPr/>
              <a:t>2</a:t>
            </a:fld>
            <a:endParaRPr lang="en-GB" altLang="nl-BE"/>
          </a:p>
        </p:txBody>
      </p:sp>
    </p:spTree>
    <p:extLst>
      <p:ext uri="{BB962C8B-B14F-4D97-AF65-F5344CB8AC3E}">
        <p14:creationId xmlns:p14="http://schemas.microsoft.com/office/powerpoint/2010/main" val="298716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F6CF1C54-3995-421E-813F-3538132F26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E9F885AE-7211-4B9C-A533-B453F8835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FDA3C35F-9202-4CE9-BAD9-7457CA9302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82BCA-0A37-4181-A089-A88E54072C1E}" type="slidenum">
              <a:rPr lang="en-GB" altLang="nl-BE" smtClean="0"/>
              <a:pPr/>
              <a:t>11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E2BE7E9B-369F-480D-8BF4-44E084E9674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1CADE951-3F92-49E3-8B31-9EFCBC251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40BEA435-60F7-4D29-821F-DFA5B460E2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C08ACF-6905-4C81-8079-254C3C8A9A7C}" type="slidenum">
              <a:rPr lang="en-GB" altLang="nl-BE" smtClean="0"/>
              <a:pPr/>
              <a:t>12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80A284C8-3011-4DC2-9BA6-0B892E7D0F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070B16E0-F6C7-4F9C-8508-9211DA694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D41833CF-47E5-4E12-BD8C-4E9DBA127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5D6F9C-EDA6-4199-8D04-ED86FAA30D01}" type="slidenum">
              <a:rPr lang="en-GB" altLang="nl-BE" smtClean="0"/>
              <a:pPr/>
              <a:t>13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A5FC32B6-1151-4E88-920E-481E59AD39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4F36DF15-BC0B-4EC5-A32E-E2BE04912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>
              <a:latin typeface="Arial" panose="020B0604020202020204" pitchFamily="34" charset="0"/>
            </a:endParaRP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9B0BA21F-E8B1-4242-96D5-11F55677AD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57C970-D95C-45A3-BB17-B8F2DD43D58E}" type="slidenum">
              <a:rPr lang="en-GB" altLang="nl-BE" smtClean="0"/>
              <a:pPr/>
              <a:t>14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A5FC32B6-1151-4E88-920E-481E59AD39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4F36DF15-BC0B-4EC5-A32E-E2BE04912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9B0BA21F-E8B1-4242-96D5-11F55677AD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57C970-D95C-45A3-BB17-B8F2DD43D58E}" type="slidenum">
              <a:rPr lang="en-GB" altLang="nl-BE" smtClean="0"/>
              <a:pPr/>
              <a:t>16</a:t>
            </a:fld>
            <a:endParaRPr lang="en-GB" altLang="nl-BE"/>
          </a:p>
        </p:txBody>
      </p:sp>
    </p:spTree>
    <p:extLst>
      <p:ext uri="{BB962C8B-B14F-4D97-AF65-F5344CB8AC3E}">
        <p14:creationId xmlns:p14="http://schemas.microsoft.com/office/powerpoint/2010/main" val="849789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FDD4038D-651C-4FA2-8733-0072684E23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362F0A5B-002C-436B-9F4B-D385EF79A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02054D54-4AE7-4E9D-A2A5-1BB54F1C82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3629F8-AC69-493D-8F71-03F2E711A661}" type="slidenum">
              <a:rPr lang="en-GB" altLang="nl-BE" smtClean="0"/>
              <a:pPr/>
              <a:t>17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A5FC32B6-1151-4E88-920E-481E59AD39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4F36DF15-BC0B-4EC5-A32E-E2BE04912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9B0BA21F-E8B1-4242-96D5-11F55677AD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57C970-D95C-45A3-BB17-B8F2DD43D58E}" type="slidenum">
              <a:rPr lang="en-GB" altLang="nl-BE" smtClean="0"/>
              <a:pPr/>
              <a:t>18</a:t>
            </a:fld>
            <a:endParaRPr lang="en-GB" altLang="nl-BE"/>
          </a:p>
        </p:txBody>
      </p:sp>
    </p:spTree>
    <p:extLst>
      <p:ext uri="{BB962C8B-B14F-4D97-AF65-F5344CB8AC3E}">
        <p14:creationId xmlns:p14="http://schemas.microsoft.com/office/powerpoint/2010/main" val="151652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FDD4038D-651C-4FA2-8733-0072684E23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362F0A5B-002C-436B-9F4B-D385EF79A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02054D54-4AE7-4E9D-A2A5-1BB54F1C82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3629F8-AC69-493D-8F71-03F2E711A661}" type="slidenum">
              <a:rPr lang="en-GB" altLang="nl-BE" smtClean="0"/>
              <a:pPr/>
              <a:t>19</a:t>
            </a:fld>
            <a:endParaRPr lang="en-GB" altLang="nl-BE"/>
          </a:p>
        </p:txBody>
      </p:sp>
    </p:spTree>
    <p:extLst>
      <p:ext uri="{BB962C8B-B14F-4D97-AF65-F5344CB8AC3E}">
        <p14:creationId xmlns:p14="http://schemas.microsoft.com/office/powerpoint/2010/main" val="1517533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768DAF94-FD2E-4B2F-BE17-5CB237F501A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E987D819-7BB4-47F0-8D60-9D3E693F0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nl-BE">
              <a:latin typeface="Arial" panose="020B0604020202020204" pitchFamily="34" charset="0"/>
            </a:endParaRPr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43BBECF8-37C5-4B4D-A520-6D242B1676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A36DC7-11FC-4CE6-9733-3C39F1955C31}" type="slidenum">
              <a:rPr lang="en-GB" altLang="nl-BE" smtClean="0"/>
              <a:pPr/>
              <a:t>20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32154D4F-B0EC-4628-9660-59D73B3D47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9DFA30C7-4E31-42DA-A2FC-2919AF198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94F4B73B-D953-4D29-9427-88118CC336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C9B559-3B90-40D9-B46D-2F92C4C5C5E0}" type="slidenum">
              <a:rPr lang="en-GB" altLang="nl-BE" smtClean="0"/>
              <a:pPr/>
              <a:t>21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773BB3A0-953B-45F2-95FB-BDDA5A9A313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71609F1A-43FA-477B-BAF4-C3112C330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778146D8-6603-44A4-B524-2310898E9D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60AAA6-194D-404A-85BE-4F6B8FB1D191}" type="slidenum">
              <a:rPr lang="en-GB" altLang="nl-BE" smtClean="0"/>
              <a:pPr/>
              <a:t>3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C8D80E42-5EC3-4A01-954F-0A7861F4C6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784D2A95-2C68-42B0-B08F-A8E1CAF81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8CF9FA70-F913-4981-B984-B78CD0EC54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855EAB-3F71-4266-94C5-C9221449D6C0}" type="slidenum">
              <a:rPr lang="en-GB" altLang="nl-BE" smtClean="0"/>
              <a:pPr/>
              <a:t>22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42FF152B-EB43-4FCD-B5BD-2D210812AB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424ECB40-6531-4305-A8DD-B7FA7CD8B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9C273551-EAD9-4173-9AE5-009163FD5A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7D71C6-0461-4A3F-9DA9-E343C767F4B9}" type="slidenum">
              <a:rPr lang="en-GB" altLang="nl-BE" smtClean="0"/>
              <a:pPr/>
              <a:t>23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895D628B-6A4F-4B97-BDD3-11CAA7AF82E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98E08B34-56D4-415D-AE22-714767EE8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>
              <a:latin typeface="Arial" panose="020B0604020202020204" pitchFamily="34" charset="0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37CBB7E3-D23F-43D5-B561-B92F3C621F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EF8E39-8EF8-4A81-A041-7E6484122BA9}" type="slidenum">
              <a:rPr lang="en-GB" altLang="nl-BE" smtClean="0"/>
              <a:pPr/>
              <a:t>4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61D71002-92E9-4ADA-965B-12387D1DD2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EC9C27A8-08FE-47CA-9921-969ED88B8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B2235D70-D4DD-4F79-BED5-D290425733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F39E0A-F76A-4330-8868-FDF5FC0C6992}" type="slidenum">
              <a:rPr lang="en-GB" altLang="nl-BE" smtClean="0"/>
              <a:pPr/>
              <a:t>5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15FAF058-28AB-472F-A280-6893AC8C90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C7814E38-91E1-450D-9EDD-2081EFB77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788EE586-0D00-4D12-BD24-6C6DBDC325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B68B9C-BE83-4D44-8B4A-5C93032242C3}" type="slidenum">
              <a:rPr lang="en-GB" altLang="nl-BE" smtClean="0"/>
              <a:pPr/>
              <a:t>6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5A8E7A97-A75E-4803-A873-5BF2E359E6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45D09616-9B9A-4824-BB61-CD8576185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AACACE0D-070E-45E3-8AB7-E7293E23EB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79C712-B29C-4609-8E42-853DA8113B38}" type="slidenum">
              <a:rPr lang="en-GB" altLang="nl-BE" smtClean="0"/>
              <a:pPr/>
              <a:t>7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9145DEFD-4194-41E9-88C3-E967C9E38C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F4D64F8B-897A-4FFB-A02A-4CC94EA2F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nl-BE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E4B91283-BAE1-4267-A85E-8014795C30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8132A0-DE01-46C9-9844-03678F31A924}" type="slidenum">
              <a:rPr lang="en-GB" altLang="nl-BE" smtClean="0"/>
              <a:pPr/>
              <a:t>8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146F5DC6-B6C0-4610-82A8-022DCAE2B9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9D30E8A0-D7F5-48C7-8527-42AB20C2D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>
              <a:latin typeface="Arial" panose="020B0604020202020204" pitchFamily="34" charset="0"/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9BE8359C-A49E-4EFC-AF2C-9545D232A7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FDC987-6CC1-4F22-A050-E154D72FCE59}" type="slidenum">
              <a:rPr lang="en-GB" altLang="nl-BE" smtClean="0"/>
              <a:pPr/>
              <a:t>9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EC070E48-6ED4-41EE-A831-DA08736B80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F7A7C0B5-8D9A-4441-81D4-F00A6F49A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236A22B7-C721-4F9C-AC81-B7C7543323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3C55BC-660C-4CD2-88A0-7E1851EBDC01}" type="slidenum">
              <a:rPr lang="en-GB" altLang="nl-BE" smtClean="0"/>
              <a:pPr/>
              <a:t>10</a:t>
            </a:fld>
            <a:endParaRPr lang="en-GB" alt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"/>
            <a:ext cx="9906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8645" y="2222624"/>
            <a:ext cx="641081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38645" y="4777380"/>
            <a:ext cx="641081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8141291" y="1819272"/>
            <a:ext cx="990599" cy="247714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D3F840D-0FEB-44C5-9221-DCCD09A3CEA5}" type="datetimeFigureOut">
              <a:rPr lang="en-US" smtClean="0"/>
              <a:pPr>
                <a:defRPr/>
              </a:pPr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916720" y="3254880"/>
            <a:ext cx="3859795" cy="247714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91114" y="0"/>
            <a:ext cx="74295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8501" y="295731"/>
            <a:ext cx="857250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057C48F9-83BF-478A-8020-CA72D5BDFEC3}" type="slidenum">
              <a:rPr lang="en-US" altLang="nl-BE" smtClean="0"/>
              <a:pPr>
                <a:defRPr/>
              </a:pPr>
              <a:t>‹#›</a:t>
            </a:fld>
            <a:endParaRPr lang="en-US" altLang="nl-BE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61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1"/>
            <a:ext cx="9906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649" y="4961453"/>
            <a:ext cx="695716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8644" y="685800"/>
            <a:ext cx="6957171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938647" y="5528191"/>
            <a:ext cx="6957170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BE"/>
          </a:p>
        </p:txBody>
      </p:sp>
      <p:sp>
        <p:nvSpPr>
          <p:cNvPr id="14" name="Rectangle 13"/>
          <p:cNvSpPr/>
          <p:nvPr/>
        </p:nvSpPr>
        <p:spPr>
          <a:xfrm>
            <a:off x="8391114" y="0"/>
            <a:ext cx="74295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631" y="295731"/>
            <a:ext cx="681214" cy="7676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8DA4D4D-3316-4771-B621-347E5A42588C}" type="slidenum">
              <a:rPr lang="nl-NL" altLang="nl-BE" smtClean="0"/>
              <a:pPr>
                <a:defRPr/>
              </a:pPr>
              <a:t>‹#›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329536335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"/>
            <a:ext cx="9906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644" y="927101"/>
            <a:ext cx="6957171" cy="169272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938644" y="3488023"/>
            <a:ext cx="6957172" cy="253685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BE"/>
          </a:p>
        </p:txBody>
      </p:sp>
      <p:sp>
        <p:nvSpPr>
          <p:cNvPr id="12" name="Rectangle 11"/>
          <p:cNvSpPr/>
          <p:nvPr/>
        </p:nvSpPr>
        <p:spPr>
          <a:xfrm>
            <a:off x="8391114" y="0"/>
            <a:ext cx="74295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3631" y="295731"/>
            <a:ext cx="681214" cy="7676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8DA4D4D-3316-4771-B621-347E5A42588C}" type="slidenum">
              <a:rPr lang="nl-NL" altLang="nl-BE" smtClean="0"/>
              <a:pPr>
                <a:defRPr/>
              </a:pPr>
              <a:t>‹#›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210265663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"/>
            <a:ext cx="9906000" cy="6860799"/>
            <a:chOff x="0" y="0"/>
            <a:chExt cx="9144000" cy="6860799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TextBox 11"/>
          <p:cNvSpPr txBox="1"/>
          <p:nvPr/>
        </p:nvSpPr>
        <p:spPr bwMode="gray">
          <a:xfrm>
            <a:off x="7619540" y="2898649"/>
            <a:ext cx="7155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705990" y="589768"/>
            <a:ext cx="6517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064" y="903421"/>
            <a:ext cx="6673750" cy="289565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502886" y="3809279"/>
            <a:ext cx="6116654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38644" y="5000816"/>
            <a:ext cx="6957172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BE"/>
          </a:p>
        </p:txBody>
      </p:sp>
      <p:sp>
        <p:nvSpPr>
          <p:cNvPr id="22" name="Rectangle 21"/>
          <p:cNvSpPr/>
          <p:nvPr/>
        </p:nvSpPr>
        <p:spPr>
          <a:xfrm>
            <a:off x="8391114" y="0"/>
            <a:ext cx="74295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3631" y="295731"/>
            <a:ext cx="681214" cy="7676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8DA4D4D-3316-4771-B621-347E5A42588C}" type="slidenum">
              <a:rPr lang="nl-NL" altLang="nl-BE" smtClean="0"/>
              <a:pPr>
                <a:defRPr/>
              </a:pPr>
              <a:t>‹#›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257073219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1"/>
            <a:ext cx="9906000" cy="6860799"/>
            <a:chOff x="0" y="0"/>
            <a:chExt cx="9144000" cy="6860799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644" y="2057400"/>
            <a:ext cx="6957171" cy="209550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644" y="5024909"/>
            <a:ext cx="6957171" cy="99489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BE"/>
          </a:p>
        </p:txBody>
      </p:sp>
      <p:sp>
        <p:nvSpPr>
          <p:cNvPr id="12" name="Rectangle 11"/>
          <p:cNvSpPr/>
          <p:nvPr/>
        </p:nvSpPr>
        <p:spPr>
          <a:xfrm>
            <a:off x="8391114" y="0"/>
            <a:ext cx="74295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3631" y="295731"/>
            <a:ext cx="681214" cy="7676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8DA4D4D-3316-4771-B621-347E5A42588C}" type="slidenum">
              <a:rPr lang="nl-NL" altLang="nl-BE" smtClean="0"/>
              <a:pPr>
                <a:defRPr/>
              </a:pPr>
              <a:t>‹#›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395254534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645" y="922305"/>
            <a:ext cx="6958891" cy="71466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645" y="2489200"/>
            <a:ext cx="2506219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938643" y="3147165"/>
            <a:ext cx="2506218" cy="287771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92511" y="2489200"/>
            <a:ext cx="2520646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92512" y="3147165"/>
            <a:ext cx="2520645" cy="286987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60805" y="2489201"/>
            <a:ext cx="250655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60806" y="3147164"/>
            <a:ext cx="250655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569074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33698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13631" y="295731"/>
            <a:ext cx="681214" cy="7676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8DA4D4D-3316-4771-B621-347E5A42588C}" type="slidenum">
              <a:rPr lang="nl-NL" altLang="nl-BE" smtClean="0"/>
              <a:pPr>
                <a:defRPr/>
              </a:pPr>
              <a:t>‹#›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301908445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645" y="927101"/>
            <a:ext cx="6958891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4916" y="4180095"/>
            <a:ext cx="2490629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7138" y="2486222"/>
            <a:ext cx="2189911" cy="1450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954916" y="4837559"/>
            <a:ext cx="2489944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88011" y="4179596"/>
            <a:ext cx="2510939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846507" y="2509454"/>
            <a:ext cx="2193947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88012" y="4837559"/>
            <a:ext cx="2525145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60806" y="4179595"/>
            <a:ext cx="2491116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613692" y="2509454"/>
            <a:ext cx="2187076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60806" y="4837559"/>
            <a:ext cx="2491116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564187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33698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13631" y="295731"/>
            <a:ext cx="681214" cy="7676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8DA4D4D-3316-4771-B621-347E5A42588C}" type="slidenum">
              <a:rPr lang="nl-NL" altLang="nl-BE" smtClean="0"/>
              <a:pPr>
                <a:defRPr/>
              </a:pPr>
              <a:t>‹#›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223947427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3631" y="295731"/>
            <a:ext cx="681214" cy="7676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33246E2-E142-40EA-8810-DF5CCA160C26}" type="slidenum">
              <a:rPr lang="nl-NL" altLang="nl-BE" smtClean="0"/>
              <a:pPr>
                <a:defRPr/>
              </a:pPr>
              <a:t>‹#›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224472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"/>
            <a:ext cx="9906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3051" y="1447799"/>
            <a:ext cx="1167126" cy="457199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8643" y="1447799"/>
            <a:ext cx="4785337" cy="4572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BE"/>
          </a:p>
        </p:txBody>
      </p:sp>
      <p:sp>
        <p:nvSpPr>
          <p:cNvPr id="14" name="Rectangle 13"/>
          <p:cNvSpPr/>
          <p:nvPr/>
        </p:nvSpPr>
        <p:spPr>
          <a:xfrm>
            <a:off x="8391114" y="0"/>
            <a:ext cx="74295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3631" y="295731"/>
            <a:ext cx="681214" cy="7676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BB386D8-1BA6-4693-B537-0054655BC979}" type="slidenum">
              <a:rPr lang="nl-NL" altLang="nl-BE" smtClean="0"/>
              <a:pPr>
                <a:defRPr/>
              </a:pPr>
              <a:t>‹#›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186313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B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8501" y="295731"/>
            <a:ext cx="857250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47A8DBC6-A1E8-416D-9186-141DF635E655}" type="slidenum">
              <a:rPr lang="nl-NL" altLang="nl-BE" smtClean="0"/>
              <a:pPr>
                <a:defRPr/>
              </a:pPr>
              <a:t>‹#›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214731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"/>
            <a:ext cx="9906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645" y="2257589"/>
            <a:ext cx="336024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5867" y="2257588"/>
            <a:ext cx="3309207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BE"/>
          </a:p>
        </p:txBody>
      </p:sp>
      <p:sp>
        <p:nvSpPr>
          <p:cNvPr id="15" name="Rectangle 14"/>
          <p:cNvSpPr/>
          <p:nvPr/>
        </p:nvSpPr>
        <p:spPr>
          <a:xfrm>
            <a:off x="8382876" y="7605"/>
            <a:ext cx="74295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8501" y="295731"/>
            <a:ext cx="857250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8A96AE9-8E74-45DA-9B4D-B75EB07A32C7}" type="slidenum">
              <a:rPr lang="nl-NL" altLang="nl-BE" smtClean="0"/>
              <a:pPr>
                <a:defRPr/>
              </a:pPr>
              <a:t>‹#›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106711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8643" y="2489199"/>
            <a:ext cx="3940062" cy="353060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7295" y="2489200"/>
            <a:ext cx="3940063" cy="35306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B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8501" y="295731"/>
            <a:ext cx="857250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58A4F89E-B47F-47DE-B9BD-1021CB8A9E2B}" type="slidenum">
              <a:rPr lang="nl-NL" altLang="nl-BE" smtClean="0"/>
              <a:pPr>
                <a:defRPr/>
              </a:pPr>
              <a:t>‹#›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22669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643" y="2494298"/>
            <a:ext cx="394006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8643" y="3253589"/>
            <a:ext cx="3940063" cy="276621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7296" y="2489200"/>
            <a:ext cx="3940061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7296" y="3248491"/>
            <a:ext cx="3940062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BE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501" y="295731"/>
            <a:ext cx="857250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E59D66C9-7898-4C7D-AFD3-C2298DDF5BB5}" type="slidenum">
              <a:rPr lang="nl-NL" altLang="nl-BE" smtClean="0"/>
              <a:pPr>
                <a:defRPr/>
              </a:pPr>
              <a:t>‹#›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111241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8501" y="295731"/>
            <a:ext cx="857250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11BF7FC3-5A81-4745-A255-D5C260ECBB7D}" type="slidenum">
              <a:rPr lang="nl-NL" altLang="nl-BE" smtClean="0"/>
              <a:pPr>
                <a:defRPr/>
              </a:pPr>
              <a:t>‹#›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16877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391114" y="0"/>
            <a:ext cx="74295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13631" y="295731"/>
            <a:ext cx="681214" cy="7676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7B3D5A-926F-4913-A1B1-F0F8C34C64DB}" type="slidenum">
              <a:rPr lang="nl-NL" altLang="nl-BE" smtClean="0"/>
              <a:pPr>
                <a:defRPr/>
              </a:pPr>
              <a:t>‹#›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290320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1"/>
            <a:ext cx="9906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644" y="1447800"/>
            <a:ext cx="2938638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9671" y="1441182"/>
            <a:ext cx="3935588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938644" y="3086845"/>
            <a:ext cx="2938638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BE"/>
          </a:p>
        </p:txBody>
      </p:sp>
      <p:sp>
        <p:nvSpPr>
          <p:cNvPr id="14" name="Rectangle 13"/>
          <p:cNvSpPr/>
          <p:nvPr/>
        </p:nvSpPr>
        <p:spPr>
          <a:xfrm>
            <a:off x="8391114" y="0"/>
            <a:ext cx="74295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631" y="295731"/>
            <a:ext cx="681214" cy="7676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A6BDC44-8AB6-462B-BA80-07E4F1C3A51B}" type="slidenum">
              <a:rPr lang="nl-NL" altLang="nl-BE" smtClean="0"/>
              <a:pPr>
                <a:defRPr/>
              </a:pPr>
              <a:t>‹#›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60294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1"/>
            <a:ext cx="9906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557" y="1340000"/>
            <a:ext cx="3252100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6485" y="1320800"/>
            <a:ext cx="3023694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922557" y="3086100"/>
            <a:ext cx="3252100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BE"/>
          </a:p>
        </p:txBody>
      </p:sp>
      <p:sp>
        <p:nvSpPr>
          <p:cNvPr id="14" name="Rectangle 13"/>
          <p:cNvSpPr/>
          <p:nvPr/>
        </p:nvSpPr>
        <p:spPr>
          <a:xfrm>
            <a:off x="8391114" y="0"/>
            <a:ext cx="74295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631" y="295731"/>
            <a:ext cx="681214" cy="7676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C85E6E7-5377-41B9-A616-08500ACB3569}" type="slidenum">
              <a:rPr lang="nl-NL" altLang="nl-BE" smtClean="0"/>
              <a:pPr>
                <a:defRPr/>
              </a:pPr>
              <a:t>‹#›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237632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"/>
            <a:ext cx="9906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938643" y="927100"/>
            <a:ext cx="687180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645" y="2489200"/>
            <a:ext cx="6871801" cy="353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7942" y="6365500"/>
            <a:ext cx="107314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365498"/>
            <a:ext cx="418144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22" name="Rectangle 21"/>
          <p:cNvSpPr/>
          <p:nvPr/>
        </p:nvSpPr>
        <p:spPr>
          <a:xfrm>
            <a:off x="8391114" y="0"/>
            <a:ext cx="74295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318501" y="295731"/>
            <a:ext cx="857250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8DA4D4D-3316-4771-B621-347E5A42588C}" type="slidenum">
              <a:rPr lang="nl-NL" altLang="nl-BE" smtClean="0"/>
              <a:pPr>
                <a:defRPr/>
              </a:pPr>
              <a:t>‹#›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354603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82" r:id="rId1"/>
    <p:sldLayoutId id="2147485583" r:id="rId2"/>
    <p:sldLayoutId id="2147485584" r:id="rId3"/>
    <p:sldLayoutId id="2147485585" r:id="rId4"/>
    <p:sldLayoutId id="2147485586" r:id="rId5"/>
    <p:sldLayoutId id="2147485587" r:id="rId6"/>
    <p:sldLayoutId id="2147485588" r:id="rId7"/>
    <p:sldLayoutId id="2147485589" r:id="rId8"/>
    <p:sldLayoutId id="2147485590" r:id="rId9"/>
    <p:sldLayoutId id="2147485591" r:id="rId10"/>
    <p:sldLayoutId id="2147485592" r:id="rId11"/>
    <p:sldLayoutId id="2147485593" r:id="rId12"/>
    <p:sldLayoutId id="2147485594" r:id="rId13"/>
    <p:sldLayoutId id="2147485595" r:id="rId14"/>
    <p:sldLayoutId id="2147485596" r:id="rId15"/>
    <p:sldLayoutId id="2147485597" r:id="rId16"/>
    <p:sldLayoutId id="214748559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5E6F-8744-4C13-9121-E10EA50B1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8645" y="2222624"/>
            <a:ext cx="8196024" cy="2554983"/>
          </a:xfrm>
        </p:spPr>
        <p:txBody>
          <a:bodyPr/>
          <a:lstStyle/>
          <a:p>
            <a:r>
              <a:rPr lang="en-US" altLang="nl-BE" sz="4400" dirty="0"/>
              <a:t>Fundamental Concepts of </a:t>
            </a:r>
            <a:br>
              <a:rPr lang="en-US" altLang="nl-BE" sz="4400" dirty="0"/>
            </a:br>
            <a:r>
              <a:rPr lang="en-US" altLang="nl-BE" sz="4400" dirty="0"/>
              <a:t>Database Systems</a:t>
            </a:r>
            <a:endParaRPr lang="en-CA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BE21C-AD87-48FB-9C30-AC00F3ED3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645" y="4777380"/>
            <a:ext cx="6410819" cy="988938"/>
          </a:xfrm>
        </p:spPr>
        <p:txBody>
          <a:bodyPr/>
          <a:lstStyle/>
          <a:p>
            <a:r>
              <a:rPr lang="en-CA" dirty="0"/>
              <a:t>Prof. Saed </a:t>
            </a:r>
            <a:r>
              <a:rPr lang="en-CA" dirty="0" err="1"/>
              <a:t>SAYAd</a:t>
            </a:r>
            <a:endParaRPr lang="en-CA" dirty="0"/>
          </a:p>
          <a:p>
            <a:r>
              <a:rPr lang="en-CA" dirty="0"/>
              <a:t>CS527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BC2B7-04AB-4A1D-A47F-24A918D8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35DEE9-BBD2-4B8F-95D8-9CDBEF618525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391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C6AD7818-3D4B-4597-84A5-CA54BB12F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Elements of a Database System</a:t>
            </a:r>
            <a:endParaRPr lang="nl-BE" altLang="nl-BE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BC55F75C-D239-4FB1-A077-85CA6A76F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867" y="2489200"/>
            <a:ext cx="6252579" cy="3530600"/>
          </a:xfrm>
        </p:spPr>
        <p:txBody>
          <a:bodyPr>
            <a:normAutofit/>
          </a:bodyPr>
          <a:lstStyle/>
          <a:p>
            <a:r>
              <a:rPr lang="en-US" altLang="nl-BE" sz="2800" dirty="0"/>
              <a:t>Database Model</a:t>
            </a:r>
          </a:p>
          <a:p>
            <a:r>
              <a:rPr lang="en-US" altLang="nl-BE" sz="2800" dirty="0"/>
              <a:t>Data Model</a:t>
            </a:r>
          </a:p>
          <a:p>
            <a:r>
              <a:rPr lang="en-US" altLang="nl-BE" sz="2800" dirty="0"/>
              <a:t>Catalog </a:t>
            </a:r>
          </a:p>
          <a:p>
            <a:r>
              <a:rPr lang="en-US" altLang="nl-BE" sz="2800" dirty="0"/>
              <a:t>Database Users</a:t>
            </a:r>
          </a:p>
          <a:p>
            <a:r>
              <a:rPr lang="en-US" altLang="nl-BE" sz="2800" dirty="0"/>
              <a:t>Database Languages</a:t>
            </a:r>
            <a:endParaRPr lang="nl-BE" altLang="nl-BE" sz="2800" dirty="0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9A8D4EC5-E474-49E7-AA91-538FC4830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EAA250-4D39-4E72-9F9B-CB959E57A859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3711E9A0-64DD-4208-8382-A62D8A21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/>
              <a:t>Database Model</a:t>
            </a:r>
            <a:endParaRPr lang="nl-BE" altLang="nl-BE" dirty="0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930451A1-7248-4469-A72A-F71B2C97A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643" y="2302136"/>
            <a:ext cx="8237108" cy="3722146"/>
          </a:xfrm>
        </p:spPr>
        <p:txBody>
          <a:bodyPr>
            <a:normAutofit/>
          </a:bodyPr>
          <a:lstStyle/>
          <a:p>
            <a:r>
              <a:rPr lang="en-US" altLang="nl-BE" sz="2000" b="1" dirty="0"/>
              <a:t>Database model </a:t>
            </a:r>
            <a:r>
              <a:rPr lang="en-US" altLang="nl-BE" sz="2000" dirty="0"/>
              <a:t>A database model fundamentally determines in which manner data can be stored, organized and manipulated. The most popular example of a database model is </a:t>
            </a:r>
            <a:r>
              <a:rPr lang="en-US" altLang="nl-BE" sz="2000" b="1" dirty="0"/>
              <a:t>the relational model</a:t>
            </a:r>
          </a:p>
          <a:p>
            <a:r>
              <a:rPr lang="en-US" altLang="nl-BE" sz="2000" b="1" dirty="0"/>
              <a:t>Database state </a:t>
            </a:r>
            <a:r>
              <a:rPr lang="en-US" altLang="nl-BE" sz="2000" dirty="0"/>
              <a:t>represents the data in the database at a particular moment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nl-BE" sz="2000" dirty="0"/>
              <a:t>also called the current set of instance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nl-BE" sz="2000" dirty="0"/>
              <a:t>typically changes on an ongoing basis</a:t>
            </a:r>
          </a:p>
          <a:p>
            <a:endParaRPr lang="nl-BE" altLang="nl-BE" sz="2000" dirty="0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AD45EB89-A888-402E-B967-9E2AB513A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AED379-6B71-4C26-82E6-D749DC27E0CB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7EA96E2B-DFCE-4E94-9745-1FFB0B6E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/>
              <a:t>Database State</a:t>
            </a:r>
            <a:endParaRPr lang="nl-BE" altLang="nl-BE" dirty="0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82A334EA-D4D8-40B8-BF24-B88823870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78BDAD-8AD2-45B8-B88B-EFF91C639D4A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9701" name="Picture 4">
            <a:extLst>
              <a:ext uri="{FF2B5EF4-FFF2-40B4-BE49-F238E27FC236}">
                <a16:creationId xmlns:a16="http://schemas.microsoft.com/office/drawing/2014/main" id="{0DA827E6-E10D-4FB2-B42B-32CFAF4C0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06" y="2419256"/>
            <a:ext cx="8053388" cy="385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0550C944-C516-4E81-AFE2-B39FCB86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Data Model</a:t>
            </a:r>
            <a:endParaRPr lang="nl-BE" altLang="nl-BE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B9E60E26-E8D9-4CB2-9C6D-1594C32E8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755" y="2538803"/>
            <a:ext cx="7766755" cy="3545907"/>
          </a:xfrm>
        </p:spPr>
        <p:txBody>
          <a:bodyPr>
            <a:noAutofit/>
          </a:bodyPr>
          <a:lstStyle/>
          <a:p>
            <a:r>
              <a:rPr lang="en-US" altLang="nl-BE" sz="2000" dirty="0"/>
              <a:t>A </a:t>
            </a:r>
            <a:r>
              <a:rPr lang="en-US" altLang="nl-BE" sz="2000" b="1" dirty="0"/>
              <a:t>data model </a:t>
            </a:r>
            <a:r>
              <a:rPr lang="en-US" altLang="nl-BE" sz="2000" dirty="0"/>
              <a:t>provides a clear and unambiguous description of the </a:t>
            </a:r>
            <a:r>
              <a:rPr lang="en-US" altLang="nl-BE" sz="2000" b="1" dirty="0"/>
              <a:t>data items</a:t>
            </a:r>
            <a:r>
              <a:rPr lang="en-US" altLang="nl-BE" sz="2000" dirty="0"/>
              <a:t>, their </a:t>
            </a:r>
            <a:r>
              <a:rPr lang="en-US" altLang="nl-BE" sz="2000" b="1" dirty="0"/>
              <a:t>relationships</a:t>
            </a:r>
            <a:r>
              <a:rPr lang="en-US" altLang="nl-BE" sz="2000" dirty="0"/>
              <a:t> and various data </a:t>
            </a:r>
            <a:r>
              <a:rPr lang="en-US" altLang="nl-BE" sz="2000" b="1" dirty="0"/>
              <a:t>constraints</a:t>
            </a:r>
            <a:r>
              <a:rPr lang="en-US" altLang="nl-BE" sz="2000" dirty="0"/>
              <a:t>.</a:t>
            </a:r>
          </a:p>
          <a:p>
            <a:pPr marL="0" indent="0">
              <a:buNone/>
            </a:pPr>
            <a:endParaRPr lang="en-US" altLang="nl-BE" sz="2000" dirty="0"/>
          </a:p>
          <a:p>
            <a:r>
              <a:rPr lang="en-US" altLang="nl-BE" sz="2000" dirty="0"/>
              <a:t> There are four types of data model or schema:</a:t>
            </a:r>
          </a:p>
          <a:p>
            <a:pPr marL="745236" lvl="1" indent="-342900">
              <a:buFont typeface="+mj-lt"/>
              <a:buAutoNum type="arabicPeriod"/>
            </a:pPr>
            <a:r>
              <a:rPr lang="en-US" altLang="nl-BE" sz="2000" b="1" dirty="0"/>
              <a:t>Conceptual</a:t>
            </a:r>
          </a:p>
          <a:p>
            <a:pPr marL="745236" lvl="1" indent="-342900">
              <a:buFont typeface="+mj-lt"/>
              <a:buAutoNum type="arabicPeriod"/>
            </a:pPr>
            <a:r>
              <a:rPr lang="en-US" altLang="nl-BE" sz="2000" b="1" dirty="0"/>
              <a:t>Logical </a:t>
            </a:r>
          </a:p>
          <a:p>
            <a:pPr marL="745236" lvl="1" indent="-342900">
              <a:buFont typeface="+mj-lt"/>
              <a:buAutoNum type="arabicPeriod"/>
            </a:pPr>
            <a:r>
              <a:rPr lang="en-US" altLang="nl-BE" sz="2000" b="1" dirty="0"/>
              <a:t>Physical</a:t>
            </a:r>
          </a:p>
          <a:p>
            <a:pPr marL="745236" lvl="1" indent="-342900">
              <a:buFont typeface="+mj-lt"/>
              <a:buAutoNum type="arabicPeriod"/>
            </a:pPr>
            <a:r>
              <a:rPr lang="en-US" altLang="nl-BE" sz="2000" b="1" dirty="0"/>
              <a:t>External</a:t>
            </a: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E1B45F4C-6FA4-4D96-867F-8CE4965A2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D500BA-A86E-435D-8E84-6044739597AE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5B9906B0-F2AB-41D2-BFED-3EDE51104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/>
              <a:t>Data Model - Conceptual</a:t>
            </a:r>
            <a:endParaRPr lang="nl-BE" altLang="nl-BE" dirty="0"/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4E9058BE-4D29-49AF-90F8-B91EA65CD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911" y="2314223"/>
            <a:ext cx="7721600" cy="4052710"/>
          </a:xfrm>
        </p:spPr>
        <p:txBody>
          <a:bodyPr>
            <a:normAutofit fontScale="92500"/>
          </a:bodyPr>
          <a:lstStyle/>
          <a:p>
            <a:r>
              <a:rPr lang="en-US" altLang="nl-BE" sz="2000" dirty="0"/>
              <a:t>A </a:t>
            </a:r>
            <a:r>
              <a:rPr lang="en-US" altLang="nl-BE" sz="2000" b="1" dirty="0"/>
              <a:t>conceptual data model</a:t>
            </a:r>
            <a:r>
              <a:rPr lang="en-US" altLang="nl-BE" sz="2000" dirty="0"/>
              <a:t> provides a high-level description of the data items with their characteristics and relationships</a:t>
            </a:r>
          </a:p>
          <a:p>
            <a:pPr marL="0" indent="0">
              <a:buNone/>
            </a:pPr>
            <a:endParaRPr lang="en-US" altLang="nl-BE" sz="2000" dirty="0"/>
          </a:p>
          <a:p>
            <a:r>
              <a:rPr lang="en-US" altLang="nl-BE" sz="2000" dirty="0"/>
              <a:t>A </a:t>
            </a:r>
            <a:r>
              <a:rPr lang="en-US" altLang="nl-BE" sz="2000" b="1" dirty="0"/>
              <a:t>communication instrument </a:t>
            </a:r>
            <a:r>
              <a:rPr lang="en-US" altLang="nl-BE" sz="2000" dirty="0"/>
              <a:t>between information architect and business user </a:t>
            </a:r>
          </a:p>
          <a:p>
            <a:pPr marL="0" indent="0">
              <a:buNone/>
            </a:pPr>
            <a:endParaRPr lang="en-US" altLang="nl-BE" sz="2000" dirty="0"/>
          </a:p>
          <a:p>
            <a:r>
              <a:rPr lang="en-US" altLang="nl-BE" sz="2000" dirty="0"/>
              <a:t>Should be </a:t>
            </a:r>
            <a:r>
              <a:rPr lang="en-US" altLang="nl-BE" sz="2000" b="1" dirty="0"/>
              <a:t>implementation independent</a:t>
            </a:r>
            <a:r>
              <a:rPr lang="en-US" altLang="nl-BE" sz="2000" dirty="0"/>
              <a:t>, user-friendly, and close to how the business user perceives the data</a:t>
            </a:r>
          </a:p>
          <a:p>
            <a:pPr marL="0" indent="0">
              <a:buNone/>
            </a:pPr>
            <a:endParaRPr lang="en-US" altLang="nl-BE" sz="2000" dirty="0"/>
          </a:p>
          <a:p>
            <a:r>
              <a:rPr lang="en-US" altLang="nl-BE" sz="2000" dirty="0"/>
              <a:t>usually represented using an </a:t>
            </a:r>
            <a:r>
              <a:rPr lang="en-US" altLang="nl-BE" sz="2000" b="1" dirty="0"/>
              <a:t>Entity Relationship (ER) model</a:t>
            </a:r>
            <a:r>
              <a:rPr lang="en-US" altLang="nl-BE" sz="2000" dirty="0"/>
              <a:t>, or an object-oriented model</a:t>
            </a:r>
          </a:p>
          <a:p>
            <a:endParaRPr lang="nl-BE" altLang="nl-BE" dirty="0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69C257C6-E0EA-4869-A8AF-38426EB9C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A5491F-433B-46B1-A9B1-800AF40D040A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D1464-D54B-43FB-87E2-0A12FAB45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/>
              <a:t>Data Model - Conceptual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0164B-A92E-4955-BC03-A67F332F9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7A8DBC6-A1E8-416D-9186-141DF635E655}" type="slidenum">
              <a:rPr lang="nl-NL" altLang="nl-BE" smtClean="0"/>
              <a:pPr>
                <a:defRPr/>
              </a:pPr>
              <a:t>15</a:t>
            </a:fld>
            <a:endParaRPr lang="nl-NL" alt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4CB090-A22D-4803-A84B-8030DF398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749" y="2239947"/>
            <a:ext cx="7762501" cy="445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77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5B9906B0-F2AB-41D2-BFED-3EDE51104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/>
              <a:t>Data Model - Logical</a:t>
            </a:r>
            <a:endParaRPr lang="nl-BE" altLang="nl-BE" dirty="0"/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4E9058BE-4D29-49AF-90F8-B91EA65CD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643" y="2521473"/>
            <a:ext cx="8237108" cy="3530600"/>
          </a:xfrm>
        </p:spPr>
        <p:txBody>
          <a:bodyPr>
            <a:normAutofit fontScale="92500" lnSpcReduction="10000"/>
          </a:bodyPr>
          <a:lstStyle/>
          <a:p>
            <a:r>
              <a:rPr lang="en-US" altLang="nl-BE" sz="2000" b="1" dirty="0"/>
              <a:t>Logical data model </a:t>
            </a:r>
            <a:r>
              <a:rPr lang="en-US" altLang="nl-BE" sz="2000" dirty="0"/>
              <a:t>is a translation or mapping of the conceptual data model towards a specific implementation environment</a:t>
            </a:r>
          </a:p>
          <a:p>
            <a:pPr marL="0" indent="0">
              <a:buNone/>
            </a:pPr>
            <a:endParaRPr lang="en-US" altLang="nl-BE" sz="2000" dirty="0"/>
          </a:p>
          <a:p>
            <a:r>
              <a:rPr lang="en-US" altLang="nl-BE" sz="2000" dirty="0"/>
              <a:t>Can be a Hierarchical, CODASYL, </a:t>
            </a:r>
            <a:r>
              <a:rPr lang="en-US" altLang="nl-BE" sz="2000" b="1" dirty="0"/>
              <a:t>Relational</a:t>
            </a:r>
            <a:r>
              <a:rPr lang="en-US" altLang="nl-BE" sz="2000" dirty="0"/>
              <a:t>, Object-oriented, Graph, XML or </a:t>
            </a:r>
            <a:r>
              <a:rPr lang="en-US" altLang="nl-BE" sz="2000" b="1" dirty="0"/>
              <a:t>NoSQL</a:t>
            </a:r>
            <a:r>
              <a:rPr lang="en-US" altLang="nl-BE" sz="2000" dirty="0"/>
              <a:t> model</a:t>
            </a:r>
          </a:p>
          <a:p>
            <a:pPr marL="0" indent="0">
              <a:buNone/>
            </a:pPr>
            <a:endParaRPr lang="en-US" altLang="nl-BE" sz="2000" dirty="0"/>
          </a:p>
          <a:p>
            <a:r>
              <a:rPr lang="en-US" altLang="nl-BE" sz="2000" b="1" dirty="0"/>
              <a:t>Clearly describes which data is stored where</a:t>
            </a:r>
            <a:r>
              <a:rPr lang="en-US" altLang="nl-BE" sz="2000" dirty="0"/>
              <a:t>, in what </a:t>
            </a:r>
            <a:r>
              <a:rPr lang="en-US" altLang="nl-BE" sz="2000" b="1" dirty="0"/>
              <a:t>format</a:t>
            </a:r>
            <a:r>
              <a:rPr lang="en-US" altLang="nl-BE" sz="2000" dirty="0"/>
              <a:t>, which </a:t>
            </a:r>
            <a:r>
              <a:rPr lang="en-US" altLang="nl-BE" sz="2000" b="1" dirty="0"/>
              <a:t>indexes</a:t>
            </a:r>
            <a:r>
              <a:rPr lang="en-US" altLang="nl-BE" sz="2000" dirty="0"/>
              <a:t> are provided to speed up retrieval, etc.</a:t>
            </a:r>
          </a:p>
          <a:p>
            <a:pPr marL="0" indent="0">
              <a:buNone/>
            </a:pPr>
            <a:endParaRPr lang="en-US" altLang="nl-BE" sz="2000" dirty="0"/>
          </a:p>
          <a:p>
            <a:r>
              <a:rPr lang="en-US" altLang="nl-BE" sz="2000" dirty="0"/>
              <a:t>Highly </a:t>
            </a:r>
            <a:r>
              <a:rPr lang="en-US" altLang="nl-BE" sz="2000" b="1" dirty="0"/>
              <a:t>DBMS specific</a:t>
            </a:r>
            <a:endParaRPr lang="nl-BE" altLang="nl-BE" sz="2000" b="1" dirty="0"/>
          </a:p>
          <a:p>
            <a:endParaRPr lang="nl-BE" altLang="nl-BE" sz="2000" dirty="0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69C257C6-E0EA-4869-A8AF-38426EB9C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A5491F-433B-46B1-A9B1-800AF40D040A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88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3F53A2BA-779B-4F20-AAF8-171FF990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/>
              <a:t>Data model - Logical</a:t>
            </a:r>
            <a:endParaRPr lang="nl-BE" altLang="nl-BE" dirty="0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65E684CB-FC0D-4A49-B71A-85389838D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7CAAFD-3789-4C94-A101-E4E1D2F44AEB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1BDE8D-E420-4E86-BDE4-C463F9B9D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551" y="2288353"/>
            <a:ext cx="7516816" cy="427391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5B9906B0-F2AB-41D2-BFED-3EDE51104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/>
              <a:t>Data Model - Physical</a:t>
            </a:r>
            <a:endParaRPr lang="nl-BE" altLang="nl-BE" dirty="0"/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4E9058BE-4D29-49AF-90F8-B91EA65CD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756" y="2521473"/>
            <a:ext cx="7778044" cy="3530600"/>
          </a:xfrm>
        </p:spPr>
        <p:txBody>
          <a:bodyPr>
            <a:normAutofit lnSpcReduction="10000"/>
          </a:bodyPr>
          <a:lstStyle/>
          <a:p>
            <a:r>
              <a:rPr lang="en-US" altLang="nl-BE" sz="2000" b="1" dirty="0"/>
              <a:t>Physical data model </a:t>
            </a:r>
            <a:r>
              <a:rPr lang="en-US" altLang="nl-BE" sz="2000" dirty="0"/>
              <a:t>represents how the model will be built in the database</a:t>
            </a:r>
          </a:p>
          <a:p>
            <a:pPr marL="0" indent="0">
              <a:buNone/>
            </a:pPr>
            <a:endParaRPr lang="en-US" altLang="nl-BE" sz="2000" dirty="0"/>
          </a:p>
          <a:p>
            <a:r>
              <a:rPr lang="en-US" altLang="nl-BE" sz="2000" dirty="0"/>
              <a:t>A physical database model shows </a:t>
            </a:r>
            <a:r>
              <a:rPr lang="en-US" altLang="nl-BE" sz="2000" b="1" dirty="0"/>
              <a:t>all table structures</a:t>
            </a:r>
            <a:r>
              <a:rPr lang="en-US" altLang="nl-BE" sz="2000" dirty="0"/>
              <a:t>, including column name, column data type, column constraints, primary key, foreign key, and relationships between tables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nl-BE" sz="1800" dirty="0"/>
              <a:t>Convert </a:t>
            </a:r>
            <a:r>
              <a:rPr lang="en-US" altLang="nl-BE" sz="1800" b="1" dirty="0"/>
              <a:t>entities</a:t>
            </a:r>
            <a:r>
              <a:rPr lang="en-US" altLang="nl-BE" sz="1800" dirty="0"/>
              <a:t> into </a:t>
            </a:r>
            <a:r>
              <a:rPr lang="en-US" altLang="nl-BE" sz="1800" b="1" dirty="0"/>
              <a:t>tables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nl-BE" sz="1800" dirty="0"/>
              <a:t>Convert </a:t>
            </a:r>
            <a:r>
              <a:rPr lang="en-US" altLang="nl-BE" sz="1800" b="1" dirty="0"/>
              <a:t>relationships</a:t>
            </a:r>
            <a:r>
              <a:rPr lang="en-US" altLang="nl-BE" sz="1800" dirty="0"/>
              <a:t> into </a:t>
            </a:r>
            <a:r>
              <a:rPr lang="en-US" altLang="nl-BE" sz="1800" b="1" dirty="0"/>
              <a:t>foreign keys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nl-BE" sz="1800" dirty="0"/>
              <a:t>Convert </a:t>
            </a:r>
            <a:r>
              <a:rPr lang="en-US" altLang="nl-BE" sz="1800" b="1" dirty="0"/>
              <a:t>attributes</a:t>
            </a:r>
            <a:r>
              <a:rPr lang="en-US" altLang="nl-BE" sz="1800" dirty="0"/>
              <a:t> into </a:t>
            </a:r>
            <a:r>
              <a:rPr lang="en-US" altLang="nl-BE" sz="1800" b="1" dirty="0"/>
              <a:t>columns</a:t>
            </a: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69C257C6-E0EA-4869-A8AF-38426EB9C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A5491F-433B-46B1-A9B1-800AF40D040A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06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3F53A2BA-779B-4F20-AAF8-171FF990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/>
              <a:t>Data model - Physical</a:t>
            </a:r>
            <a:endParaRPr lang="nl-BE" altLang="nl-BE" dirty="0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65E684CB-FC0D-4A49-B71A-85389838D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7CAAFD-3789-4C94-A101-E4E1D2F44AEB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1DEC50-429C-4861-A406-AED0AC0A4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393" y="2183364"/>
            <a:ext cx="3093213" cy="460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6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35245FDE-D9BF-4F90-A1E4-B98114E0C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Introduction</a:t>
            </a:r>
            <a:endParaRPr lang="nl-BE" altLang="nl-BE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84F26C60-3C7C-45AB-AE65-100CCA07C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756" y="2489200"/>
            <a:ext cx="7540977" cy="3530600"/>
          </a:xfrm>
        </p:spPr>
        <p:txBody>
          <a:bodyPr>
            <a:normAutofit/>
          </a:bodyPr>
          <a:lstStyle/>
          <a:p>
            <a:r>
              <a:rPr lang="en-US" altLang="nl-BE" sz="2400" dirty="0"/>
              <a:t>Applications of Database Technology</a:t>
            </a:r>
          </a:p>
          <a:p>
            <a:r>
              <a:rPr lang="en-US" altLang="nl-BE" sz="2400" dirty="0"/>
              <a:t>Key definitions</a:t>
            </a:r>
          </a:p>
          <a:p>
            <a:r>
              <a:rPr lang="en-US" altLang="nl-BE" sz="2400" dirty="0"/>
              <a:t>File versus Database Approach to Data Management</a:t>
            </a:r>
          </a:p>
          <a:p>
            <a:r>
              <a:rPr lang="en-US" altLang="nl-BE" sz="2400" dirty="0"/>
              <a:t>Elements of a Database System</a:t>
            </a:r>
          </a:p>
          <a:p>
            <a:r>
              <a:rPr lang="en-GB" altLang="nl-BE" sz="2400" dirty="0"/>
              <a:t>Advantages of Database Systems and Database Management </a:t>
            </a:r>
            <a:endParaRPr lang="nl-BE" altLang="nl-BE" sz="2400" dirty="0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4164EABD-50ED-4F2D-96BC-A823A47A6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1CC3E8-11C3-45E1-93D6-50A408849C82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58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0F36FBA1-3678-41B9-AD81-443AD4551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/>
              <a:t>Data Model - External</a:t>
            </a:r>
            <a:endParaRPr lang="nl-BE" altLang="nl-BE" dirty="0"/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0A407CB6-5AA0-434B-AC1E-62756FD0D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643" y="2489200"/>
            <a:ext cx="7947173" cy="1942951"/>
          </a:xfrm>
        </p:spPr>
        <p:txBody>
          <a:bodyPr>
            <a:normAutofit/>
          </a:bodyPr>
          <a:lstStyle/>
          <a:p>
            <a:r>
              <a:rPr lang="en-US" altLang="nl-BE" sz="2000" b="1" dirty="0"/>
              <a:t>External data model </a:t>
            </a:r>
            <a:r>
              <a:rPr lang="en-US" altLang="nl-BE" sz="2000" dirty="0"/>
              <a:t>contains various subsets of the data items in the logical model, also called </a:t>
            </a:r>
            <a:r>
              <a:rPr lang="en-US" altLang="nl-BE" sz="2000" b="1" dirty="0"/>
              <a:t>views</a:t>
            </a:r>
            <a:r>
              <a:rPr lang="en-US" altLang="nl-BE" sz="2000" dirty="0"/>
              <a:t>, tailored towards the needs of specific applications or groups of users</a:t>
            </a:r>
            <a:endParaRPr lang="nl-BE" altLang="nl-BE" sz="2000" dirty="0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851402E6-F86A-4204-9C9A-090E8B2CD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881790-C0FA-4B20-8A5E-7FEFC3F62C92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A3505B-1269-4988-9EBA-BBF5263429F9}"/>
              </a:ext>
            </a:extLst>
          </p:cNvPr>
          <p:cNvSpPr/>
          <p:nvPr/>
        </p:nvSpPr>
        <p:spPr>
          <a:xfrm>
            <a:off x="5357308" y="3699947"/>
            <a:ext cx="38184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vw_orders_train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CA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CA" dirty="0" err="1">
                <a:solidFill>
                  <a:srgbClr val="008080"/>
                </a:solidFill>
                <a:latin typeface="Consolas" panose="020B0609020204030204" pitchFamily="49" charset="0"/>
              </a:rPr>
              <a:t>order_dow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CA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(*)</a:t>
            </a:r>
          </a:p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CA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8080"/>
                </a:solidFill>
                <a:latin typeface="Consolas" panose="020B0609020204030204" pitchFamily="49" charset="0"/>
              </a:rPr>
              <a:t>	orders</a:t>
            </a:r>
            <a:endParaRPr lang="en-CA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endParaRPr lang="en-CA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CA" dirty="0" err="1">
                <a:solidFill>
                  <a:srgbClr val="008080"/>
                </a:solidFill>
                <a:latin typeface="Consolas" panose="020B0609020204030204" pitchFamily="49" charset="0"/>
              </a:rPr>
              <a:t>order_dow</a:t>
            </a:r>
            <a:endParaRPr lang="en-CA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endParaRPr lang="en-CA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CA" dirty="0" err="1">
                <a:solidFill>
                  <a:srgbClr val="008080"/>
                </a:solidFill>
                <a:latin typeface="Consolas" panose="020B0609020204030204" pitchFamily="49" charset="0"/>
              </a:rPr>
              <a:t>order_dow</a:t>
            </a:r>
            <a:endParaRPr lang="en-CA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114DE0-2C74-4B15-BE77-9BA2F27BAC9A}"/>
              </a:ext>
            </a:extLst>
          </p:cNvPr>
          <p:cNvSpPr/>
          <p:nvPr/>
        </p:nvSpPr>
        <p:spPr>
          <a:xfrm>
            <a:off x="1093787" y="3699947"/>
            <a:ext cx="38184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CA" dirty="0" err="1">
                <a:solidFill>
                  <a:srgbClr val="008080"/>
                </a:solidFill>
                <a:latin typeface="Consolas" panose="020B0609020204030204" pitchFamily="49" charset="0"/>
              </a:rPr>
              <a:t>order_id</a:t>
            </a:r>
            <a:endParaRPr lang="en-CA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   ,</a:t>
            </a:r>
            <a:r>
              <a:rPr lang="en-CA" dirty="0" err="1">
                <a:solidFill>
                  <a:srgbClr val="008080"/>
                </a:solidFill>
                <a:latin typeface="Consolas" panose="020B0609020204030204" pitchFamily="49" charset="0"/>
              </a:rPr>
              <a:t>user_id</a:t>
            </a:r>
            <a:endParaRPr lang="en-CA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   ,</a:t>
            </a:r>
            <a:r>
              <a:rPr lang="en-CA" dirty="0" err="1">
                <a:solidFill>
                  <a:srgbClr val="008080"/>
                </a:solidFill>
                <a:latin typeface="Consolas" panose="020B0609020204030204" pitchFamily="49" charset="0"/>
              </a:rPr>
              <a:t>eval_set</a:t>
            </a:r>
            <a:endParaRPr lang="en-CA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   ,</a:t>
            </a:r>
            <a:r>
              <a:rPr lang="en-CA" dirty="0" err="1">
                <a:solidFill>
                  <a:srgbClr val="008080"/>
                </a:solidFill>
                <a:latin typeface="Consolas" panose="020B0609020204030204" pitchFamily="49" charset="0"/>
              </a:rPr>
              <a:t>order_number</a:t>
            </a:r>
            <a:endParaRPr lang="en-CA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   ,</a:t>
            </a:r>
            <a:r>
              <a:rPr lang="en-CA" dirty="0" err="1">
                <a:solidFill>
                  <a:srgbClr val="008080"/>
                </a:solidFill>
                <a:latin typeface="Consolas" panose="020B0609020204030204" pitchFamily="49" charset="0"/>
              </a:rPr>
              <a:t>order_dow</a:t>
            </a:r>
            <a:endParaRPr lang="en-CA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   ,</a:t>
            </a:r>
            <a:r>
              <a:rPr lang="en-CA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CA" dirty="0" err="1">
                <a:solidFill>
                  <a:srgbClr val="008080"/>
                </a:solidFill>
                <a:latin typeface="Consolas" panose="020B0609020204030204" pitchFamily="49" charset="0"/>
              </a:rPr>
              <a:t>order_hour_of_day</a:t>
            </a:r>
            <a:endParaRPr lang="en-CA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   ,</a:t>
            </a:r>
            <a:r>
              <a:rPr lang="en-CA" dirty="0" err="1">
                <a:solidFill>
                  <a:srgbClr val="008080"/>
                </a:solidFill>
                <a:latin typeface="Consolas" panose="020B0609020204030204" pitchFamily="49" charset="0"/>
              </a:rPr>
              <a:t>days_since_prior_order</a:t>
            </a:r>
            <a:endParaRPr lang="en-CA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dirty="0">
                <a:solidFill>
                  <a:srgbClr val="008080"/>
                </a:solidFill>
                <a:latin typeface="Consolas" panose="020B0609020204030204" pitchFamily="49" charset="0"/>
              </a:rPr>
              <a:t>	orders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231CDFA-80D5-4C5A-81AE-1571D58A664F}"/>
              </a:ext>
            </a:extLst>
          </p:cNvPr>
          <p:cNvSpPr/>
          <p:nvPr/>
        </p:nvSpPr>
        <p:spPr>
          <a:xfrm>
            <a:off x="4432151" y="4905487"/>
            <a:ext cx="430305" cy="484094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1D1A4A6F-AB54-4B2C-92C2-2E31C9B4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Catalog </a:t>
            </a:r>
            <a:endParaRPr lang="nl-BE" altLang="nl-BE"/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6D9394C1-90FC-4379-9279-EAE668A99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643" y="2338593"/>
            <a:ext cx="8237108" cy="2365375"/>
          </a:xfrm>
        </p:spPr>
        <p:txBody>
          <a:bodyPr>
            <a:normAutofit/>
          </a:bodyPr>
          <a:lstStyle/>
          <a:p>
            <a:r>
              <a:rPr lang="en-US" altLang="nl-BE" sz="2000" b="1" dirty="0"/>
              <a:t>Heart of the DBMS</a:t>
            </a:r>
          </a:p>
          <a:p>
            <a:r>
              <a:rPr lang="en-US" altLang="nl-BE" sz="2000" dirty="0"/>
              <a:t>Contains the </a:t>
            </a:r>
            <a:r>
              <a:rPr lang="en-US" altLang="nl-BE" sz="2000" b="1" dirty="0"/>
              <a:t>data definitions</a:t>
            </a:r>
            <a:r>
              <a:rPr lang="en-US" altLang="nl-BE" sz="2000" dirty="0"/>
              <a:t>, or metadata, of your database application</a:t>
            </a:r>
          </a:p>
          <a:p>
            <a:r>
              <a:rPr lang="en-US" altLang="nl-BE" sz="2000" dirty="0"/>
              <a:t>Stores the definitions of the </a:t>
            </a:r>
            <a:r>
              <a:rPr lang="en-US" altLang="nl-BE" sz="2000" b="1" dirty="0"/>
              <a:t>views</a:t>
            </a:r>
            <a:r>
              <a:rPr lang="en-US" altLang="nl-BE" sz="2000" dirty="0"/>
              <a:t>, </a:t>
            </a:r>
            <a:r>
              <a:rPr lang="en-US" altLang="nl-BE" sz="2000" b="1" dirty="0"/>
              <a:t>logical and internal data models</a:t>
            </a:r>
            <a:r>
              <a:rPr lang="en-US" altLang="nl-BE" sz="2000" dirty="0"/>
              <a:t>, and synchronizes these three data models to make sure their consistency is guaranteed</a:t>
            </a:r>
            <a:endParaRPr lang="nl-BE" altLang="nl-BE" sz="2000" dirty="0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7354DF0B-1764-4ACD-96A5-90D59209D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D6BA50-A6EB-4BB2-8B16-F788B9E5B9F0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2E67B1-A89B-4DAF-8B95-1B591329E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752" y="4753357"/>
            <a:ext cx="5569793" cy="19699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FBBA2AE2-ACFB-480E-937F-C0F71385F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Database Users</a:t>
            </a:r>
            <a:endParaRPr lang="nl-BE" altLang="nl-BE"/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EF685705-85BE-4368-95B1-F005C68E0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622" y="2443510"/>
            <a:ext cx="7687734" cy="4118759"/>
          </a:xfrm>
        </p:spPr>
        <p:txBody>
          <a:bodyPr>
            <a:normAutofit fontScale="85000" lnSpcReduction="20000"/>
          </a:bodyPr>
          <a:lstStyle/>
          <a:p>
            <a:r>
              <a:rPr lang="en-US" altLang="nl-BE" sz="2000" b="1" dirty="0"/>
              <a:t>Information architect </a:t>
            </a:r>
            <a:r>
              <a:rPr lang="en-US" altLang="nl-BE" sz="2000" dirty="0"/>
              <a:t>designs the conceptual data model</a:t>
            </a:r>
          </a:p>
          <a:p>
            <a:pPr marL="0" indent="0">
              <a:buNone/>
            </a:pPr>
            <a:endParaRPr lang="en-US" altLang="nl-BE" sz="2000" dirty="0"/>
          </a:p>
          <a:p>
            <a:r>
              <a:rPr lang="en-US" altLang="nl-BE" sz="2000" b="1" dirty="0"/>
              <a:t>Database designer </a:t>
            </a:r>
            <a:r>
              <a:rPr lang="en-US" altLang="nl-BE" sz="2000" dirty="0"/>
              <a:t>translates the conceptual data model into a logical and physical data model</a:t>
            </a:r>
          </a:p>
          <a:p>
            <a:pPr marL="0" indent="0">
              <a:buNone/>
            </a:pPr>
            <a:endParaRPr lang="en-US" altLang="nl-BE" sz="2000" dirty="0"/>
          </a:p>
          <a:p>
            <a:r>
              <a:rPr lang="en-US" altLang="nl-BE" sz="2000" b="1" dirty="0"/>
              <a:t>Database administrator</a:t>
            </a:r>
            <a:r>
              <a:rPr lang="en-US" altLang="nl-BE" sz="2000" dirty="0"/>
              <a:t> (DBA) is responsible for the implementation and monitoring of the database </a:t>
            </a:r>
          </a:p>
          <a:p>
            <a:pPr marL="0" indent="0">
              <a:buNone/>
            </a:pPr>
            <a:endParaRPr lang="en-US" altLang="nl-BE" sz="2000" dirty="0"/>
          </a:p>
          <a:p>
            <a:r>
              <a:rPr lang="en-US" altLang="nl-BE" sz="2000" b="1" dirty="0"/>
              <a:t>Application developer </a:t>
            </a:r>
            <a:r>
              <a:rPr lang="en-US" altLang="nl-BE" sz="2000" dirty="0"/>
              <a:t>develops database applications in a programming language such as Java or Python</a:t>
            </a:r>
          </a:p>
          <a:p>
            <a:pPr marL="0" indent="0">
              <a:buNone/>
            </a:pPr>
            <a:endParaRPr lang="en-US" altLang="nl-BE" sz="2000" dirty="0"/>
          </a:p>
          <a:p>
            <a:r>
              <a:rPr lang="en-US" altLang="nl-BE" sz="2000" b="1" dirty="0"/>
              <a:t>Business user </a:t>
            </a:r>
            <a:r>
              <a:rPr lang="en-US" altLang="nl-BE" sz="2000" dirty="0"/>
              <a:t>will run these applications to perform specific database operations</a:t>
            </a:r>
            <a:endParaRPr lang="nl-BE" altLang="nl-BE" sz="2000" dirty="0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D309A85E-B40A-423C-AB19-C98F14A81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C8D6A7-C5E1-4CC1-87A1-B5141775AACC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355075E4-8864-4101-A4EB-E33A8623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Database Languages</a:t>
            </a:r>
            <a:endParaRPr lang="nl-BE" altLang="nl-BE"/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39E4FBB4-D432-4A93-8145-F47B25D30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644" y="2334409"/>
            <a:ext cx="7552267" cy="3828518"/>
          </a:xfrm>
        </p:spPr>
        <p:txBody>
          <a:bodyPr>
            <a:normAutofit fontScale="85000" lnSpcReduction="10000"/>
          </a:bodyPr>
          <a:lstStyle/>
          <a:p>
            <a:r>
              <a:rPr lang="en-US" altLang="nl-BE" sz="2000" b="1" dirty="0"/>
              <a:t>Data Definition Language </a:t>
            </a:r>
            <a:r>
              <a:rPr lang="en-US" altLang="nl-BE" sz="2000" dirty="0"/>
              <a:t>(DDL) is used by the DBA to express the database's external, logical and internal data models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nl-BE" sz="2000" dirty="0"/>
              <a:t>definitions are stored in the </a:t>
            </a:r>
            <a:r>
              <a:rPr lang="en-US" altLang="nl-BE" sz="2000" b="1" dirty="0"/>
              <a:t>catalog</a:t>
            </a:r>
          </a:p>
          <a:p>
            <a:pPr marL="402336" lvl="1" indent="0">
              <a:buNone/>
            </a:pPr>
            <a:endParaRPr lang="en-US" altLang="nl-BE" sz="2000" dirty="0"/>
          </a:p>
          <a:p>
            <a:r>
              <a:rPr lang="en-US" altLang="nl-BE" sz="2000" b="1" dirty="0"/>
              <a:t>Data Manipulation Language </a:t>
            </a:r>
            <a:r>
              <a:rPr lang="en-US" altLang="nl-BE" sz="2000" dirty="0"/>
              <a:t>(DML) is used to retrieve, insert, delete, and modify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nl-BE" sz="2000" dirty="0"/>
              <a:t>DML statements can be embedded in a programming language, or entered interactively through a front-end querying tool</a:t>
            </a:r>
          </a:p>
          <a:p>
            <a:pPr marL="402336" lvl="1" indent="0">
              <a:buNone/>
            </a:pPr>
            <a:endParaRPr lang="en-US" altLang="nl-BE" sz="2000" dirty="0"/>
          </a:p>
          <a:p>
            <a:r>
              <a:rPr lang="en-US" altLang="nl-BE" sz="2000" b="1" dirty="0"/>
              <a:t>Structured Query Language </a:t>
            </a:r>
            <a:r>
              <a:rPr lang="en-US" altLang="nl-BE" sz="2000" dirty="0"/>
              <a:t>(SQL) offers both DDL and DML statements for relational database systems  </a:t>
            </a:r>
            <a:endParaRPr lang="nl-BE" altLang="nl-BE" sz="2000" dirty="0"/>
          </a:p>
          <a:p>
            <a:endParaRPr lang="nl-BE" altLang="nl-BE" sz="2000" dirty="0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EBDDC59C-BECC-4429-9666-1B58D446E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618FFE-7456-410A-AAEA-EFBB9536A9BC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54973-16AE-4848-A775-CCF0A9BFF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7A8DBC6-A1E8-416D-9186-141DF635E655}" type="slidenum">
              <a:rPr lang="nl-NL" altLang="nl-BE" smtClean="0"/>
              <a:pPr>
                <a:defRPr/>
              </a:pPr>
              <a:t>24</a:t>
            </a:fld>
            <a:endParaRPr lang="nl-NL" altLang="nl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A5D601-7EF1-4E22-93B4-E3B4F53FB09A}"/>
              </a:ext>
            </a:extLst>
          </p:cNvPr>
          <p:cNvSpPr/>
          <p:nvPr/>
        </p:nvSpPr>
        <p:spPr>
          <a:xfrm>
            <a:off x="3246931" y="5531093"/>
            <a:ext cx="38411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Thank You!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565E4DB-55B6-418F-BA3A-EAB86E4AD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98" y="403577"/>
            <a:ext cx="7704804" cy="4778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480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5DAED27-D747-4DE9-9158-E75CB35D5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49" y="896840"/>
            <a:ext cx="7695294" cy="709865"/>
          </a:xfrm>
        </p:spPr>
        <p:txBody>
          <a:bodyPr/>
          <a:lstStyle/>
          <a:p>
            <a:r>
              <a:rPr lang="en-US" altLang="nl-BE" dirty="0"/>
              <a:t>Applications of Database Technology</a:t>
            </a:r>
            <a:endParaRPr lang="nl-BE" altLang="nl-BE" dirty="0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21A82F89-56FA-40E1-8FEE-EA941F93C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884" y="2280621"/>
            <a:ext cx="7695294" cy="4302740"/>
          </a:xfrm>
        </p:spPr>
        <p:txBody>
          <a:bodyPr>
            <a:normAutofit/>
          </a:bodyPr>
          <a:lstStyle/>
          <a:p>
            <a:r>
              <a:rPr lang="en-US" altLang="nl-BE" sz="2000" dirty="0"/>
              <a:t>Storage and retrieval of traditional numeric and alphanumeric data in financial applications</a:t>
            </a:r>
          </a:p>
          <a:p>
            <a:r>
              <a:rPr lang="en-US" altLang="nl-BE" sz="2000" dirty="0"/>
              <a:t>Multimedia applications (e.g., YouTube, Spotify)</a:t>
            </a:r>
          </a:p>
          <a:p>
            <a:r>
              <a:rPr lang="en-US" altLang="nl-BE" sz="2000" dirty="0"/>
              <a:t>Biometric applications (e.g., fingerprints, retina scans)</a:t>
            </a:r>
          </a:p>
          <a:p>
            <a:r>
              <a:rPr lang="en-US" altLang="nl-BE" sz="2000" dirty="0"/>
              <a:t>Wearable applications (e.g., </a:t>
            </a:r>
            <a:r>
              <a:rPr lang="en-US" altLang="nl-BE" sz="2000" dirty="0" err="1"/>
              <a:t>FitBit</a:t>
            </a:r>
            <a:r>
              <a:rPr lang="en-US" altLang="nl-BE" sz="2000" dirty="0"/>
              <a:t>, Apple Watch)</a:t>
            </a:r>
          </a:p>
          <a:p>
            <a:r>
              <a:rPr lang="en-US" altLang="nl-BE" sz="2000" dirty="0"/>
              <a:t>Geographical Information Systems (GIS) applications (e.g., Google Maps)</a:t>
            </a:r>
          </a:p>
          <a:p>
            <a:r>
              <a:rPr lang="en-US" altLang="nl-BE" sz="2000" dirty="0"/>
              <a:t>Sensor applications (e.g., printers, nuclear reactor)</a:t>
            </a:r>
          </a:p>
          <a:p>
            <a:r>
              <a:rPr lang="en-US" altLang="nl-BE" sz="2000" dirty="0"/>
              <a:t>Internet of Things (IoT)  applications (e.g., Telematics)</a:t>
            </a:r>
            <a:endParaRPr lang="nl-BE" altLang="nl-BE" sz="2000" dirty="0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E326951B-A276-4E9C-AD1E-338614365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FEF510-3E3A-4F01-BCFB-B73B36A9B163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FE4BC8CF-03A5-462E-BB12-2DB25B85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Key definitions</a:t>
            </a:r>
            <a:endParaRPr lang="nl-BE" altLang="nl-BE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E1DFE7C5-2140-4A59-975C-FCE37E3CD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643" y="2366683"/>
            <a:ext cx="7877979" cy="2991213"/>
          </a:xfrm>
        </p:spPr>
        <p:txBody>
          <a:bodyPr>
            <a:normAutofit/>
          </a:bodyPr>
          <a:lstStyle/>
          <a:p>
            <a:r>
              <a:rPr lang="en-US" altLang="nl-BE" sz="2000" dirty="0"/>
              <a:t>A </a:t>
            </a:r>
            <a:r>
              <a:rPr lang="en-US" altLang="nl-BE" sz="2000" b="1" dirty="0"/>
              <a:t>database</a:t>
            </a:r>
            <a:r>
              <a:rPr lang="en-US" altLang="nl-BE" sz="2000" dirty="0"/>
              <a:t> can be defined as a collection of related data items within a specific business process or problem setting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nl-BE" sz="2000" dirty="0"/>
              <a:t>has a target group of users and applications</a:t>
            </a:r>
          </a:p>
          <a:p>
            <a:r>
              <a:rPr lang="en-US" altLang="nl-BE" sz="2000" dirty="0"/>
              <a:t>A Database Management System (</a:t>
            </a:r>
            <a:r>
              <a:rPr lang="en-US" altLang="nl-BE" sz="2000" b="1" dirty="0"/>
              <a:t>DBMS</a:t>
            </a:r>
            <a:r>
              <a:rPr lang="en-US" altLang="nl-BE" sz="2000" dirty="0"/>
              <a:t>), is the software package used to define, create, use and maintain a database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nl-BE" sz="2000" dirty="0"/>
              <a:t>consists of several software modules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6B948893-732B-43A0-AFC9-23343CEEF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F1345E-23C7-4E52-BF33-ED94EA81E87D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A701D33-E393-4049-BBB6-52DE8ED407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3650713"/>
              </p:ext>
            </p:extLst>
          </p:nvPr>
        </p:nvGraphicFramePr>
        <p:xfrm>
          <a:off x="440167" y="5196531"/>
          <a:ext cx="9025665" cy="1365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  <p:bldGraphic spid="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BD2332FA-37DA-4D9E-89B9-94A72EA3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sz="3200"/>
              <a:t>File versus Database Approach to Data Management</a:t>
            </a:r>
            <a:endParaRPr lang="nl-BE" altLang="nl-BE" sz="3200"/>
          </a:p>
        </p:txBody>
      </p:sp>
      <p:sp>
        <p:nvSpPr>
          <p:cNvPr id="13315" name="Slide Number Placeholder 3">
            <a:extLst>
              <a:ext uri="{FF2B5EF4-FFF2-40B4-BE49-F238E27FC236}">
                <a16:creationId xmlns:a16="http://schemas.microsoft.com/office/drawing/2014/main" id="{AB4AD4E1-7436-4A59-8409-0650253C8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E58F6C-2E1D-4739-9071-84D9C6847E52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77E08F3F-A0CB-4745-B57C-90015244B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158" y="2335926"/>
            <a:ext cx="7267684" cy="435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B96B5B68-8BDE-4DC6-BD4F-709040D0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sz="3200" dirty="0"/>
              <a:t>File versus Database Approach to Data Management</a:t>
            </a:r>
            <a:endParaRPr lang="nl-BE" altLang="nl-BE" sz="3200" dirty="0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72EA5B97-AF6F-401C-8A9A-6E139423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643" y="2646382"/>
            <a:ext cx="7866690" cy="30766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nl-BE" sz="2000" b="1" dirty="0"/>
              <a:t>File approach</a:t>
            </a:r>
          </a:p>
          <a:p>
            <a:pPr lvl="1"/>
            <a:r>
              <a:rPr lang="en-US" altLang="nl-BE" sz="2000" dirty="0"/>
              <a:t>duplicate or redundant information will be stored</a:t>
            </a:r>
          </a:p>
          <a:p>
            <a:pPr lvl="1"/>
            <a:r>
              <a:rPr lang="en-US" altLang="nl-BE" sz="2000" dirty="0"/>
              <a:t>danger of inconsistent data</a:t>
            </a:r>
          </a:p>
          <a:p>
            <a:pPr lvl="1"/>
            <a:r>
              <a:rPr lang="en-US" altLang="nl-BE" sz="2000" dirty="0"/>
              <a:t>strong coupling between applications and data</a:t>
            </a:r>
          </a:p>
          <a:p>
            <a:pPr lvl="1"/>
            <a:r>
              <a:rPr lang="en-US" altLang="nl-BE" sz="2000" dirty="0"/>
              <a:t>hard to manage concurrency control </a:t>
            </a:r>
          </a:p>
          <a:p>
            <a:pPr lvl="1"/>
            <a:r>
              <a:rPr lang="en-US" altLang="nl-BE" sz="2000" dirty="0"/>
              <a:t>hard to integrate applications aimed at providing cross-company services</a:t>
            </a:r>
            <a:endParaRPr lang="nl-BE" altLang="nl-BE" sz="2000" dirty="0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6282C3A9-7FEA-40FE-8E03-9440868BD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A40EC9-B6D2-4D23-A8C2-9DC0ED41B21E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603AA7DA-AA34-4A22-860D-DB2407E8B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sz="3200"/>
              <a:t>File versus Database Approach to Data Management</a:t>
            </a:r>
            <a:endParaRPr lang="nl-BE" altLang="nl-BE" sz="3200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CBCEA238-D6D3-4927-B920-6256E4286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20F246-9829-4BCD-ABB7-2DB3AE0F385C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DDCA716D-CB41-488E-881A-9DBDBDC92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897" y="2375666"/>
            <a:ext cx="7434206" cy="400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EE821659-1979-42FE-86B4-BA8ED303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sz="3200"/>
              <a:t>File versus Database Approach to Data Management</a:t>
            </a:r>
            <a:endParaRPr lang="nl-BE" altLang="nl-BE" sz="3200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DB847F61-1F14-4909-9F88-4C388E39C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643" y="2829261"/>
            <a:ext cx="8237108" cy="25818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nl-BE" sz="2000" b="1" dirty="0"/>
              <a:t>Database approach</a:t>
            </a:r>
          </a:p>
          <a:p>
            <a:pPr lvl="1"/>
            <a:r>
              <a:rPr lang="en-US" altLang="nl-BE" sz="2000" dirty="0"/>
              <a:t>superior to the file approach in terms of efficiency, consistency and maintenance </a:t>
            </a:r>
          </a:p>
          <a:p>
            <a:pPr lvl="1"/>
            <a:r>
              <a:rPr lang="en-US" altLang="nl-BE" sz="2000" dirty="0"/>
              <a:t>loose coupling between applications and data</a:t>
            </a:r>
          </a:p>
          <a:p>
            <a:pPr lvl="1"/>
            <a:r>
              <a:rPr lang="en-US" altLang="nl-BE" sz="2000" dirty="0"/>
              <a:t>facilities provided for data querying and retrieval</a:t>
            </a:r>
            <a:endParaRPr lang="nl-BE" altLang="nl-BE" sz="2000" dirty="0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0587EA85-6FD7-42E3-AC0E-25FC47FC5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63AB67-0B1B-402D-B2D7-3942AD6BA22B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BA67860B-02CA-4692-9FC6-D04E872A3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sz="3200"/>
              <a:t>File versus Database Approach to Data Management</a:t>
            </a:r>
            <a:endParaRPr lang="nl-BE" altLang="nl-BE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6F1A7-3F11-49A8-A1BE-B1715E52F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249" y="2333879"/>
            <a:ext cx="4308999" cy="4271317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600" b="1" dirty="0"/>
              <a:t>File approach</a:t>
            </a:r>
          </a:p>
          <a:p>
            <a:pPr marL="365125" indent="0">
              <a:buFont typeface="Arial" panose="020B0604020202020204" pitchFamily="34" charset="0"/>
              <a:buNone/>
              <a:defRPr/>
            </a:pPr>
            <a:endParaRPr lang="en-US" sz="2100" b="1" dirty="0">
              <a:latin typeface="Consolas" panose="020B0609020204030204" pitchFamily="49" charset="0"/>
            </a:endParaRPr>
          </a:p>
          <a:p>
            <a:pPr marL="365125" indent="0">
              <a:buFont typeface="Arial" panose="020B0604020202020204" pitchFamily="34" charset="0"/>
              <a:buNone/>
              <a:defRPr/>
            </a:pPr>
            <a:r>
              <a:rPr lang="en-US" sz="2100" b="1" dirty="0">
                <a:latin typeface="Consolas" panose="020B0609020204030204" pitchFamily="49" charset="0"/>
              </a:rPr>
              <a:t>Procedure</a:t>
            </a:r>
            <a:r>
              <a:rPr lang="en-US" sz="2100" dirty="0">
                <a:latin typeface="Consolas" panose="020B0609020204030204" pitchFamily="49" charset="0"/>
              </a:rPr>
              <a:t> </a:t>
            </a:r>
            <a:r>
              <a:rPr lang="en-US" sz="2100" dirty="0" err="1">
                <a:latin typeface="Consolas" panose="020B0609020204030204" pitchFamily="49" charset="0"/>
              </a:rPr>
              <a:t>FindCustomer</a:t>
            </a:r>
            <a:r>
              <a:rPr lang="en-US" sz="2100" dirty="0">
                <a:latin typeface="Consolas" panose="020B0609020204030204" pitchFamily="49" charset="0"/>
              </a:rPr>
              <a:t>;</a:t>
            </a:r>
            <a:endParaRPr lang="nl-BE" sz="2100" dirty="0">
              <a:latin typeface="Consolas" panose="020B0609020204030204" pitchFamily="49" charset="0"/>
            </a:endParaRPr>
          </a:p>
          <a:p>
            <a:pPr marL="365125" indent="0">
              <a:buFont typeface="Arial" panose="020B0604020202020204" pitchFamily="34" charset="0"/>
              <a:buNone/>
              <a:defRPr/>
            </a:pPr>
            <a:r>
              <a:rPr lang="en-US" sz="2100" b="1" dirty="0">
                <a:latin typeface="Consolas" panose="020B0609020204030204" pitchFamily="49" charset="0"/>
              </a:rPr>
              <a:t>Begin</a:t>
            </a:r>
            <a:br>
              <a:rPr lang="en-US" sz="2100" b="1" dirty="0">
                <a:latin typeface="Consolas" panose="020B0609020204030204" pitchFamily="49" charset="0"/>
              </a:rPr>
            </a:br>
            <a:r>
              <a:rPr lang="en-US" sz="2100" b="1" dirty="0">
                <a:latin typeface="Consolas" panose="020B0609020204030204" pitchFamily="49" charset="0"/>
              </a:rPr>
              <a:t>	open</a:t>
            </a:r>
            <a:r>
              <a:rPr lang="en-US" sz="2100" dirty="0">
                <a:latin typeface="Consolas" panose="020B0609020204030204" pitchFamily="49" charset="0"/>
              </a:rPr>
              <a:t> </a:t>
            </a:r>
            <a:r>
              <a:rPr lang="en-US" sz="2100" b="1" dirty="0">
                <a:latin typeface="Consolas" panose="020B0609020204030204" pitchFamily="49" charset="0"/>
              </a:rPr>
              <a:t>file</a:t>
            </a:r>
            <a:r>
              <a:rPr lang="en-US" sz="2100" i="1" dirty="0">
                <a:latin typeface="Consolas" panose="020B0609020204030204" pitchFamily="49" charset="0"/>
              </a:rPr>
              <a:t> </a:t>
            </a:r>
            <a:r>
              <a:rPr lang="en-US" sz="2100" dirty="0">
                <a:latin typeface="Consolas" panose="020B0609020204030204" pitchFamily="49" charset="0"/>
              </a:rPr>
              <a:t>Customer.txt;</a:t>
            </a:r>
            <a:endParaRPr lang="nl-BE" sz="2100" dirty="0">
              <a:latin typeface="Consolas" panose="020B0609020204030204" pitchFamily="49" charset="0"/>
            </a:endParaRPr>
          </a:p>
          <a:p>
            <a:pPr marL="365125" indent="0">
              <a:buFont typeface="Arial" panose="020B0604020202020204" pitchFamily="34" charset="0"/>
              <a:buNone/>
              <a:defRPr/>
            </a:pPr>
            <a:r>
              <a:rPr lang="en-US" sz="2100" b="1" dirty="0">
                <a:latin typeface="Consolas" panose="020B0609020204030204" pitchFamily="49" charset="0"/>
              </a:rPr>
              <a:t>	Read</a:t>
            </a:r>
            <a:r>
              <a:rPr lang="en-US" sz="2100" dirty="0">
                <a:latin typeface="Consolas" panose="020B0609020204030204" pitchFamily="49" charset="0"/>
              </a:rPr>
              <a:t>(Customer)</a:t>
            </a:r>
            <a:endParaRPr lang="nl-BE" sz="2100" dirty="0">
              <a:latin typeface="Consolas" panose="020B0609020204030204" pitchFamily="49" charset="0"/>
            </a:endParaRPr>
          </a:p>
          <a:p>
            <a:pPr marL="365125" indent="0">
              <a:buFont typeface="Arial" panose="020B0604020202020204" pitchFamily="34" charset="0"/>
              <a:buNone/>
              <a:defRPr/>
            </a:pPr>
            <a:r>
              <a:rPr lang="en-US" sz="2100" b="1" dirty="0">
                <a:latin typeface="Consolas" panose="020B0609020204030204" pitchFamily="49" charset="0"/>
              </a:rPr>
              <a:t>	While</a:t>
            </a:r>
            <a:r>
              <a:rPr lang="en-US" sz="2100" i="1" dirty="0">
                <a:latin typeface="Consolas" panose="020B0609020204030204" pitchFamily="49" charset="0"/>
              </a:rPr>
              <a:t> </a:t>
            </a:r>
            <a:r>
              <a:rPr lang="en-US" sz="2100" b="1" dirty="0">
                <a:latin typeface="Consolas" panose="020B0609020204030204" pitchFamily="49" charset="0"/>
              </a:rPr>
              <a:t>not EOF</a:t>
            </a:r>
            <a:r>
              <a:rPr lang="en-US" sz="2100" dirty="0">
                <a:latin typeface="Consolas" panose="020B0609020204030204" pitchFamily="49" charset="0"/>
              </a:rPr>
              <a:t>(Customer)</a:t>
            </a:r>
            <a:endParaRPr lang="nl-BE" sz="2100" dirty="0">
              <a:latin typeface="Consolas" panose="020B0609020204030204" pitchFamily="49" charset="0"/>
            </a:endParaRPr>
          </a:p>
          <a:p>
            <a:pPr marL="365125" indent="0">
              <a:buFont typeface="Arial" panose="020B0604020202020204" pitchFamily="34" charset="0"/>
              <a:buNone/>
              <a:defRPr/>
            </a:pPr>
            <a:r>
              <a:rPr lang="en-US" sz="2100" b="1" dirty="0">
                <a:latin typeface="Consolas" panose="020B0609020204030204" pitchFamily="49" charset="0"/>
              </a:rPr>
              <a:t>		If </a:t>
            </a:r>
            <a:r>
              <a:rPr lang="en-US" sz="2100" dirty="0">
                <a:latin typeface="Consolas" panose="020B0609020204030204" pitchFamily="49" charset="0"/>
              </a:rPr>
              <a:t>Customer.name='Bart'</a:t>
            </a:r>
            <a:r>
              <a:rPr lang="en-US" sz="2100" i="1" dirty="0">
                <a:latin typeface="Consolas" panose="020B0609020204030204" pitchFamily="49" charset="0"/>
              </a:rPr>
              <a:t> </a:t>
            </a:r>
            <a:r>
              <a:rPr lang="en-US" sz="2100" b="1" dirty="0">
                <a:latin typeface="Consolas" panose="020B0609020204030204" pitchFamily="49" charset="0"/>
              </a:rPr>
              <a:t>then</a:t>
            </a:r>
            <a:endParaRPr lang="nl-BE" sz="2100" dirty="0">
              <a:latin typeface="Consolas" panose="020B0609020204030204" pitchFamily="49" charset="0"/>
            </a:endParaRPr>
          </a:p>
          <a:p>
            <a:pPr marL="365125" indent="0">
              <a:buFont typeface="Arial" panose="020B0604020202020204" pitchFamily="34" charset="0"/>
              <a:buNone/>
              <a:defRPr/>
            </a:pPr>
            <a:r>
              <a:rPr lang="en-US" sz="2100" dirty="0">
                <a:latin typeface="Consolas" panose="020B0609020204030204" pitchFamily="49" charset="0"/>
              </a:rPr>
              <a:t>			display(Customer);</a:t>
            </a:r>
            <a:endParaRPr lang="nl-BE" sz="2100" dirty="0">
              <a:latin typeface="Consolas" panose="020B0609020204030204" pitchFamily="49" charset="0"/>
            </a:endParaRPr>
          </a:p>
          <a:p>
            <a:pPr marL="365125" indent="0">
              <a:buFont typeface="Arial" panose="020B0604020202020204" pitchFamily="34" charset="0"/>
              <a:buNone/>
              <a:defRPr/>
            </a:pPr>
            <a:r>
              <a:rPr lang="en-US" sz="2100" b="1" dirty="0">
                <a:latin typeface="Consolas" panose="020B0609020204030204" pitchFamily="49" charset="0"/>
              </a:rPr>
              <a:t>		</a:t>
            </a:r>
            <a:r>
              <a:rPr lang="en-US" sz="2100" b="1" dirty="0" err="1">
                <a:latin typeface="Consolas" panose="020B0609020204030204" pitchFamily="49" charset="0"/>
              </a:rPr>
              <a:t>EndIf</a:t>
            </a:r>
            <a:endParaRPr lang="nl-BE" sz="2100" dirty="0">
              <a:latin typeface="Consolas" panose="020B0609020204030204" pitchFamily="49" charset="0"/>
            </a:endParaRPr>
          </a:p>
          <a:p>
            <a:pPr marL="365125" indent="0">
              <a:buFont typeface="Arial" panose="020B0604020202020204" pitchFamily="34" charset="0"/>
              <a:buNone/>
              <a:defRPr/>
            </a:pPr>
            <a:r>
              <a:rPr lang="en-US" sz="2100" dirty="0">
                <a:latin typeface="Consolas" panose="020B0609020204030204" pitchFamily="49" charset="0"/>
              </a:rPr>
              <a:t>		Read(Customer);</a:t>
            </a:r>
            <a:endParaRPr lang="nl-BE" sz="2100" dirty="0">
              <a:latin typeface="Consolas" panose="020B0609020204030204" pitchFamily="49" charset="0"/>
            </a:endParaRPr>
          </a:p>
          <a:p>
            <a:pPr marL="365125" indent="0">
              <a:buFont typeface="Arial" panose="020B0604020202020204" pitchFamily="34" charset="0"/>
              <a:buNone/>
              <a:defRPr/>
            </a:pPr>
            <a:r>
              <a:rPr lang="en-US" sz="2100" b="1" dirty="0">
                <a:latin typeface="Consolas" panose="020B0609020204030204" pitchFamily="49" charset="0"/>
              </a:rPr>
              <a:t>	</a:t>
            </a:r>
            <a:r>
              <a:rPr lang="en-US" sz="2100" b="1" dirty="0" err="1">
                <a:latin typeface="Consolas" panose="020B0609020204030204" pitchFamily="49" charset="0"/>
              </a:rPr>
              <a:t>EndWhile</a:t>
            </a:r>
            <a:r>
              <a:rPr lang="en-US" sz="2100" b="1" dirty="0">
                <a:latin typeface="Consolas" panose="020B0609020204030204" pitchFamily="49" charset="0"/>
              </a:rPr>
              <a:t>;</a:t>
            </a:r>
            <a:endParaRPr lang="nl-BE" sz="2100" dirty="0">
              <a:latin typeface="Consolas" panose="020B0609020204030204" pitchFamily="49" charset="0"/>
            </a:endParaRPr>
          </a:p>
          <a:p>
            <a:pPr marL="365125" indent="0">
              <a:buFont typeface="Arial" panose="020B0604020202020204" pitchFamily="34" charset="0"/>
              <a:buNone/>
              <a:defRPr/>
            </a:pPr>
            <a:r>
              <a:rPr lang="en-US" sz="2100" b="1" dirty="0">
                <a:latin typeface="Consolas" panose="020B0609020204030204" pitchFamily="49" charset="0"/>
              </a:rPr>
              <a:t>End;</a:t>
            </a:r>
            <a:endParaRPr lang="nl-BE" sz="1800" dirty="0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A2C90E3E-AECA-49EB-AB9B-3FE6BEB24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F0FC09-DDEA-4F1A-9B26-724C595BD553}" type="slidenum">
              <a:rPr lang="nl-NL" altLang="nl-BE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BF4BB9-E8A8-404C-A1D8-85B7231D59E9}"/>
              </a:ext>
            </a:extLst>
          </p:cNvPr>
          <p:cNvSpPr txBox="1">
            <a:spLocks/>
          </p:cNvSpPr>
          <p:nvPr/>
        </p:nvSpPr>
        <p:spPr>
          <a:xfrm>
            <a:off x="5039248" y="2333879"/>
            <a:ext cx="4136503" cy="2474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000" b="1" dirty="0"/>
              <a:t>Database approach (SQL)</a:t>
            </a:r>
          </a:p>
          <a:p>
            <a:pPr marL="342900" lvl="1" indent="0">
              <a:buNone/>
              <a:defRPr/>
            </a:pPr>
            <a:br>
              <a:rPr lang="en-US" dirty="0"/>
            </a:br>
            <a:r>
              <a:rPr lang="en-US" b="1" dirty="0"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*</a:t>
            </a:r>
            <a:endParaRPr lang="nl-BE" dirty="0">
              <a:latin typeface="Consolas" panose="020B0609020204030204" pitchFamily="49" charset="0"/>
            </a:endParaRPr>
          </a:p>
          <a:p>
            <a:pPr marL="342900" lvl="1" indent="0">
              <a:buNone/>
              <a:defRPr/>
            </a:pPr>
            <a:r>
              <a:rPr lang="en-US" b="1" dirty="0"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Customer</a:t>
            </a:r>
            <a:endParaRPr lang="nl-BE" dirty="0">
              <a:latin typeface="Consolas" panose="020B0609020204030204" pitchFamily="49" charset="0"/>
            </a:endParaRPr>
          </a:p>
          <a:p>
            <a:pPr marL="342900" lvl="1" indent="0">
              <a:buNone/>
              <a:defRPr/>
            </a:pPr>
            <a:r>
              <a:rPr lang="en-US" b="1" dirty="0">
                <a:latin typeface="Consolas" panose="020B0609020204030204" pitchFamily="49" charset="0"/>
              </a:rPr>
              <a:t>WHERE</a:t>
            </a:r>
            <a:r>
              <a:rPr lang="nl-BE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name = 'Bart'</a:t>
            </a:r>
            <a:endParaRPr lang="nl-BE" dirty="0">
              <a:latin typeface="Consolas" panose="020B0609020204030204" pitchFamily="49" charset="0"/>
            </a:endParaRPr>
          </a:p>
          <a:p>
            <a:pPr marL="365125" indent="0">
              <a:buFont typeface="Arial" panose="020B0604020202020204" pitchFamily="34" charset="0"/>
              <a:buNone/>
              <a:defRPr/>
            </a:pPr>
            <a:br>
              <a:rPr lang="en-US" b="1" dirty="0"/>
            </a:br>
            <a:endParaRPr lang="nl-B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1023</Words>
  <Application>Microsoft Office PowerPoint</Application>
  <PresentationFormat>A4 Paper (210x297 mm)</PresentationFormat>
  <Paragraphs>195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Century Gothic</vt:lpstr>
      <vt:lpstr>Consolas</vt:lpstr>
      <vt:lpstr>Courier New</vt:lpstr>
      <vt:lpstr>Wingdings</vt:lpstr>
      <vt:lpstr>Wingdings 3</vt:lpstr>
      <vt:lpstr>Ion Boardroom</vt:lpstr>
      <vt:lpstr>Fundamental Concepts of  Database Systems</vt:lpstr>
      <vt:lpstr>Introduction</vt:lpstr>
      <vt:lpstr>Applications of Database Technology</vt:lpstr>
      <vt:lpstr>Key definitions</vt:lpstr>
      <vt:lpstr>File versus Database Approach to Data Management</vt:lpstr>
      <vt:lpstr>File versus Database Approach to Data Management</vt:lpstr>
      <vt:lpstr>File versus Database Approach to Data Management</vt:lpstr>
      <vt:lpstr>File versus Database Approach to Data Management</vt:lpstr>
      <vt:lpstr>File versus Database Approach to Data Management</vt:lpstr>
      <vt:lpstr>Elements of a Database System</vt:lpstr>
      <vt:lpstr>Database Model</vt:lpstr>
      <vt:lpstr>Database State</vt:lpstr>
      <vt:lpstr>Data Model</vt:lpstr>
      <vt:lpstr>Data Model - Conceptual</vt:lpstr>
      <vt:lpstr>Data Model - Conceptual</vt:lpstr>
      <vt:lpstr>Data Model - Logical</vt:lpstr>
      <vt:lpstr>Data model - Logical</vt:lpstr>
      <vt:lpstr>Data Model - Physical</vt:lpstr>
      <vt:lpstr>Data model - Physical</vt:lpstr>
      <vt:lpstr>Data Model - External</vt:lpstr>
      <vt:lpstr>Catalog </vt:lpstr>
      <vt:lpstr>Database Users</vt:lpstr>
      <vt:lpstr>Database Languages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2018-03-23T11:55:31Z</dcterms:created>
  <dcterms:modified xsi:type="dcterms:W3CDTF">2020-02-01T02:09:42Z</dcterms:modified>
</cp:coreProperties>
</file>