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28"/>
  </p:notesMasterIdLst>
  <p:sldIdLst>
    <p:sldId id="256" r:id="rId2"/>
    <p:sldId id="397" r:id="rId3"/>
    <p:sldId id="529" r:id="rId4"/>
    <p:sldId id="530" r:id="rId5"/>
    <p:sldId id="268" r:id="rId6"/>
    <p:sldId id="269" r:id="rId7"/>
    <p:sldId id="270" r:id="rId8"/>
    <p:sldId id="266" r:id="rId9"/>
    <p:sldId id="276" r:id="rId10"/>
    <p:sldId id="271" r:id="rId11"/>
    <p:sldId id="272" r:id="rId12"/>
    <p:sldId id="273" r:id="rId13"/>
    <p:sldId id="274" r:id="rId14"/>
    <p:sldId id="277" r:id="rId15"/>
    <p:sldId id="275" r:id="rId16"/>
    <p:sldId id="508" r:id="rId17"/>
    <p:sldId id="509" r:id="rId18"/>
    <p:sldId id="520" r:id="rId19"/>
    <p:sldId id="511" r:id="rId20"/>
    <p:sldId id="512" r:id="rId21"/>
    <p:sldId id="513" r:id="rId22"/>
    <p:sldId id="515" r:id="rId23"/>
    <p:sldId id="516" r:id="rId24"/>
    <p:sldId id="517" r:id="rId25"/>
    <p:sldId id="518" r:id="rId26"/>
    <p:sldId id="3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FE546-F87A-4399-B48E-7271606DD052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C4F77-77CE-42AD-88E5-9E87B035C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5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4CBF2C1C-174F-4F83-A926-F72A711FBE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4605049D-2B6C-4D27-A9D5-75EE1466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C409D3FE-6110-4279-8C97-021C70C2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CBB0B-8736-42AA-B984-964411E37707}" type="slidenum">
              <a:rPr lang="en-GB" altLang="nl-BE" smtClean="0"/>
              <a:pPr/>
              <a:t>16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21F1EF7A-34B5-4927-B89D-70A585528D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AF6CC8B-3D47-4098-8E7F-83BC1B25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4E82CB20-F039-43F9-AE3F-8CE48C55B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8616B-B029-47FB-A87C-37D316E0219B}" type="slidenum">
              <a:rPr lang="en-GB" altLang="nl-BE" smtClean="0"/>
              <a:pPr/>
              <a:t>25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FACE66BC-9D8C-453F-A7B4-C38089CF6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E849C690-0575-4B92-B9A9-AF613A7A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E1122377-4CFE-49D6-8968-AF023A501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F1BBD9-2794-43AD-AF31-BF1DA727A344}" type="slidenum">
              <a:rPr lang="en-GB" altLang="nl-BE" smtClean="0"/>
              <a:pPr/>
              <a:t>17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3D074A0A-9C02-4056-989B-D5F5C35626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E9571B9C-D25F-4491-8CCB-2299A695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5F34E36D-A87C-484D-A77A-C29B3BEF2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5A491-7C71-48E2-8DEF-91FFB13483CC}" type="slidenum">
              <a:rPr lang="en-GB" altLang="nl-BE" smtClean="0"/>
              <a:pPr/>
              <a:t>18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E858C308-2947-4BA5-8088-266EF1EC51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C0DD270-B314-4D6A-BAA2-CCD433DD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51AEEA5D-7FF7-4D89-B293-A5840B484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FE8E95-704C-4FC7-85F7-CD0B24FBE450}" type="slidenum">
              <a:rPr lang="en-GB" altLang="nl-BE" smtClean="0"/>
              <a:pPr/>
              <a:t>19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774E41BA-911D-4788-80DE-999A339836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17EA3565-C202-4245-BEAF-084F0EAD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046E952B-2BF2-454A-BD05-D7A14AFE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C88F2-EB91-4D5F-B192-4516B4766334}" type="slidenum">
              <a:rPr lang="en-GB" altLang="nl-BE" smtClean="0"/>
              <a:pPr/>
              <a:t>20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981FEF3-CEC3-4600-8556-7F386478C6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85CDA94F-710D-4665-85C8-DCEBEA53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53C7BC9D-D75F-4499-AB6E-75A66AE70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5AF17F-1F2D-4E73-8DCD-8FD21CB834ED}" type="slidenum">
              <a:rPr lang="en-GB" altLang="nl-BE" smtClean="0"/>
              <a:pPr/>
              <a:t>21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9BBAD53-5D45-4544-A534-AF5D3CA2C3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7E3D0706-B6A8-4907-B842-1AA583CF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35846792-49E8-4554-B2B7-2B4035630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B2C586-C729-403F-BBBC-FF89F2DDF086}" type="slidenum">
              <a:rPr lang="en-GB" altLang="nl-BE" smtClean="0"/>
              <a:pPr/>
              <a:t>22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A624C82-0DC6-4008-8AB0-96431C3B61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2BAA1E47-07DF-47B5-866B-42D3A072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F832AE6E-14B1-4D15-982B-8E668D0BC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D2FAA2-6827-4527-AE79-1C8594007285}" type="slidenum">
              <a:rPr lang="en-GB" altLang="nl-BE" smtClean="0"/>
              <a:pPr/>
              <a:t>23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BFE3219B-0303-4079-A219-64A5B1603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6FF54325-CB0F-4CCF-8C69-8B55DA90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62A94ABD-F820-4FD9-AE6D-E91BA29A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C1314-EF21-474B-83E4-44AF23D51B99}" type="slidenum">
              <a:rPr lang="en-GB" altLang="nl-BE" smtClean="0"/>
              <a:pPr/>
              <a:t>24</a:t>
            </a:fld>
            <a:endParaRPr lang="en-GB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86A042-D3CA-4B0C-8165-B34C412EC066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5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8FE4-F50A-4D10-B67C-3DB841EB514A}" type="datetime1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73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5E5F-A889-42E7-A332-C7437D5CD892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11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5168-6973-4903-BBE3-5DEE77AEB5BC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80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6DE-4724-400C-9173-F3D581B49B4D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80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9AD3-45A8-4972-8355-E02F0EA2174D}" type="datetime1">
              <a:rPr lang="en-CA" smtClean="0"/>
              <a:t>2020-02-03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14E4-78A4-4BEA-9742-88CAC8A62CA1}" type="datetime1">
              <a:rPr lang="en-CA" smtClean="0"/>
              <a:t>2020-02-03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4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0656-ED33-41E2-9EDD-BE98688C2DA9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1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0B1-CED5-419D-A8C5-BC0B2462E61A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2CA3-97AF-42CE-9377-09A31D70A155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0520-959D-49AB-BB72-34C0B1DB848D}" type="datetime1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AC-9620-4398-AECF-7337809E0920}" type="datetime1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1229-8018-4D98-B686-95C29F2E4E6D}" type="datetime1">
              <a:rPr lang="en-CA" smtClean="0"/>
              <a:t>2020-02-03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14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1AB-CDC2-4140-98A9-41DBF4F9C154}" type="datetime1">
              <a:rPr lang="en-CA" smtClean="0"/>
              <a:t>2020-02-03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15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1D3-0322-47F3-A9AF-1F6E1C434647}" type="datetime1">
              <a:rPr lang="en-CA" smtClean="0"/>
              <a:t>2020-02-03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84B3-C188-46BE-9040-A93D0D4150A0}" type="datetime1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5CAB-437D-4E49-A56C-F8F3D46D1BE4}" type="datetime1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0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03B5F4-2FEA-4BC1-8125-49E944F2B02F}" type="datetime1">
              <a:rPr lang="en-CA" smtClean="0"/>
              <a:t>2020-02-03</a:t>
            </a:fld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9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pdbm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5E6F-8744-4C13-9121-E10EA50B1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Database Management Systems (DBMS)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BE21C-AD87-48FB-9C30-AC00F3ED3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Prof. Saed </a:t>
            </a:r>
            <a:r>
              <a:rPr lang="en-CA" dirty="0" err="1"/>
              <a:t>SAYAd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F3297-0AA0-4D98-B311-6AEFD7F4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3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0F0D-AE75-4CAB-A9DF-9DAE64FA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Failure &amp;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7D23-6530-4B54-8A20-18807420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2456354"/>
            <a:ext cx="9333186" cy="3828831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Transaction failure </a:t>
            </a:r>
            <a:r>
              <a:rPr lang="en-US" sz="2400" dirty="0"/>
              <a:t>results from an error in the logic that drives the transaction’s operations and/or in the application logic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System failure </a:t>
            </a:r>
            <a:r>
              <a:rPr lang="en-US" sz="2400" dirty="0"/>
              <a:t>occurs if the operating system or the database system crashes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Media failure </a:t>
            </a:r>
            <a:r>
              <a:rPr lang="en-US" sz="2400" dirty="0"/>
              <a:t>occurs if the secondary storage is damaged or inaccessible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Recovery</a:t>
            </a:r>
            <a:r>
              <a:rPr lang="en-US" sz="2400" dirty="0"/>
              <a:t>: activity of ensuring that, whichever of the problems occurred, the database is returned to </a:t>
            </a:r>
            <a:r>
              <a:rPr lang="en-US" sz="2400" b="1" dirty="0"/>
              <a:t>a consistent state </a:t>
            </a:r>
            <a:r>
              <a:rPr lang="en-US" sz="2400" dirty="0"/>
              <a:t>without any data loss afterwards</a:t>
            </a:r>
          </a:p>
          <a:p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276A-2C05-48EC-AB9B-A043A39E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57F6-F2FB-4339-9C17-C68F0302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BA62-DAEF-4799-976F-CF8419C0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9" y="2481943"/>
            <a:ext cx="9406758" cy="399924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 unique log </a:t>
            </a:r>
            <a:r>
              <a:rPr lang="en-US" sz="2400" b="1" dirty="0"/>
              <a:t>sequence number </a:t>
            </a:r>
            <a:r>
              <a:rPr lang="en-US" sz="2400" dirty="0"/>
              <a:t>and a unique </a:t>
            </a:r>
            <a:r>
              <a:rPr lang="en-US" sz="2400" b="1" dirty="0"/>
              <a:t>transaction identifier</a:t>
            </a:r>
          </a:p>
          <a:p>
            <a:r>
              <a:rPr lang="en-US" sz="2400" dirty="0"/>
              <a:t>A marking to denote the </a:t>
            </a:r>
            <a:r>
              <a:rPr lang="en-US" sz="2400" b="1" dirty="0"/>
              <a:t>start of a transaction</a:t>
            </a:r>
            <a:r>
              <a:rPr lang="en-US" sz="2400" dirty="0"/>
              <a:t>, along with the transaction’s start time and indication whether the transaction is </a:t>
            </a:r>
            <a:r>
              <a:rPr lang="en-US" sz="2400" b="1" dirty="0"/>
              <a:t>read only </a:t>
            </a:r>
            <a:r>
              <a:rPr lang="en-US" sz="2400" dirty="0"/>
              <a:t>or </a:t>
            </a:r>
            <a:r>
              <a:rPr lang="en-US" sz="2400" b="1" dirty="0"/>
              <a:t>read/write</a:t>
            </a:r>
          </a:p>
          <a:p>
            <a:r>
              <a:rPr lang="en-US" sz="2400" b="1" dirty="0"/>
              <a:t>Identifiers of the database records </a:t>
            </a:r>
            <a:r>
              <a:rPr lang="en-US" sz="2400" dirty="0"/>
              <a:t>involved in the transaction, as well as the operation(s) they were subjected to</a:t>
            </a:r>
          </a:p>
          <a:p>
            <a:r>
              <a:rPr lang="en-US" sz="2400" b="1" dirty="0"/>
              <a:t>Before images </a:t>
            </a:r>
            <a:r>
              <a:rPr lang="en-US" sz="2400" dirty="0"/>
              <a:t>of all records that participated in the transaction </a:t>
            </a:r>
          </a:p>
          <a:p>
            <a:r>
              <a:rPr lang="en-US" sz="2400" b="1" dirty="0"/>
              <a:t>After images </a:t>
            </a:r>
            <a:r>
              <a:rPr lang="en-US" sz="2400" dirty="0"/>
              <a:t>of all records that were changed by the transaction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current state </a:t>
            </a:r>
            <a:r>
              <a:rPr lang="en-US" sz="2400" dirty="0"/>
              <a:t>of the transaction (active, committed or aborted)</a:t>
            </a:r>
          </a:p>
          <a:p>
            <a:r>
              <a:rPr lang="en-US" sz="2400" dirty="0"/>
              <a:t>Logfile may also contain </a:t>
            </a:r>
            <a:r>
              <a:rPr lang="en-US" sz="2400" b="1" dirty="0"/>
              <a:t>checkpoints</a:t>
            </a:r>
          </a:p>
          <a:p>
            <a:r>
              <a:rPr lang="en-US" sz="2400" b="1" dirty="0"/>
              <a:t>Write ahead log </a:t>
            </a:r>
            <a:r>
              <a:rPr lang="en-US" sz="2400" dirty="0"/>
              <a:t>strategy: all updates are registered on the logfile before written to disk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36A52-C988-42EF-B7B8-6DB037E8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7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9EF-2FE4-4F84-AAC3-3BE7D2F7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31AF-89DF-440C-A0A6-6271665A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07" y="2465409"/>
            <a:ext cx="9364717" cy="40974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Process of </a:t>
            </a:r>
            <a:r>
              <a:rPr lang="en-US" sz="2400" b="1" dirty="0"/>
              <a:t>managing simultaneous operations </a:t>
            </a:r>
            <a:r>
              <a:rPr lang="en-US" sz="2400" dirty="0"/>
              <a:t>on the database without having them interfere with one another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Purpose of locking </a:t>
            </a:r>
            <a:r>
              <a:rPr lang="en-US" sz="2400" dirty="0"/>
              <a:t>is to ensure that, in situations where different concurrent transactions attempt to access the same database object, access is only granted in such a way that no conflicts can occur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A lock </a:t>
            </a:r>
            <a:r>
              <a:rPr lang="en-US" sz="2400" dirty="0"/>
              <a:t>is a variable that is associated with a database object, where the variable’s value constrains the types of operations that are allowed to be executed on the object at that time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Lock manager </a:t>
            </a:r>
            <a:r>
              <a:rPr lang="en-US" sz="2400" dirty="0"/>
              <a:t>is responsible for granting locks (</a:t>
            </a:r>
            <a:r>
              <a:rPr lang="en-US" sz="2400" b="1" dirty="0"/>
              <a:t>locking</a:t>
            </a:r>
            <a:r>
              <a:rPr lang="en-US" sz="2400" dirty="0"/>
              <a:t>) and releasing locks (</a:t>
            </a:r>
            <a:r>
              <a:rPr lang="en-US" sz="2400" b="1" dirty="0"/>
              <a:t>unlocking</a:t>
            </a:r>
            <a:r>
              <a:rPr lang="en-US" sz="2400" dirty="0"/>
              <a:t>) by applying a locking protocol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18F6-F344-44CF-BD40-1969682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9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B931-0A1B-41BA-BC4D-3DC422E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Exclusive and Shared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28CC-2DC2-41E4-85F2-D1785B5E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3" y="2603499"/>
            <a:ext cx="9259614" cy="3827445"/>
          </a:xfrm>
        </p:spPr>
        <p:txBody>
          <a:bodyPr>
            <a:noAutofit/>
          </a:bodyPr>
          <a:lstStyle/>
          <a:p>
            <a:r>
              <a:rPr lang="en-GB" altLang="nl-BE" sz="2000" dirty="0"/>
              <a:t>An </a:t>
            </a:r>
            <a:r>
              <a:rPr lang="en-GB" altLang="nl-BE" sz="2000" b="1" dirty="0"/>
              <a:t>exclusive lock</a:t>
            </a:r>
            <a:r>
              <a:rPr lang="en-GB" altLang="nl-BE" sz="2000" dirty="0"/>
              <a:t> (x-lock or write lock) means that a single transaction acquires the sole privilege to interact with that specific database object at that time. No other transactions can read or write it.</a:t>
            </a:r>
          </a:p>
          <a:p>
            <a:pPr marL="0" indent="0">
              <a:buNone/>
            </a:pPr>
            <a:endParaRPr lang="en-GB" altLang="nl-BE" sz="2000" dirty="0"/>
          </a:p>
          <a:p>
            <a:r>
              <a:rPr lang="en-GB" altLang="nl-BE" sz="2000" dirty="0"/>
              <a:t>A </a:t>
            </a:r>
            <a:r>
              <a:rPr lang="en-GB" altLang="nl-BE" sz="2000" b="1" dirty="0"/>
              <a:t>shared lock</a:t>
            </a:r>
            <a:r>
              <a:rPr lang="en-US" altLang="nl-BE" sz="2000" dirty="0"/>
              <a:t> (</a:t>
            </a:r>
            <a:r>
              <a:rPr lang="en-GB" altLang="nl-BE" sz="2000" dirty="0"/>
              <a:t>s-lock or read lock)</a:t>
            </a:r>
            <a:r>
              <a:rPr lang="en-US" altLang="nl-BE" sz="2000" dirty="0"/>
              <a:t> guarantees that no other transactions will update that same object for as long as the lock is held. Other transactions may hold a shared lock on that same object as well, however they are only allowed to read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4691A-F684-43D4-ACC7-B2F77040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2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8A3-7B17-4CA8-876B-1A512633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Lock-based Concurrency control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1390-1101-40AA-AC67-67367578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2603499"/>
            <a:ext cx="9364717" cy="3666671"/>
          </a:xfrm>
        </p:spPr>
        <p:txBody>
          <a:bodyPr>
            <a:noAutofit/>
          </a:bodyPr>
          <a:lstStyle/>
          <a:p>
            <a:r>
              <a:rPr lang="en-US" sz="2400" b="1" dirty="0"/>
              <a:t>Strict Two-phase Locking </a:t>
            </a:r>
            <a:r>
              <a:rPr lang="en-US" sz="2400" dirty="0"/>
              <a:t>(Strict 2PL) Protocol: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Each transaction must obtain the </a:t>
            </a:r>
            <a:r>
              <a:rPr lang="en-US" sz="2000" b="1" dirty="0"/>
              <a:t>appropriate lock </a:t>
            </a:r>
            <a:r>
              <a:rPr lang="en-US" sz="2000" dirty="0"/>
              <a:t>before accessing an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 locks held by a transaction are </a:t>
            </a:r>
            <a:r>
              <a:rPr lang="en-US" sz="2000" b="1" dirty="0"/>
              <a:t>released</a:t>
            </a:r>
            <a:r>
              <a:rPr lang="en-US" sz="2000" dirty="0"/>
              <a:t> when the transaction is completed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Growing phase </a:t>
            </a:r>
            <a:r>
              <a:rPr lang="en-US" sz="2000" dirty="0"/>
              <a:t>where locks are acquired on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Shrinking phase </a:t>
            </a:r>
            <a:r>
              <a:rPr lang="en-US" sz="2000" dirty="0"/>
              <a:t>where locks are released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21F5-E2CC-47E9-8672-E5C21B20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54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46D6-E9CA-4115-89DD-99CDB7DA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Lock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B59B-D816-42C2-B4B7-46402F26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72" y="2603500"/>
            <a:ext cx="9217573" cy="1211755"/>
          </a:xfrm>
        </p:spPr>
        <p:txBody>
          <a:bodyPr>
            <a:normAutofit/>
          </a:bodyPr>
          <a:lstStyle/>
          <a:p>
            <a:r>
              <a:rPr lang="en-US" sz="2000" dirty="0"/>
              <a:t>Lock manager implements </a:t>
            </a:r>
            <a:r>
              <a:rPr lang="en-US" sz="2000" b="1" dirty="0"/>
              <a:t>locking protocol </a:t>
            </a:r>
            <a:r>
              <a:rPr lang="en-US" sz="2000" dirty="0"/>
              <a:t>which is a set of rules to determine what locks can be granted in what situation based on a compatibility matrix.</a:t>
            </a:r>
            <a:endParaRPr lang="en-CA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AF8EE-BBF7-4BBF-A289-63FE02FB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30770"/>
              </p:ext>
            </p:extLst>
          </p:nvPr>
        </p:nvGraphicFramePr>
        <p:xfrm>
          <a:off x="3880897" y="4536440"/>
          <a:ext cx="5594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675">
                  <a:extLst>
                    <a:ext uri="{9D8B030D-6E8A-4147-A177-3AD203B41FA5}">
                      <a16:colId xmlns:a16="http://schemas.microsoft.com/office/drawing/2014/main" val="1735923190"/>
                    </a:ext>
                  </a:extLst>
                </a:gridCol>
                <a:gridCol w="1398675">
                  <a:extLst>
                    <a:ext uri="{9D8B030D-6E8A-4147-A177-3AD203B41FA5}">
                      <a16:colId xmlns:a16="http://schemas.microsoft.com/office/drawing/2014/main" val="654574384"/>
                    </a:ext>
                  </a:extLst>
                </a:gridCol>
                <a:gridCol w="1398675">
                  <a:extLst>
                    <a:ext uri="{9D8B030D-6E8A-4147-A177-3AD203B41FA5}">
                      <a16:colId xmlns:a16="http://schemas.microsoft.com/office/drawing/2014/main" val="531966961"/>
                    </a:ext>
                  </a:extLst>
                </a:gridCol>
                <a:gridCol w="1398675">
                  <a:extLst>
                    <a:ext uri="{9D8B030D-6E8A-4147-A177-3AD203B41FA5}">
                      <a16:colId xmlns:a16="http://schemas.microsoft.com/office/drawing/2014/main" val="308493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Unlocked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Exclusive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5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Unlock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2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268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047A27-AB5B-49F1-A059-63DE10E122F0}"/>
              </a:ext>
            </a:extLst>
          </p:cNvPr>
          <p:cNvSpPr txBox="1"/>
          <p:nvPr/>
        </p:nvSpPr>
        <p:spPr>
          <a:xfrm>
            <a:off x="6532681" y="4033659"/>
            <a:ext cx="16979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Current 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832FD-389B-4318-B936-EE9DE1C4D1EC}"/>
              </a:ext>
            </a:extLst>
          </p:cNvPr>
          <p:cNvSpPr txBox="1"/>
          <p:nvPr/>
        </p:nvSpPr>
        <p:spPr>
          <a:xfrm>
            <a:off x="2313355" y="5128554"/>
            <a:ext cx="14013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dirty="0"/>
              <a:t>Requested</a:t>
            </a:r>
          </a:p>
          <a:p>
            <a:pPr algn="ctr"/>
            <a:r>
              <a:rPr lang="en-CA" dirty="0"/>
              <a:t>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04E0-4FB7-412F-B4D5-4ADCDC1A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3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A3DF062-DB20-4DE4-A456-8DE1711F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735" y="666837"/>
            <a:ext cx="7714392" cy="1143000"/>
          </a:xfrm>
        </p:spPr>
        <p:txBody>
          <a:bodyPr/>
          <a:lstStyle/>
          <a:p>
            <a:r>
              <a:rPr lang="en-GB" altLang="nl-BE" sz="2800" dirty="0"/>
              <a:t>Advantages of Database Systems and Database Management </a:t>
            </a:r>
            <a:endParaRPr lang="nl-BE" altLang="nl-BE" sz="2800" dirty="0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36677CF-2902-45A5-ADF0-9C1B3CC3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922" y="2566619"/>
            <a:ext cx="8143017" cy="3803221"/>
          </a:xfrm>
        </p:spPr>
        <p:txBody>
          <a:bodyPr>
            <a:normAutofit/>
          </a:bodyPr>
          <a:lstStyle/>
          <a:p>
            <a:r>
              <a:rPr lang="en-US" altLang="nl-BE" sz="2000" dirty="0"/>
              <a:t>Data Independence</a:t>
            </a:r>
          </a:p>
          <a:p>
            <a:r>
              <a:rPr lang="en-US" altLang="nl-BE" sz="2000" dirty="0"/>
              <a:t>Managing Structured, Semi-Structured and Unstructured Data</a:t>
            </a:r>
          </a:p>
          <a:p>
            <a:r>
              <a:rPr lang="en-US" altLang="nl-BE" sz="2000" dirty="0"/>
              <a:t>Managing Data Redundancy</a:t>
            </a:r>
          </a:p>
          <a:p>
            <a:r>
              <a:rPr lang="en-US" altLang="nl-BE" sz="2000" dirty="0"/>
              <a:t>Specifying Integrity Rules</a:t>
            </a:r>
          </a:p>
          <a:p>
            <a:r>
              <a:rPr lang="en-US" altLang="nl-BE" sz="2000" dirty="0"/>
              <a:t>Concurrency Control</a:t>
            </a:r>
          </a:p>
          <a:p>
            <a:r>
              <a:rPr lang="en-US" altLang="nl-BE" sz="2000" dirty="0"/>
              <a:t>Backup and Recovery Facilities</a:t>
            </a:r>
          </a:p>
          <a:p>
            <a:r>
              <a:rPr lang="en-US" altLang="nl-BE" sz="2000" dirty="0"/>
              <a:t>Data Security</a:t>
            </a:r>
          </a:p>
          <a:p>
            <a:r>
              <a:rPr lang="en-US" altLang="nl-BE" sz="2000" dirty="0"/>
              <a:t>Performance Utilities</a:t>
            </a:r>
            <a:endParaRPr lang="nl-BE" altLang="nl-BE" sz="2000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C2226735-6996-4719-A449-F6277ACD6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25976" y="358793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8DBC6-A1E8-416D-9186-141DF635E655}" type="slidenum">
              <a:rPr lang="nl-NL" altLang="nl-BE" smtClean="0"/>
              <a:pPr>
                <a:defRPr/>
              </a:pPr>
              <a:t>16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45DBEEA-8A99-4CA0-BD1D-6AA96479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Data Independence</a:t>
            </a:r>
            <a:endParaRPr lang="nl-BE" altLang="nl-BE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8CB7A72-2D0C-42F2-872A-5976E8C9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352" y="2398956"/>
            <a:ext cx="8933793" cy="3991087"/>
          </a:xfrm>
        </p:spPr>
        <p:txBody>
          <a:bodyPr>
            <a:noAutofit/>
          </a:bodyPr>
          <a:lstStyle/>
          <a:p>
            <a:r>
              <a:rPr lang="en-US" altLang="nl-BE" sz="2000" b="1" dirty="0"/>
              <a:t>Data independence </a:t>
            </a:r>
            <a:r>
              <a:rPr lang="en-US" altLang="nl-BE" sz="2000" dirty="0"/>
              <a:t>implies that changes in data definitions have minimal to no impact on the applications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Physical data independence </a:t>
            </a:r>
            <a:r>
              <a:rPr lang="en-US" altLang="nl-BE" sz="2000" dirty="0"/>
              <a:t>implies that neither the applications, nor the views or logical data model must be changed when changes are made to the data storage specifications in the internal data model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Logical data independence </a:t>
            </a:r>
            <a:r>
              <a:rPr lang="en-US" altLang="nl-BE" sz="2000" dirty="0"/>
              <a:t>implies that software applications are minimally affected by changes in the conceptual or logical data model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C8A106C2-2B9B-41EF-BBDB-40197243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18751" y="379814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8DBC6-A1E8-416D-9186-141DF635E655}" type="slidenum">
              <a:rPr lang="nl-NL" altLang="nl-BE" smtClean="0"/>
              <a:pPr>
                <a:defRPr/>
              </a:pPr>
              <a:t>17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4BE6308-DE13-488E-83CE-6A8D1EBC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849" y="650083"/>
            <a:ext cx="7403653" cy="1143000"/>
          </a:xfrm>
        </p:spPr>
        <p:txBody>
          <a:bodyPr>
            <a:normAutofit fontScale="90000"/>
          </a:bodyPr>
          <a:lstStyle/>
          <a:p>
            <a:r>
              <a:rPr lang="en-US" altLang="nl-BE" dirty="0"/>
              <a:t>Managing Structured, Semi-Structured and Unstructured Data</a:t>
            </a:r>
            <a:endParaRPr lang="nl-BE" altLang="nl-BE" dirty="0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9D2D8E4-D170-463C-8145-0ADC371E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849" y="2244251"/>
            <a:ext cx="8260903" cy="4318018"/>
          </a:xfrm>
        </p:spPr>
        <p:txBody>
          <a:bodyPr>
            <a:noAutofit/>
          </a:bodyPr>
          <a:lstStyle/>
          <a:p>
            <a:r>
              <a:rPr lang="en-US" altLang="nl-BE" sz="2000" b="1" dirty="0"/>
              <a:t>Structured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can be described according to a formal logical data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ability to express integrity rules and enforce correctness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also facilitates searching, processing and analyzing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E.g., number, name, address and email of a student </a:t>
            </a:r>
          </a:p>
          <a:p>
            <a:r>
              <a:rPr lang="en-US" altLang="nl-BE" sz="2000" b="1" dirty="0"/>
              <a:t>Unstructured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no finer grained components in a file or series of characters that can be interpreted in a meaningful way by a DBMS or application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E.g., document with biographies of famous NY citizens</a:t>
            </a:r>
          </a:p>
          <a:p>
            <a:r>
              <a:rPr lang="en-US" altLang="nl-BE" sz="2000" b="1" dirty="0"/>
              <a:t>Semi-structured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XML data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BAAB1B2D-8EA4-4FBE-8F9C-26363F29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18752" y="369304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8DBC6-A1E8-416D-9186-141DF635E655}" type="slidenum">
              <a:rPr lang="nl-NL" altLang="nl-BE" smtClean="0"/>
              <a:pPr>
                <a:defRPr/>
              </a:pPr>
              <a:t>18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D6792B6B-3DD1-4F2F-8ED6-A4514471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Managing Data Redundancy</a:t>
            </a:r>
            <a:endParaRPr lang="nl-BE" altLang="nl-BE" dirty="0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1EE6B55-E924-418A-A9A3-FCACA9E1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145" y="2520730"/>
            <a:ext cx="8761413" cy="3827517"/>
          </a:xfrm>
        </p:spPr>
        <p:txBody>
          <a:bodyPr>
            <a:normAutofit/>
          </a:bodyPr>
          <a:lstStyle/>
          <a:p>
            <a:r>
              <a:rPr lang="en-US" altLang="nl-BE" sz="2000" b="1" dirty="0"/>
              <a:t>Duplication</a:t>
            </a:r>
            <a:r>
              <a:rPr lang="en-US" altLang="nl-BE" sz="2000" dirty="0"/>
              <a:t> of data can be desired in distributed environments to improve data retrieval performance 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DBMS is now responsible for the management of the redundancy by providing synchronization facilities to safeguard </a:t>
            </a:r>
            <a:r>
              <a:rPr lang="en-US" altLang="nl-BE" sz="2000" b="1" dirty="0"/>
              <a:t>data consistency</a:t>
            </a:r>
          </a:p>
          <a:p>
            <a:pPr marL="0" indent="0">
              <a:buNone/>
            </a:pPr>
            <a:endParaRPr lang="en-US" altLang="nl-BE" sz="2000" b="1" dirty="0"/>
          </a:p>
          <a:p>
            <a:r>
              <a:rPr lang="en-US" altLang="nl-BE" sz="2000" dirty="0"/>
              <a:t>Compared to the file approach, the DBMS guarantees </a:t>
            </a:r>
            <a:r>
              <a:rPr lang="en-US" altLang="nl-BE" sz="2000" b="1" dirty="0"/>
              <a:t>correctness of the data </a:t>
            </a:r>
            <a:r>
              <a:rPr lang="en-US" altLang="nl-BE" sz="2000" dirty="0"/>
              <a:t>without user intervention</a:t>
            </a:r>
            <a:endParaRPr lang="nl-BE" altLang="nl-BE" sz="2000" dirty="0"/>
          </a:p>
          <a:p>
            <a:endParaRPr lang="nl-BE" altLang="nl-BE" sz="2000" dirty="0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494979D-11E1-4BB4-B737-AAD96769D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50281" y="348283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8DBC6-A1E8-416D-9186-141DF635E655}" type="slidenum">
              <a:rPr lang="nl-NL" altLang="nl-BE" smtClean="0"/>
              <a:pPr>
                <a:defRPr/>
              </a:pPr>
              <a:t>19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9B99-94D3-4EC7-8284-C33FABE9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</a:t>
            </a:r>
            <a:r>
              <a:rPr lang="en-CA" b="1" dirty="0"/>
              <a:t>Management</a:t>
            </a:r>
            <a:r>
              <a:rPr lang="en-CA" dirty="0"/>
              <a:t>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0E74-F2DE-40B1-AFD9-E65F9716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73" y="2365882"/>
            <a:ext cx="6011309" cy="43674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D3F1-7153-4A3E-9981-C05FAAB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1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B9AF334-6D7B-4B16-8117-616F08E6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Specifying Integrity Rules</a:t>
            </a:r>
            <a:endParaRPr lang="nl-BE" altLang="nl-BE" dirty="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25B13E2-5AB2-43C4-A291-03B4BA93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145" y="2427889"/>
            <a:ext cx="9438289" cy="4193627"/>
          </a:xfrm>
        </p:spPr>
        <p:txBody>
          <a:bodyPr>
            <a:noAutofit/>
          </a:bodyPr>
          <a:lstStyle/>
          <a:p>
            <a:r>
              <a:rPr lang="en-US" altLang="nl-BE" b="1" dirty="0"/>
              <a:t>Syntactical rules </a:t>
            </a:r>
            <a:r>
              <a:rPr lang="en-US" altLang="nl-BE" dirty="0"/>
              <a:t>specify how the data should be represented and stored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dirty="0" err="1"/>
              <a:t>customerID</a:t>
            </a:r>
            <a:r>
              <a:rPr lang="en-US" altLang="nl-BE" dirty="0"/>
              <a:t> is an integer; birthdate should be stored as month, day and year</a:t>
            </a:r>
          </a:p>
          <a:p>
            <a:pPr marL="457200" lvl="1" indent="0">
              <a:buNone/>
            </a:pPr>
            <a:endParaRPr lang="en-US" altLang="nl-BE" dirty="0"/>
          </a:p>
          <a:p>
            <a:r>
              <a:rPr lang="en-US" altLang="nl-BE" b="1" dirty="0"/>
              <a:t>Semantical rules </a:t>
            </a:r>
            <a:r>
              <a:rPr lang="en-US" altLang="nl-BE" dirty="0"/>
              <a:t>focus on the semantical correctness or meaning of the data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dirty="0" err="1"/>
              <a:t>customerID</a:t>
            </a:r>
            <a:r>
              <a:rPr lang="en-US" altLang="nl-BE" dirty="0"/>
              <a:t> is unique; account balance should be &gt; 0; customer cannot be deleted if he/she has pending invoices  </a:t>
            </a:r>
          </a:p>
          <a:p>
            <a:pPr marL="457200" lvl="1" indent="0">
              <a:buNone/>
            </a:pPr>
            <a:endParaRPr lang="en-US" altLang="nl-BE" dirty="0"/>
          </a:p>
          <a:p>
            <a:r>
              <a:rPr lang="en-US" altLang="nl-BE" b="1" dirty="0"/>
              <a:t>Integrity rules</a:t>
            </a:r>
            <a:r>
              <a:rPr lang="en-US" altLang="nl-BE" dirty="0"/>
              <a:t> are specified as part of the conceptual\logical data model and stored in the </a:t>
            </a:r>
            <a:r>
              <a:rPr lang="en-US" altLang="nl-BE" b="1" dirty="0"/>
              <a:t>catalog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dirty="0"/>
              <a:t>directly enforced by the DBMS instead of applications</a:t>
            </a:r>
            <a:endParaRPr lang="nl-BE" altLang="nl-BE" dirty="0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63CBA5E5-FA91-42EE-9F9E-307B4CFE0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36267" y="327262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7A8DBC6-A1E8-416D-9186-141DF635E655}" type="slidenum">
              <a:rPr lang="nl-NL" altLang="nl-BE" smtClean="0"/>
              <a:pPr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CF97DAC0-9DF6-4CEB-ADBB-14AEB2E6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Concurrency Control</a:t>
            </a:r>
            <a:endParaRPr lang="nl-BE" altLang="nl-BE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A32C1FB-DCF0-4FD9-93BD-228D87C9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73" y="2489200"/>
            <a:ext cx="9017876" cy="3530600"/>
          </a:xfrm>
        </p:spPr>
        <p:txBody>
          <a:bodyPr>
            <a:normAutofit fontScale="92500" lnSpcReduction="20000"/>
          </a:bodyPr>
          <a:lstStyle/>
          <a:p>
            <a:r>
              <a:rPr lang="en-US" altLang="nl-BE" sz="2000" dirty="0"/>
              <a:t>DBMS has built in facilities to support </a:t>
            </a:r>
            <a:r>
              <a:rPr lang="en-US" altLang="nl-BE" sz="2000" b="1" dirty="0"/>
              <a:t>concurrent or parallel execution</a:t>
            </a:r>
            <a:r>
              <a:rPr lang="en-US" altLang="nl-BE" sz="2000" dirty="0"/>
              <a:t> of database programs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Key concept is a </a:t>
            </a:r>
            <a:r>
              <a:rPr lang="en-US" altLang="nl-BE" sz="2000" b="1" dirty="0"/>
              <a:t>database transaction </a:t>
            </a:r>
          </a:p>
          <a:p>
            <a:pPr lvl="1"/>
            <a:r>
              <a:rPr lang="en-US" altLang="nl-BE" sz="2000" dirty="0"/>
              <a:t>sequence of read/write operations considered to be an </a:t>
            </a:r>
            <a:r>
              <a:rPr lang="en-US" altLang="nl-BE" sz="2000" b="1" dirty="0"/>
              <a:t>atomic unit </a:t>
            </a:r>
            <a:r>
              <a:rPr lang="en-US" altLang="nl-BE" sz="2000" dirty="0"/>
              <a:t>in the sense that either all operations are executed or none at all  </a:t>
            </a:r>
          </a:p>
          <a:p>
            <a:pPr marL="457200" lvl="1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Read/write operations </a:t>
            </a:r>
            <a:r>
              <a:rPr lang="en-US" altLang="nl-BE" sz="2000" dirty="0"/>
              <a:t>can be executed at the same time by the DBMS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dirty="0"/>
              <a:t>DBMS should avoid </a:t>
            </a:r>
            <a:r>
              <a:rPr lang="en-US" altLang="nl-BE" sz="2000" b="1" dirty="0"/>
              <a:t>inconsistencies</a:t>
            </a:r>
            <a:r>
              <a:rPr lang="en-US" altLang="nl-BE" sz="2000" dirty="0"/>
              <a:t>! </a:t>
            </a:r>
            <a:endParaRPr lang="nl-BE" altLang="nl-BE" sz="2000" dirty="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9EF7212-BF11-4EC3-B231-E32F2943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46998" y="358794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7A8DBC6-A1E8-416D-9186-141DF635E655}" type="slidenum">
              <a:rPr lang="nl-NL" altLang="nl-BE" smtClean="0"/>
              <a:pPr>
                <a:spcBef>
                  <a:spcPct val="0"/>
                </a:spcBef>
                <a:buFontTx/>
                <a:buNone/>
                <a:defRPr/>
              </a:pPr>
              <a:t>21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5DEC6FA8-21FA-41F8-83F1-00BC66F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DBMS must support </a:t>
            </a:r>
            <a:r>
              <a:rPr lang="en-US" altLang="nl-BE" b="1" dirty="0"/>
              <a:t>ACID</a:t>
            </a:r>
            <a:endParaRPr lang="nl-BE" altLang="nl-BE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590FAA63-D60D-44DE-9682-A82BBAA8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978" y="2407024"/>
            <a:ext cx="8839201" cy="3856037"/>
          </a:xfrm>
        </p:spPr>
        <p:txBody>
          <a:bodyPr>
            <a:normAutofit fontScale="92500" lnSpcReduction="10000"/>
          </a:bodyPr>
          <a:lstStyle/>
          <a:p>
            <a:r>
              <a:rPr lang="en-US" altLang="nl-BE" sz="2000" b="1" dirty="0"/>
              <a:t>Atomicity</a:t>
            </a:r>
            <a:r>
              <a:rPr lang="en-US" altLang="nl-BE" sz="2000" dirty="0"/>
              <a:t> requires that a transaction should either be executed in its entirety or not all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Consistency</a:t>
            </a:r>
            <a:r>
              <a:rPr lang="en-US" altLang="nl-BE" sz="2000" dirty="0"/>
              <a:t> assures that a transaction brings the database from one consistent state to another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Isolation</a:t>
            </a:r>
            <a:r>
              <a:rPr lang="en-US" altLang="nl-BE" sz="2000" dirty="0"/>
              <a:t> ensures that the effect of concurrent transactions should be the same as if they would have been executed in isolation</a:t>
            </a:r>
          </a:p>
          <a:p>
            <a:pPr marL="0" indent="0">
              <a:buNone/>
            </a:pPr>
            <a:endParaRPr lang="en-US" altLang="nl-BE" sz="2000" dirty="0"/>
          </a:p>
          <a:p>
            <a:r>
              <a:rPr lang="en-US" altLang="nl-BE" sz="2000" b="1" dirty="0"/>
              <a:t>Durability</a:t>
            </a:r>
            <a:r>
              <a:rPr lang="en-US" altLang="nl-BE" sz="2000" dirty="0"/>
              <a:t> ensures that the database changes made by a transaction declared successful can be made permanent under all circumstances </a:t>
            </a:r>
            <a:endParaRPr lang="nl-BE" altLang="nl-BE" sz="2000" dirty="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C4222CA7-A2CA-42A1-89D4-2B4EBC26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420570" y="358793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7A8DBC6-A1E8-416D-9186-141DF635E655}" type="slidenum">
              <a:rPr lang="nl-NL" altLang="nl-BE" smtClean="0"/>
              <a:pPr>
                <a:spcBef>
                  <a:spcPct val="0"/>
                </a:spcBef>
                <a:buFontTx/>
                <a:buNone/>
                <a:defRPr/>
              </a:pPr>
              <a:t>22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E69D64B-B3E4-469C-B2DB-297C2E9E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Backup and Recovery Facilities</a:t>
            </a:r>
            <a:endParaRPr lang="nl-BE" altLang="nl-BE"/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080436D-0230-45B9-B605-35736B02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634" y="2489200"/>
            <a:ext cx="8975835" cy="3530600"/>
          </a:xfrm>
        </p:spPr>
        <p:txBody>
          <a:bodyPr>
            <a:normAutofit fontScale="92500" lnSpcReduction="10000"/>
          </a:bodyPr>
          <a:lstStyle/>
          <a:p>
            <a:r>
              <a:rPr lang="en-US" altLang="nl-BE" sz="2400" dirty="0"/>
              <a:t>Backup and recovery facilities can be used to deal with the effect of </a:t>
            </a:r>
            <a:r>
              <a:rPr lang="en-US" altLang="nl-BE" sz="2400" b="1" dirty="0"/>
              <a:t>loss of data</a:t>
            </a:r>
            <a:r>
              <a:rPr lang="en-US" altLang="nl-BE" sz="2400" dirty="0"/>
              <a:t> due to hardware or network errors, or bugs in system or application software  </a:t>
            </a:r>
          </a:p>
          <a:p>
            <a:pPr marL="0" indent="0">
              <a:buNone/>
            </a:pPr>
            <a:endParaRPr lang="en-US" altLang="nl-BE" sz="2400" dirty="0"/>
          </a:p>
          <a:p>
            <a:r>
              <a:rPr lang="en-US" altLang="nl-BE" sz="2400" dirty="0"/>
              <a:t>Backup facilities (e.g., log files) can either perform a </a:t>
            </a:r>
            <a:r>
              <a:rPr lang="en-US" altLang="nl-BE" sz="2400" b="1" dirty="0"/>
              <a:t>full or incremental backup</a:t>
            </a:r>
          </a:p>
          <a:p>
            <a:pPr marL="0" indent="0">
              <a:buNone/>
            </a:pPr>
            <a:endParaRPr lang="en-US" altLang="nl-BE" sz="2400" b="1" dirty="0"/>
          </a:p>
          <a:p>
            <a:r>
              <a:rPr lang="en-US" altLang="nl-BE" sz="2400" dirty="0"/>
              <a:t>Recovery facilities allow to restore the data to a </a:t>
            </a:r>
            <a:r>
              <a:rPr lang="en-US" altLang="nl-BE" sz="2400" b="1" dirty="0"/>
              <a:t>previous state</a:t>
            </a:r>
            <a:r>
              <a:rPr lang="en-US" altLang="nl-BE" sz="2400" dirty="0"/>
              <a:t> after loss or damage occurred  </a:t>
            </a:r>
            <a:endParaRPr lang="nl-BE" altLang="nl-BE" sz="2400" dirty="0"/>
          </a:p>
          <a:p>
            <a:endParaRPr lang="nl-BE" altLang="nl-BE" sz="2400" dirty="0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27F5B7BB-6D2B-499D-9738-5A3C2908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60791" y="306241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7A8DBC6-A1E8-416D-9186-141DF635E655}" type="slidenum">
              <a:rPr lang="nl-NL" altLang="nl-BE" smtClean="0"/>
              <a:pPr>
                <a:spcBef>
                  <a:spcPct val="0"/>
                </a:spcBef>
                <a:buFontTx/>
                <a:buNone/>
                <a:defRPr/>
              </a:pPr>
              <a:t>23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DE260B58-5AA8-4316-8AE7-C7674574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Data Security</a:t>
            </a:r>
            <a:endParaRPr lang="nl-BE" altLang="nl-BE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A6F4C0B9-66F7-4A4F-B15B-0DA335743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4" y="2489199"/>
            <a:ext cx="8681545" cy="4020517"/>
          </a:xfrm>
        </p:spPr>
        <p:txBody>
          <a:bodyPr>
            <a:normAutofit fontScale="92500" lnSpcReduction="10000"/>
          </a:bodyPr>
          <a:lstStyle/>
          <a:p>
            <a:r>
              <a:rPr lang="en-US" altLang="nl-BE" sz="2400" dirty="0"/>
              <a:t>Data security can be enforced by the DBMS </a:t>
            </a:r>
          </a:p>
          <a:p>
            <a:pPr marL="0" indent="0">
              <a:buNone/>
            </a:pPr>
            <a:endParaRPr lang="en-US" altLang="nl-BE" sz="2400" dirty="0"/>
          </a:p>
          <a:p>
            <a:r>
              <a:rPr lang="en-US" altLang="nl-BE" sz="2400" dirty="0"/>
              <a:t>Some users have </a:t>
            </a:r>
            <a:r>
              <a:rPr lang="en-US" altLang="nl-BE" sz="2400" b="1" dirty="0"/>
              <a:t>read access</a:t>
            </a:r>
            <a:r>
              <a:rPr lang="en-US" altLang="nl-BE" sz="2400" dirty="0"/>
              <a:t>, whilst others have </a:t>
            </a:r>
            <a:r>
              <a:rPr lang="en-US" altLang="nl-BE" sz="2400" b="1" dirty="0"/>
              <a:t>write access </a:t>
            </a:r>
            <a:r>
              <a:rPr lang="en-US" altLang="nl-BE" sz="2400" dirty="0"/>
              <a:t>to the data (role-based functionality)  </a:t>
            </a:r>
          </a:p>
          <a:p>
            <a:pPr marL="0" indent="0">
              <a:buNone/>
            </a:pPr>
            <a:endParaRPr lang="en-US" altLang="nl-BE" sz="2400" dirty="0"/>
          </a:p>
          <a:p>
            <a:r>
              <a:rPr lang="en-US" altLang="nl-BE" sz="2400" dirty="0"/>
              <a:t>Data access can be managed via logins and passwords assigned to users or </a:t>
            </a:r>
            <a:r>
              <a:rPr lang="en-US" altLang="nl-BE" sz="2400" b="1" dirty="0"/>
              <a:t>user accounts </a:t>
            </a:r>
          </a:p>
          <a:p>
            <a:pPr marL="0" indent="0">
              <a:buNone/>
            </a:pPr>
            <a:endParaRPr lang="en-US" altLang="nl-BE" sz="2400" b="1" dirty="0"/>
          </a:p>
          <a:p>
            <a:r>
              <a:rPr lang="en-US" altLang="nl-BE" sz="2400" dirty="0"/>
              <a:t>Each account has its own authorization rules that can be stored in the </a:t>
            </a:r>
            <a:r>
              <a:rPr lang="en-US" altLang="nl-BE" sz="2400" b="1" dirty="0"/>
              <a:t>catalog</a:t>
            </a:r>
            <a:endParaRPr lang="nl-BE" altLang="nl-BE" sz="2400" b="1" dirty="0"/>
          </a:p>
          <a:p>
            <a:endParaRPr lang="nl-BE" altLang="nl-BE" sz="2400" dirty="0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64FD4649-A2C5-4901-B787-4C3A45D1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46777" y="348283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7A8DBC6-A1E8-416D-9186-141DF635E655}" type="slidenum">
              <a:rPr lang="nl-NL" altLang="nl-BE" smtClean="0"/>
              <a:pPr>
                <a:spcBef>
                  <a:spcPct val="0"/>
                </a:spcBef>
                <a:buFontTx/>
                <a:buNone/>
                <a:defRPr/>
              </a:pPr>
              <a:t>24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BD59B4CD-2A97-4CD2-BC9B-98A2D65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Performance Utilities</a:t>
            </a:r>
            <a:endParaRPr lang="nl-BE" altLang="nl-BE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8844E69F-CC18-49EA-BDE7-3E2F8E46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062" y="2269865"/>
            <a:ext cx="9175531" cy="4292405"/>
          </a:xfrm>
        </p:spPr>
        <p:txBody>
          <a:bodyPr>
            <a:normAutofit fontScale="92500" lnSpcReduction="20000"/>
          </a:bodyPr>
          <a:lstStyle/>
          <a:p>
            <a:r>
              <a:rPr lang="en-US" altLang="nl-BE" sz="2000" dirty="0"/>
              <a:t>Three </a:t>
            </a:r>
            <a:r>
              <a:rPr lang="en-US" altLang="nl-BE" sz="2000" b="1" dirty="0"/>
              <a:t>KPIs</a:t>
            </a:r>
            <a:r>
              <a:rPr lang="en-US" altLang="nl-BE" sz="2000" dirty="0"/>
              <a:t> of a DBMS 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b="1" dirty="0"/>
              <a:t>response time </a:t>
            </a:r>
            <a:r>
              <a:rPr lang="en-US" altLang="nl-BE" sz="2000" dirty="0"/>
              <a:t>denoting the time elapsed between issuing a database request and the successful termination thereof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b="1" dirty="0"/>
              <a:t>throughput rate </a:t>
            </a:r>
            <a:r>
              <a:rPr lang="en-US" altLang="nl-BE" sz="2000" dirty="0"/>
              <a:t>representing the number of transactions a DBMS can process per unit of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2000" b="1" dirty="0"/>
              <a:t>space utilization </a:t>
            </a:r>
            <a:r>
              <a:rPr lang="en-US" altLang="nl-BE" sz="2000" dirty="0"/>
              <a:t>referring to the space utilized by the DBMS to store both raw data and metadata</a:t>
            </a:r>
          </a:p>
          <a:p>
            <a:r>
              <a:rPr lang="en-US" altLang="nl-BE" sz="2000" dirty="0"/>
              <a:t>DBMSs come with various types of </a:t>
            </a:r>
            <a:r>
              <a:rPr lang="en-US" altLang="nl-BE" sz="2000" b="1" dirty="0"/>
              <a:t>utilities</a:t>
            </a:r>
            <a:r>
              <a:rPr lang="en-US" altLang="nl-BE" sz="2000" dirty="0"/>
              <a:t> aimed at improving these KPIs such as: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Utilities to distribute and optimize </a:t>
            </a:r>
            <a:r>
              <a:rPr lang="en-US" altLang="nl-BE" sz="1800" b="1" dirty="0"/>
              <a:t>data storage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Utilities to tune </a:t>
            </a:r>
            <a:r>
              <a:rPr lang="en-US" altLang="nl-BE" sz="1800" b="1" dirty="0"/>
              <a:t>indexes</a:t>
            </a:r>
            <a:r>
              <a:rPr lang="en-US" altLang="nl-BE" sz="1800" dirty="0"/>
              <a:t> for faster query execution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Utilities to tune queries to improve </a:t>
            </a:r>
            <a:r>
              <a:rPr lang="en-US" altLang="nl-BE" sz="1800" b="1" dirty="0"/>
              <a:t>application</a:t>
            </a:r>
            <a:r>
              <a:rPr lang="en-US" altLang="nl-BE" sz="1800" dirty="0"/>
              <a:t> </a:t>
            </a:r>
            <a:r>
              <a:rPr lang="en-US" altLang="nl-BE" sz="1800" b="1" dirty="0"/>
              <a:t>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nl-BE" sz="1800" dirty="0"/>
              <a:t>Utilities to </a:t>
            </a:r>
            <a:r>
              <a:rPr lang="en-US" altLang="nl-BE" sz="1800" b="1" dirty="0"/>
              <a:t>optimize buffer </a:t>
            </a:r>
            <a:r>
              <a:rPr lang="en-US" altLang="nl-BE" sz="1800" dirty="0"/>
              <a:t>management</a:t>
            </a:r>
            <a:endParaRPr lang="nl-BE" altLang="nl-BE" sz="1800" dirty="0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DB0643A-8D0A-4F30-9ACD-4C93E943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36488" y="369303"/>
            <a:ext cx="857250" cy="7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7A8DBC6-A1E8-416D-9186-141DF635E655}" type="slidenum">
              <a:rPr lang="nl-NL" altLang="nl-BE" smtClean="0"/>
              <a:pPr>
                <a:spcBef>
                  <a:spcPct val="0"/>
                </a:spcBef>
                <a:buFontTx/>
                <a:buNone/>
                <a:defRPr/>
              </a:pPr>
              <a:t>25</a:t>
            </a:fld>
            <a:endParaRPr lang="nl-NL" altLang="nl-B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Content Placeholder 2">
            <a:extLst>
              <a:ext uri="{FF2B5EF4-FFF2-40B4-BE49-F238E27FC236}">
                <a16:creationId xmlns:a16="http://schemas.microsoft.com/office/drawing/2014/main" id="{82C10E09-48E7-4753-B42A-7201E89E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6196014"/>
            <a:ext cx="8915400" cy="6175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nl-BE">
                <a:hlinkClick r:id="rId2"/>
              </a:rPr>
              <a:t>www.pdbmbook.com</a:t>
            </a:r>
            <a:endParaRPr lang="en-US" altLang="nl-BE"/>
          </a:p>
          <a:p>
            <a:pPr marL="0" indent="0">
              <a:buNone/>
            </a:pPr>
            <a:endParaRPr lang="nl-BE" altLang="nl-BE"/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0E6E7120-FD77-4C9C-A818-4C0CEF8B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F7FFB7-034A-4B15-BEEF-8E165F8FCFEE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64869" name="Picture 5">
            <a:extLst>
              <a:ext uri="{FF2B5EF4-FFF2-40B4-BE49-F238E27FC236}">
                <a16:creationId xmlns:a16="http://schemas.microsoft.com/office/drawing/2014/main" id="{AB30B54D-85FF-43A3-ACA3-190C5BCB1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18" y="874530"/>
            <a:ext cx="81200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BDA-6FF3-4C70-AD1F-7CEB08B1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40E3-BD8E-4D1F-8079-8F151F55F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179"/>
            <a:ext cx="9954479" cy="4041538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query plan </a:t>
            </a:r>
            <a:r>
              <a:rPr lang="en-US" sz="2400" dirty="0"/>
              <a:t>is a set of steps that the database management system executes in order to complete the query.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reason</a:t>
            </a:r>
            <a:r>
              <a:rPr lang="en-US" sz="2400" dirty="0"/>
              <a:t> we have query plans is that the SQL you write may declare your intentions, but it does not tell SQL the exact logic flow to use.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query optimizer </a:t>
            </a:r>
            <a:r>
              <a:rPr lang="en-US" sz="2400" dirty="0"/>
              <a:t>determines the exact logic flow and the result is the query plan.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5AE8-4B96-4048-8428-86054C576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46997" y="348283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7A8DBC6-A1E8-416D-9186-141DF635E655}" type="slidenum">
              <a:rPr lang="nl-NL" altLang="nl-BE" smtClean="0"/>
              <a:pPr>
                <a:defRPr/>
              </a:pPr>
              <a:t>3</a:t>
            </a:fld>
            <a:endParaRPr lang="nl-NL" altLang="nl-BE" dirty="0"/>
          </a:p>
        </p:txBody>
      </p:sp>
    </p:spTree>
    <p:extLst>
      <p:ext uri="{BB962C8B-B14F-4D97-AF65-F5344CB8AC3E}">
        <p14:creationId xmlns:p14="http://schemas.microsoft.com/office/powerpoint/2010/main" val="38136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2578-EC01-49DF-8F05-CB2068E5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23AD-31F9-4B46-9C37-C25A4B35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9200"/>
            <a:ext cx="10021047" cy="39302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buffer manager is the software layer that is responsible for bringing </a:t>
            </a:r>
            <a:r>
              <a:rPr lang="en-US" sz="2000" b="1" dirty="0"/>
              <a:t>pages from physical disk to main memory </a:t>
            </a:r>
            <a:r>
              <a:rPr lang="en-US" sz="2000" dirty="0"/>
              <a:t>as needed.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buffer </a:t>
            </a:r>
            <a:r>
              <a:rPr lang="en-US" sz="2000" b="1" dirty="0"/>
              <a:t>manages the available main memory </a:t>
            </a:r>
            <a:r>
              <a:rPr lang="en-US" sz="2000" dirty="0"/>
              <a:t>by dividing the main memory into a collection of </a:t>
            </a:r>
            <a:r>
              <a:rPr lang="en-US" sz="2000" b="1" dirty="0"/>
              <a:t>frames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The goal of the buffer manager </a:t>
            </a:r>
            <a:r>
              <a:rPr lang="en-US" sz="2000" dirty="0"/>
              <a:t>is to ensure that the data requests made by programs are satisfied by copying data from secondary storage devices into buffer.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must be in </a:t>
            </a:r>
            <a:r>
              <a:rPr lang="en-US" sz="2000" b="1" dirty="0"/>
              <a:t>RAM</a:t>
            </a:r>
            <a:r>
              <a:rPr lang="en-US" sz="2000" dirty="0"/>
              <a:t> for DBMS to operate on it. Buffer manager hides the fact that not all data is in RAM.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4E0D5-B318-49C0-B5F1-B9B2E2452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31875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7A8DBC6-A1E8-416D-9186-141DF635E655}" type="slidenum">
              <a:rPr lang="nl-NL" altLang="nl-BE" smtClean="0"/>
              <a:pPr>
                <a:defRPr/>
              </a:pPr>
              <a:t>4</a:t>
            </a:fld>
            <a:endParaRPr lang="nl-NL" altLang="nl-BE" dirty="0"/>
          </a:p>
        </p:txBody>
      </p:sp>
    </p:spTree>
    <p:extLst>
      <p:ext uri="{BB962C8B-B14F-4D97-AF65-F5344CB8AC3E}">
        <p14:creationId xmlns:p14="http://schemas.microsoft.com/office/powerpoint/2010/main" val="9340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7F6D-5D6D-43F2-A288-46907672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/>
              <a:t>Transactions, Recovery, 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874B-FE92-45D5-816B-3A91FF18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05" y="2535031"/>
            <a:ext cx="9847990" cy="4009952"/>
          </a:xfrm>
        </p:spPr>
        <p:txBody>
          <a:bodyPr>
            <a:noAutofit/>
          </a:bodyPr>
          <a:lstStyle/>
          <a:p>
            <a:r>
              <a:rPr lang="en-US" altLang="nl-BE" sz="2400" dirty="0"/>
              <a:t>DBMS must support </a:t>
            </a:r>
            <a:r>
              <a:rPr lang="en-US" altLang="nl-BE" sz="2400" b="1" dirty="0"/>
              <a:t>ACID</a:t>
            </a:r>
            <a:r>
              <a:rPr lang="en-US" altLang="nl-BE" sz="2400" dirty="0"/>
              <a:t> (</a:t>
            </a:r>
            <a:r>
              <a:rPr lang="en-US" altLang="nl-BE" sz="2400" b="1" dirty="0"/>
              <a:t>A</a:t>
            </a:r>
            <a:r>
              <a:rPr lang="en-US" altLang="nl-BE" sz="2400" dirty="0"/>
              <a:t>tomicity, </a:t>
            </a:r>
            <a:r>
              <a:rPr lang="en-US" altLang="nl-BE" sz="2400" b="1" dirty="0"/>
              <a:t>C</a:t>
            </a:r>
            <a:r>
              <a:rPr lang="en-US" altLang="nl-BE" sz="2400" dirty="0"/>
              <a:t>onsistency, </a:t>
            </a:r>
            <a:r>
              <a:rPr lang="en-US" altLang="nl-BE" sz="2400" b="1" dirty="0"/>
              <a:t>I</a:t>
            </a:r>
            <a:r>
              <a:rPr lang="en-US" altLang="nl-BE" sz="2400" dirty="0"/>
              <a:t>solation, </a:t>
            </a:r>
            <a:r>
              <a:rPr lang="en-US" altLang="nl-BE" sz="2400" b="1" dirty="0"/>
              <a:t>D</a:t>
            </a:r>
            <a:r>
              <a:rPr lang="en-US" altLang="nl-BE" sz="2400" dirty="0"/>
              <a:t>urability) properties </a:t>
            </a:r>
          </a:p>
          <a:p>
            <a:pPr marL="0" indent="0">
              <a:buNone/>
            </a:pPr>
            <a:endParaRPr lang="en-US" altLang="nl-BE" sz="2400" dirty="0"/>
          </a:p>
          <a:p>
            <a:r>
              <a:rPr lang="en-US" altLang="nl-BE" sz="2400" b="1" dirty="0"/>
              <a:t>Errors</a:t>
            </a:r>
            <a:r>
              <a:rPr lang="en-US" altLang="nl-BE" sz="2400" dirty="0"/>
              <a:t> may occur in the DBMS or its environment</a:t>
            </a:r>
          </a:p>
          <a:p>
            <a:pPr marL="0" indent="0">
              <a:buNone/>
            </a:pPr>
            <a:endParaRPr lang="nl-BE" altLang="nl-BE" sz="2400" dirty="0"/>
          </a:p>
          <a:p>
            <a:r>
              <a:rPr lang="en-US" altLang="nl-BE" sz="2400" dirty="0"/>
              <a:t>Majority of databases are </a:t>
            </a:r>
            <a:r>
              <a:rPr lang="en-US" altLang="nl-BE" sz="2400" b="1" dirty="0"/>
              <a:t>multi-user </a:t>
            </a:r>
            <a:r>
              <a:rPr lang="en-US" altLang="nl-BE" sz="2400" dirty="0"/>
              <a:t>databases and </a:t>
            </a:r>
            <a:r>
              <a:rPr lang="en-US" altLang="nl-BE" sz="2400" b="1" dirty="0"/>
              <a:t>concurrent access </a:t>
            </a:r>
            <a:r>
              <a:rPr lang="en-US" altLang="nl-BE" sz="2400" dirty="0"/>
              <a:t>to the same data may induce different types of anomalies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7B65C-1483-4A60-BC2F-BA6D8DCF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4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DAE2-75A2-40D5-9CF3-60996C4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5AB5-4D11-45DE-91F5-2AE641D8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3112"/>
            <a:ext cx="10139393" cy="3887735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Transaction</a:t>
            </a:r>
            <a:r>
              <a:rPr lang="en-US" sz="2000" dirty="0"/>
              <a:t> is a set of database operations induced by a single user or application, that should be considered as </a:t>
            </a:r>
            <a:r>
              <a:rPr lang="en-US" sz="2000" b="1" dirty="0"/>
              <a:t>one undividable unit of work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A transaction </a:t>
            </a:r>
            <a:r>
              <a:rPr lang="en-US" sz="2000" b="1" dirty="0"/>
              <a:t>is a sequence of reads and writes</a:t>
            </a:r>
            <a:r>
              <a:rPr lang="en-US" sz="2000" dirty="0"/>
              <a:t>, e.g., For example, transfer between two bank accounts of the same customer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Transaction always ‘</a:t>
            </a:r>
            <a:r>
              <a:rPr lang="en-US" sz="2000" b="1" dirty="0"/>
              <a:t>succeeds</a:t>
            </a:r>
            <a:r>
              <a:rPr lang="en-US" sz="2000" dirty="0"/>
              <a:t>’ or ‘</a:t>
            </a:r>
            <a:r>
              <a:rPr lang="en-US" sz="2000" b="1" dirty="0"/>
              <a:t>fails</a:t>
            </a:r>
            <a:r>
              <a:rPr lang="en-US" sz="2000" dirty="0"/>
              <a:t>’ in its entirety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Transaction renders database from one </a:t>
            </a:r>
            <a:r>
              <a:rPr lang="en-US" sz="2000" b="1" dirty="0"/>
              <a:t>consistent state </a:t>
            </a:r>
            <a:r>
              <a:rPr lang="en-US" sz="2000" dirty="0"/>
              <a:t>into another consistent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6AEF-31A4-4A6B-A7B8-F080E34F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6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541-C6D1-4BD9-ADC1-097F668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Transaction Lifecycle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47A5-0E50-46DB-9602-434D74D4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0" y="2487885"/>
            <a:ext cx="9396249" cy="39587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Transactions can be specified implicitly or explicitly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Explicitly</a:t>
            </a:r>
            <a:r>
              <a:rPr lang="en-US" sz="2400" dirty="0"/>
              <a:t>: </a:t>
            </a:r>
            <a:r>
              <a:rPr lang="en-US" sz="2400" dirty="0" err="1"/>
              <a:t>begin_transaction</a:t>
            </a:r>
            <a:r>
              <a:rPr lang="en-US" sz="2400" dirty="0"/>
              <a:t> and </a:t>
            </a:r>
            <a:r>
              <a:rPr lang="en-US" sz="2400" dirty="0" err="1"/>
              <a:t>end_transaction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Implicitly</a:t>
            </a:r>
            <a:r>
              <a:rPr lang="en-US" sz="2400" dirty="0"/>
              <a:t>: first executable SQL statement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Once the first operation is executed, the transaction is </a:t>
            </a:r>
            <a:r>
              <a:rPr lang="en-US" sz="2400" b="1" dirty="0"/>
              <a:t>active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If transaction completed successfully, it can be </a:t>
            </a:r>
            <a:r>
              <a:rPr lang="en-US" sz="2400" b="1" dirty="0"/>
              <a:t>committed</a:t>
            </a:r>
            <a:r>
              <a:rPr lang="en-US" sz="2400" dirty="0"/>
              <a:t>.  If not, it needs to be </a:t>
            </a:r>
            <a:r>
              <a:rPr lang="en-US" sz="2400" b="1" dirty="0"/>
              <a:t>rolled back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0D740-CABD-468B-9FA3-6A50E00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A47-E6EF-4D76-A8E4-985C8201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ACID vs 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931AB7-64BB-4584-8D0B-56CD7A1C71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28237" y="2977534"/>
          <a:ext cx="5135526" cy="225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2738">
                  <a:extLst>
                    <a:ext uri="{9D8B030D-6E8A-4147-A177-3AD203B41FA5}">
                      <a16:colId xmlns:a16="http://schemas.microsoft.com/office/drawing/2014/main" val="1299276740"/>
                    </a:ext>
                  </a:extLst>
                </a:gridCol>
                <a:gridCol w="2652788">
                  <a:extLst>
                    <a:ext uri="{9D8B030D-6E8A-4147-A177-3AD203B41FA5}">
                      <a16:colId xmlns:a16="http://schemas.microsoft.com/office/drawing/2014/main" val="3008135990"/>
                    </a:ext>
                  </a:extLst>
                </a:gridCol>
              </a:tblGrid>
              <a:tr h="4507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ACID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5633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A</a:t>
                      </a:r>
                      <a:r>
                        <a:rPr lang="en-CA" sz="1800" u="none" strike="noStrike" dirty="0">
                          <a:effectLst/>
                        </a:rPr>
                        <a:t>tomicity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B</a:t>
                      </a:r>
                      <a:r>
                        <a:rPr lang="en-CA" sz="1800" u="none" strike="noStrike" dirty="0">
                          <a:effectLst/>
                        </a:rPr>
                        <a:t>asically </a:t>
                      </a:r>
                      <a:r>
                        <a:rPr lang="en-CA" sz="1800" b="1" u="none" strike="noStrike" dirty="0">
                          <a:effectLst/>
                        </a:rPr>
                        <a:t>A</a:t>
                      </a:r>
                      <a:r>
                        <a:rPr lang="en-CA" sz="1800" u="none" strike="noStrike" dirty="0">
                          <a:effectLst/>
                        </a:rPr>
                        <a:t>vailable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00785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C</a:t>
                      </a:r>
                      <a:r>
                        <a:rPr lang="en-CA" sz="1800" u="none" strike="noStrike" dirty="0">
                          <a:effectLst/>
                        </a:rPr>
                        <a:t>onsistency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S</a:t>
                      </a:r>
                      <a:r>
                        <a:rPr lang="en-CA" sz="1800" u="none" strike="noStrike" dirty="0">
                          <a:effectLst/>
                        </a:rPr>
                        <a:t>oft state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081106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I</a:t>
                      </a:r>
                      <a:r>
                        <a:rPr lang="en-CA" sz="1800" u="none" strike="noStrike" dirty="0">
                          <a:effectLst/>
                        </a:rPr>
                        <a:t>solation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E</a:t>
                      </a:r>
                      <a:r>
                        <a:rPr lang="en-CA" sz="1800" u="none" strike="noStrike" dirty="0">
                          <a:effectLst/>
                        </a:rPr>
                        <a:t>ventual consistency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44270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 </a:t>
                      </a:r>
                      <a:r>
                        <a:rPr lang="en-CA" sz="1800" b="1" u="none" strike="noStrike" dirty="0">
                          <a:effectLst/>
                        </a:rPr>
                        <a:t>D</a:t>
                      </a:r>
                      <a:r>
                        <a:rPr lang="en-CA" sz="1800" u="none" strike="noStrike" dirty="0">
                          <a:effectLst/>
                        </a:rPr>
                        <a:t>urable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0" marR="6150" marT="61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68635"/>
                  </a:ext>
                </a:extLst>
              </a:tr>
            </a:tbl>
          </a:graphicData>
        </a:graphic>
      </p:graphicFrame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EBEB897-3966-4EDA-B6CA-92F5D02E321D}"/>
              </a:ext>
            </a:extLst>
          </p:cNvPr>
          <p:cNvSpPr/>
          <p:nvPr/>
        </p:nvSpPr>
        <p:spPr>
          <a:xfrm>
            <a:off x="395175" y="2417038"/>
            <a:ext cx="2475615" cy="1171016"/>
          </a:xfrm>
          <a:prstGeom prst="wedgeRectCallout">
            <a:avLst>
              <a:gd name="adj1" fmla="val 78551"/>
              <a:gd name="adj2" fmla="val 526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All operations in a transaction succeed or every operation is rolled back</a:t>
            </a:r>
            <a:r>
              <a:rPr lang="en-CA" sz="16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3E9E48F-B96C-45C3-8FA9-0A0BFD013C10}"/>
              </a:ext>
            </a:extLst>
          </p:cNvPr>
          <p:cNvSpPr/>
          <p:nvPr/>
        </p:nvSpPr>
        <p:spPr>
          <a:xfrm>
            <a:off x="395175" y="3832415"/>
            <a:ext cx="2475615" cy="923330"/>
          </a:xfrm>
          <a:prstGeom prst="wedgeRectCallout">
            <a:avLst>
              <a:gd name="adj1" fmla="val 77669"/>
              <a:gd name="adj2" fmla="val -214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At the end of the transaction, all data must be left in a consistent state.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D8FED6E-BB1F-4818-A2BC-0F4E30751E13}"/>
              </a:ext>
            </a:extLst>
          </p:cNvPr>
          <p:cNvSpPr/>
          <p:nvPr/>
        </p:nvSpPr>
        <p:spPr>
          <a:xfrm>
            <a:off x="395175" y="5000106"/>
            <a:ext cx="2475615" cy="1237707"/>
          </a:xfrm>
          <a:prstGeom prst="wedgeRectCallout">
            <a:avLst>
              <a:gd name="adj1" fmla="val 78863"/>
              <a:gd name="adj2" fmla="val -766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Modifications of data performed by a transaction must be independent of another transactions. 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DB68ABD-C715-4894-A85A-7CEA186C36E6}"/>
              </a:ext>
            </a:extLst>
          </p:cNvPr>
          <p:cNvSpPr/>
          <p:nvPr/>
        </p:nvSpPr>
        <p:spPr>
          <a:xfrm>
            <a:off x="3528237" y="5401341"/>
            <a:ext cx="2475615" cy="1237708"/>
          </a:xfrm>
          <a:prstGeom prst="wedgeRectCallout">
            <a:avLst>
              <a:gd name="adj1" fmla="val -42183"/>
              <a:gd name="adj2" fmla="val -701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The results of applying a transaction are permanent, even in the presence of failures.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533E976-2BF0-44A7-BF6D-BB75F70F94B3}"/>
              </a:ext>
            </a:extLst>
          </p:cNvPr>
          <p:cNvSpPr/>
          <p:nvPr/>
        </p:nvSpPr>
        <p:spPr>
          <a:xfrm>
            <a:off x="9193616" y="2498649"/>
            <a:ext cx="2475615" cy="706965"/>
          </a:xfrm>
          <a:prstGeom prst="wedgeRectCallout">
            <a:avLst>
              <a:gd name="adj1" fmla="val -90740"/>
              <a:gd name="adj2" fmla="val 1169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The database appears to work most of the time.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DBFEDE3-229C-441A-A424-328A6A65FCB9}"/>
              </a:ext>
            </a:extLst>
          </p:cNvPr>
          <p:cNvSpPr/>
          <p:nvPr/>
        </p:nvSpPr>
        <p:spPr>
          <a:xfrm>
            <a:off x="9193615" y="3588054"/>
            <a:ext cx="2475615" cy="1412052"/>
          </a:xfrm>
          <a:prstGeom prst="wedgeRectCallout">
            <a:avLst>
              <a:gd name="adj1" fmla="val -132307"/>
              <a:gd name="adj2" fmla="val -1196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Stores do not have to be write-consistent, nor do different replicas have to be mutually consistent all the time.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A4B5D92-A344-41A5-91EA-42EBECA30AD8}"/>
              </a:ext>
            </a:extLst>
          </p:cNvPr>
          <p:cNvSpPr/>
          <p:nvPr/>
        </p:nvSpPr>
        <p:spPr>
          <a:xfrm>
            <a:off x="8158634" y="5530849"/>
            <a:ext cx="2475615" cy="706964"/>
          </a:xfrm>
          <a:prstGeom prst="wedgeRectCallout">
            <a:avLst>
              <a:gd name="adj1" fmla="val -104191"/>
              <a:gd name="adj2" fmla="val -16262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</a:rPr>
              <a:t>Stores exhibit consistency at some later point.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CA2B3-6CD9-486F-9249-EE834C94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5756-DE5E-492D-AEAA-5FC8E398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ACID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DD4A-BC59-47F3-97AC-4CAC345B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62" y="2742396"/>
            <a:ext cx="5926238" cy="36236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b="1" dirty="0"/>
              <a:t>Atomicity</a:t>
            </a:r>
            <a:r>
              <a:rPr lang="en-CA" sz="2400" dirty="0"/>
              <a:t> – shouldn’t take money from A without giving it to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b="1" dirty="0"/>
              <a:t>Consistency</a:t>
            </a:r>
            <a:r>
              <a:rPr lang="en-CA" sz="2400" dirty="0"/>
              <a:t> – money isn’t lost or gained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b="1" dirty="0"/>
              <a:t>Isolation</a:t>
            </a:r>
            <a:r>
              <a:rPr lang="en-CA" sz="2400" dirty="0"/>
              <a:t> – other queries shouldn't see A or B change until transaction is completed or rolled 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b="1" dirty="0"/>
              <a:t>Durability</a:t>
            </a:r>
            <a:r>
              <a:rPr lang="en-CA" sz="2400" dirty="0"/>
              <a:t> – the money does not go back to A is transaction was marked as committed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EDA43-561E-46A1-8E8A-9C7EDFC8C30C}"/>
              </a:ext>
            </a:extLst>
          </p:cNvPr>
          <p:cNvSpPr txBox="1"/>
          <p:nvPr/>
        </p:nvSpPr>
        <p:spPr>
          <a:xfrm>
            <a:off x="553776" y="3353378"/>
            <a:ext cx="4903907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/>
              <a:t>Transfer $50 from account A to account B</a:t>
            </a:r>
            <a:r>
              <a:rPr lang="en-CA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Read(A)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A-=50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Write(A)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Read(B)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B+=50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Write(B)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0CEB6A1-5A83-47D8-8B34-3793FBE9A987}"/>
              </a:ext>
            </a:extLst>
          </p:cNvPr>
          <p:cNvSpPr/>
          <p:nvPr/>
        </p:nvSpPr>
        <p:spPr>
          <a:xfrm>
            <a:off x="5535660" y="2742396"/>
            <a:ext cx="402153" cy="3253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C3BB-FCFA-487E-A3F3-3D84CA6F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7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3273</TotalTime>
  <Words>1791</Words>
  <Application>Microsoft Office PowerPoint</Application>
  <PresentationFormat>Widescreen</PresentationFormat>
  <Paragraphs>243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Wingdings</vt:lpstr>
      <vt:lpstr>Wingdings 3</vt:lpstr>
      <vt:lpstr>Ion Boardroom</vt:lpstr>
      <vt:lpstr>Database Management Systems (DBMS)</vt:lpstr>
      <vt:lpstr>Database Management System</vt:lpstr>
      <vt:lpstr>Query Execution</vt:lpstr>
      <vt:lpstr>Buffer Manager</vt:lpstr>
      <vt:lpstr>Transactions, Recovery, Concurrency Control</vt:lpstr>
      <vt:lpstr>Transactions</vt:lpstr>
      <vt:lpstr>Transaction Lifecycle</vt:lpstr>
      <vt:lpstr>ACID vs BASE</vt:lpstr>
      <vt:lpstr>ACID - Example</vt:lpstr>
      <vt:lpstr>Types of Failure &amp; Recovery</vt:lpstr>
      <vt:lpstr>Log File</vt:lpstr>
      <vt:lpstr>Concurrency Control</vt:lpstr>
      <vt:lpstr>Exclusive and Shared Lock</vt:lpstr>
      <vt:lpstr>Lock-based Concurrency control</vt:lpstr>
      <vt:lpstr>Lock Manager</vt:lpstr>
      <vt:lpstr>Advantages of Database Systems and Database Management </vt:lpstr>
      <vt:lpstr>Data Independence</vt:lpstr>
      <vt:lpstr>Managing Structured, Semi-Structured and Unstructured Data</vt:lpstr>
      <vt:lpstr>Managing Data Redundancy</vt:lpstr>
      <vt:lpstr>Specifying Integrity Rules</vt:lpstr>
      <vt:lpstr>Concurrency Control</vt:lpstr>
      <vt:lpstr>DBMS must support ACID</vt:lpstr>
      <vt:lpstr>Backup and Recovery Facilities</vt:lpstr>
      <vt:lpstr>Data Security</vt:lpstr>
      <vt:lpstr>Performance Utilities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Saed Sayad</dc:creator>
  <cp:lastModifiedBy>Saed Sayad</cp:lastModifiedBy>
  <cp:revision>138</cp:revision>
  <dcterms:created xsi:type="dcterms:W3CDTF">2018-10-03T10:05:50Z</dcterms:created>
  <dcterms:modified xsi:type="dcterms:W3CDTF">2020-02-03T18:19:02Z</dcterms:modified>
</cp:coreProperties>
</file>