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007" r:id="rId1"/>
  </p:sldMasterIdLst>
  <p:notesMasterIdLst>
    <p:notesMasterId r:id="rId33"/>
  </p:notesMasterIdLst>
  <p:handoutMasterIdLst>
    <p:handoutMasterId r:id="rId34"/>
  </p:handout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2" r:id="rId18"/>
    <p:sldId id="333" r:id="rId19"/>
    <p:sldId id="532" r:id="rId20"/>
    <p:sldId id="334" r:id="rId21"/>
    <p:sldId id="335" r:id="rId22"/>
    <p:sldId id="342" r:id="rId23"/>
    <p:sldId id="343" r:id="rId24"/>
    <p:sldId id="398" r:id="rId25"/>
    <p:sldId id="345" r:id="rId26"/>
    <p:sldId id="346" r:id="rId27"/>
    <p:sldId id="348" r:id="rId28"/>
    <p:sldId id="350" r:id="rId29"/>
    <p:sldId id="359" r:id="rId30"/>
    <p:sldId id="533" r:id="rId31"/>
    <p:sldId id="531" r:id="rId32"/>
  </p:sldIdLst>
  <p:sldSz cx="9906000" cy="6858000" type="A4"/>
  <p:notesSz cx="9906000" cy="6794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40">
          <p15:clr>
            <a:srgbClr val="A4A3A4"/>
          </p15:clr>
        </p15:guide>
        <p15:guide id="2" pos="3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669900"/>
    <a:srgbClr val="99FF33"/>
    <a:srgbClr val="990000"/>
    <a:srgbClr val="CC6600"/>
    <a:srgbClr val="FF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C3CCA-C797-4891-BE02-D94E43425B7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883" autoAdjust="0"/>
  </p:normalViewPr>
  <p:slideViewPr>
    <p:cSldViewPr snapToGrid="0">
      <p:cViewPr varScale="1">
        <p:scale>
          <a:sx n="85" d="100"/>
          <a:sy n="85" d="100"/>
        </p:scale>
        <p:origin x="1182" y="96"/>
      </p:cViewPr>
      <p:guideLst>
        <p:guide orient="horz" pos="2160"/>
        <p:guide pos="3120"/>
      </p:guideLst>
    </p:cSldViewPr>
  </p:slideViewPr>
  <p:outlineViewPr>
    <p:cViewPr>
      <p:scale>
        <a:sx n="33" d="100"/>
        <a:sy n="33" d="100"/>
      </p:scale>
      <p:origin x="0" y="348"/>
    </p:cViewPr>
  </p:outlineViewPr>
  <p:notesTextViewPr>
    <p:cViewPr>
      <p:scale>
        <a:sx n="100" d="100"/>
        <a:sy n="100" d="100"/>
      </p:scale>
      <p:origin x="0" y="0"/>
    </p:cViewPr>
  </p:notesTextViewPr>
  <p:sorterViewPr>
    <p:cViewPr varScale="1">
      <p:scale>
        <a:sx n="1" d="1"/>
        <a:sy n="1" d="1"/>
      </p:scale>
      <p:origin x="0" y="-16275"/>
    </p:cViewPr>
  </p:sorterViewPr>
  <p:notesViewPr>
    <p:cSldViewPr snapToGrid="0">
      <p:cViewPr varScale="1">
        <p:scale>
          <a:sx n="94" d="100"/>
          <a:sy n="94" d="100"/>
        </p:scale>
        <p:origin x="-120" y="-474"/>
      </p:cViewPr>
      <p:guideLst>
        <p:guide orient="horz" pos="2140"/>
        <p:guide pos="31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EB700CC-B6B9-43A0-A85A-519F51C8D22C}"/>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7171" name="Rectangle 3">
            <a:extLst>
              <a:ext uri="{FF2B5EF4-FFF2-40B4-BE49-F238E27FC236}">
                <a16:creationId xmlns:a16="http://schemas.microsoft.com/office/drawing/2014/main" id="{7BA4C1B9-6258-486E-8222-AD2B67D3A3FE}"/>
              </a:ext>
            </a:extLst>
          </p:cNvPr>
          <p:cNvSpPr>
            <a:spLocks noGrp="1" noChangeArrowheads="1"/>
          </p:cNvSpPr>
          <p:nvPr>
            <p:ph type="dt" sz="quarter"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301" eaLnBrk="1" hangingPunct="1">
              <a:defRPr sz="1300">
                <a:latin typeface="Arial" charset="0"/>
              </a:defRPr>
            </a:lvl1pPr>
          </a:lstStyle>
          <a:p>
            <a:pPr>
              <a:defRPr/>
            </a:pPr>
            <a:endParaRPr lang="en-GB"/>
          </a:p>
        </p:txBody>
      </p:sp>
      <p:sp>
        <p:nvSpPr>
          <p:cNvPr id="7172" name="Rectangle 4">
            <a:extLst>
              <a:ext uri="{FF2B5EF4-FFF2-40B4-BE49-F238E27FC236}">
                <a16:creationId xmlns:a16="http://schemas.microsoft.com/office/drawing/2014/main" id="{8542A562-B7EF-4272-A0C8-12FFF5AF7A0C}"/>
              </a:ext>
            </a:extLst>
          </p:cNvPr>
          <p:cNvSpPr>
            <a:spLocks noGrp="1" noChangeArrowheads="1"/>
          </p:cNvSpPr>
          <p:nvPr>
            <p:ph type="ftr" sz="quarter" idx="2"/>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7173" name="Rectangle 5">
            <a:extLst>
              <a:ext uri="{FF2B5EF4-FFF2-40B4-BE49-F238E27FC236}">
                <a16:creationId xmlns:a16="http://schemas.microsoft.com/office/drawing/2014/main" id="{ACAD98C8-4127-40F6-8521-DE1CB912E12A}"/>
              </a:ext>
            </a:extLst>
          </p:cNvPr>
          <p:cNvSpPr>
            <a:spLocks noGrp="1" noChangeArrowheads="1"/>
          </p:cNvSpPr>
          <p:nvPr>
            <p:ph type="sldNum" sz="quarter" idx="3"/>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301" eaLnBrk="1" hangingPunct="1">
              <a:defRPr sz="1300"/>
            </a:lvl1pPr>
          </a:lstStyle>
          <a:p>
            <a:pPr>
              <a:defRPr/>
            </a:pPr>
            <a:fld id="{5BB56763-9CC3-4A6D-84C2-20A2C789140C}" type="slidenum">
              <a:rPr lang="en-GB" altLang="nl-BE"/>
              <a:pPr>
                <a:defRPr/>
              </a:pPr>
              <a:t>‹#›</a:t>
            </a:fld>
            <a:endParaRPr lang="en-GB" alt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F03F393-C46B-46C3-8E95-CC47A4811113}"/>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8195" name="Rectangle 3">
            <a:extLst>
              <a:ext uri="{FF2B5EF4-FFF2-40B4-BE49-F238E27FC236}">
                <a16:creationId xmlns:a16="http://schemas.microsoft.com/office/drawing/2014/main" id="{E7879836-F255-487F-873F-6B032AFFE3B6}"/>
              </a:ext>
            </a:extLst>
          </p:cNvPr>
          <p:cNvSpPr>
            <a:spLocks noGrp="1" noChangeArrowheads="1"/>
          </p:cNvSpPr>
          <p:nvPr>
            <p:ph type="dt"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301" eaLnBrk="1" hangingPunct="1">
              <a:defRPr sz="1300">
                <a:latin typeface="Arial" charset="0"/>
              </a:defRPr>
            </a:lvl1pPr>
          </a:lstStyle>
          <a:p>
            <a:pPr>
              <a:defRPr/>
            </a:pPr>
            <a:endParaRPr lang="en-GB"/>
          </a:p>
        </p:txBody>
      </p:sp>
      <p:sp>
        <p:nvSpPr>
          <p:cNvPr id="3076" name="Rectangle 4">
            <a:extLst>
              <a:ext uri="{FF2B5EF4-FFF2-40B4-BE49-F238E27FC236}">
                <a16:creationId xmlns:a16="http://schemas.microsoft.com/office/drawing/2014/main" id="{E87D8DDF-0C26-432F-8EEC-3E132E399634}"/>
              </a:ext>
            </a:extLst>
          </p:cNvPr>
          <p:cNvSpPr>
            <a:spLocks noGrp="1" noRot="1" noChangeAspect="1" noChangeArrowheads="1" noTextEdit="1"/>
          </p:cNvSpPr>
          <p:nvPr>
            <p:ph type="sldImg" idx="2"/>
          </p:nvPr>
        </p:nvSpPr>
        <p:spPr bwMode="auto">
          <a:xfrm>
            <a:off x="3113088" y="509588"/>
            <a:ext cx="3678237"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8A848A49-307A-4154-AEEF-F8C244301C6F}"/>
              </a:ext>
            </a:extLst>
          </p:cNvPr>
          <p:cNvSpPr>
            <a:spLocks noGrp="1" noChangeArrowheads="1"/>
          </p:cNvSpPr>
          <p:nvPr>
            <p:ph type="body" sz="quarter" idx="3"/>
          </p:nvPr>
        </p:nvSpPr>
        <p:spPr bwMode="auto">
          <a:xfrm>
            <a:off x="992188" y="3227388"/>
            <a:ext cx="7921625" cy="30575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a:extLst>
              <a:ext uri="{FF2B5EF4-FFF2-40B4-BE49-F238E27FC236}">
                <a16:creationId xmlns:a16="http://schemas.microsoft.com/office/drawing/2014/main" id="{C7A810FC-3C7C-496C-88FE-5769B4810085}"/>
              </a:ext>
            </a:extLst>
          </p:cNvPr>
          <p:cNvSpPr>
            <a:spLocks noGrp="1" noChangeArrowheads="1"/>
          </p:cNvSpPr>
          <p:nvPr>
            <p:ph type="ftr" sz="quarter" idx="4"/>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8199" name="Rectangle 7">
            <a:extLst>
              <a:ext uri="{FF2B5EF4-FFF2-40B4-BE49-F238E27FC236}">
                <a16:creationId xmlns:a16="http://schemas.microsoft.com/office/drawing/2014/main" id="{A33E7324-1BF1-4A8D-ABCD-55F6B941B161}"/>
              </a:ext>
            </a:extLst>
          </p:cNvPr>
          <p:cNvSpPr>
            <a:spLocks noGrp="1" noChangeArrowheads="1"/>
          </p:cNvSpPr>
          <p:nvPr>
            <p:ph type="sldNum" sz="quarter" idx="5"/>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301" eaLnBrk="1" hangingPunct="1">
              <a:defRPr sz="1300"/>
            </a:lvl1pPr>
          </a:lstStyle>
          <a:p>
            <a:pPr>
              <a:defRPr/>
            </a:pPr>
            <a:fld id="{6F90DEFD-D6A2-4898-902B-AA584A71F0DC}" type="slidenum">
              <a:rPr lang="en-GB" altLang="nl-BE"/>
              <a:pPr>
                <a:defRPr/>
              </a:pPr>
              <a:t>‹#›</a:t>
            </a:fld>
            <a:endParaRPr lang="en-GB"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66A47706-B860-4443-B55F-F1B717C3A0F4}"/>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30053918-2473-4F82-BD25-DEE8466197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8196" name="Slide Number Placeholder 3">
            <a:extLst>
              <a:ext uri="{FF2B5EF4-FFF2-40B4-BE49-F238E27FC236}">
                <a16:creationId xmlns:a16="http://schemas.microsoft.com/office/drawing/2014/main" id="{0B15985F-A070-41A8-9B43-C2B3D96D2B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FA4238F-0FF9-4C2F-893D-7BECB08F85E1}" type="slidenum">
              <a:rPr lang="en-GB" altLang="nl-BE" smtClean="0"/>
              <a:pPr/>
              <a:t>2</a:t>
            </a:fld>
            <a:endParaRPr lang="en-GB" alt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0C250285-F9E3-412B-A34D-2F7B8F73F181}"/>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34871D8C-0C80-463F-BE04-299E255750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26628" name="Slide Number Placeholder 3">
            <a:extLst>
              <a:ext uri="{FF2B5EF4-FFF2-40B4-BE49-F238E27FC236}">
                <a16:creationId xmlns:a16="http://schemas.microsoft.com/office/drawing/2014/main" id="{3AC8F2EF-8C22-4042-895C-A30D41CA10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C096E69-FD2C-46B7-8AAF-456869AEB3E4}" type="slidenum">
              <a:rPr lang="en-GB" altLang="nl-BE" smtClean="0"/>
              <a:pPr/>
              <a:t>11</a:t>
            </a:fld>
            <a:endParaRPr lang="en-GB"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0F40A251-9437-4100-ADE3-19476A290E64}"/>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86829BF4-582F-4754-A6EA-8F2E9DFD3F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28676" name="Slide Number Placeholder 3">
            <a:extLst>
              <a:ext uri="{FF2B5EF4-FFF2-40B4-BE49-F238E27FC236}">
                <a16:creationId xmlns:a16="http://schemas.microsoft.com/office/drawing/2014/main" id="{CB978890-158F-44ED-A11D-1F160D1D72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563A37D-F7CC-4B82-9A98-37D3AC0CFC04}" type="slidenum">
              <a:rPr lang="en-GB" altLang="nl-BE" smtClean="0"/>
              <a:pPr/>
              <a:t>12</a:t>
            </a:fld>
            <a:endParaRPr lang="en-GB" alt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C55E187-C3BE-4908-AB61-C75E613BCAE2}"/>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8914A249-61D8-4065-B14D-0433DF7FFE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30724" name="Slide Number Placeholder 3">
            <a:extLst>
              <a:ext uri="{FF2B5EF4-FFF2-40B4-BE49-F238E27FC236}">
                <a16:creationId xmlns:a16="http://schemas.microsoft.com/office/drawing/2014/main" id="{9002CFCD-CE64-4D0D-B390-BA16CCAF02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32A9E37-C085-4A39-8856-566509715515}" type="slidenum">
              <a:rPr lang="en-GB" altLang="nl-BE" smtClean="0"/>
              <a:pPr/>
              <a:t>13</a:t>
            </a:fld>
            <a:endParaRPr lang="en-GB" altLang="nl-B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7F4D1F2-AD62-40F4-A518-CE3ACC5E6F55}"/>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DC8E222D-37FD-4352-99DF-4AA5EBE4FC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32772" name="Slide Number Placeholder 3">
            <a:extLst>
              <a:ext uri="{FF2B5EF4-FFF2-40B4-BE49-F238E27FC236}">
                <a16:creationId xmlns:a16="http://schemas.microsoft.com/office/drawing/2014/main" id="{D0BF1F28-EF06-4D1E-9066-179E58A429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720BB99-8B28-4DFB-83DF-1312E0C97CF8}" type="slidenum">
              <a:rPr lang="en-GB" altLang="nl-BE" smtClean="0"/>
              <a:pPr/>
              <a:t>14</a:t>
            </a:fld>
            <a:endParaRPr lang="en-GB" alt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64D032E-AD91-43E2-8045-817047B935AD}"/>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FB43B717-CF39-4E93-AEC0-B57DCC2086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34820" name="Slide Number Placeholder 3">
            <a:extLst>
              <a:ext uri="{FF2B5EF4-FFF2-40B4-BE49-F238E27FC236}">
                <a16:creationId xmlns:a16="http://schemas.microsoft.com/office/drawing/2014/main" id="{69DF4717-ED29-4733-BEB9-5380AAE58E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8F274D7-EF1E-4A56-AAF2-2099D5AED482}" type="slidenum">
              <a:rPr lang="en-GB" altLang="nl-BE" smtClean="0"/>
              <a:pPr/>
              <a:t>15</a:t>
            </a:fld>
            <a:endParaRPr lang="en-GB" alt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03F2C82-2919-40D6-B83E-E6AEF94AF03E}"/>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A16E8C4E-56F1-4C10-8E93-ECCB4525CE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36868" name="Slide Number Placeholder 3">
            <a:extLst>
              <a:ext uri="{FF2B5EF4-FFF2-40B4-BE49-F238E27FC236}">
                <a16:creationId xmlns:a16="http://schemas.microsoft.com/office/drawing/2014/main" id="{735F974F-CCE1-4F80-9DE0-28978D1901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0A8AC54-A888-494E-A1D6-6BC15ABB44AA}" type="slidenum">
              <a:rPr lang="en-GB" altLang="nl-BE" smtClean="0"/>
              <a:pPr/>
              <a:t>16</a:t>
            </a:fld>
            <a:endParaRPr lang="en-GB" alt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6DDDD99-8A62-41AA-A434-C853E08A783D}"/>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52278E47-E0EA-4076-B158-17AE4165F5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40964" name="Slide Number Placeholder 3">
            <a:extLst>
              <a:ext uri="{FF2B5EF4-FFF2-40B4-BE49-F238E27FC236}">
                <a16:creationId xmlns:a16="http://schemas.microsoft.com/office/drawing/2014/main" id="{7E54D511-BAF8-48C9-A404-D0B27326E9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A33F6DF-AD7C-4214-8B93-CA6EC72FA1ED}" type="slidenum">
              <a:rPr lang="en-GB" altLang="nl-BE" smtClean="0"/>
              <a:pPr/>
              <a:t>17</a:t>
            </a:fld>
            <a:endParaRPr lang="en-GB" alt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ECB8F33-3D31-4EAD-BE7D-C5B99CD92927}"/>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3C996A76-9B97-417B-A925-4A07FE4BFF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43012" name="Slide Number Placeholder 3">
            <a:extLst>
              <a:ext uri="{FF2B5EF4-FFF2-40B4-BE49-F238E27FC236}">
                <a16:creationId xmlns:a16="http://schemas.microsoft.com/office/drawing/2014/main" id="{4AFAC62B-B4E5-4E2A-9FAA-BEF8EF8101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EB68EDE-2BF3-4528-B337-BE2DA13B23FB}" type="slidenum">
              <a:rPr lang="en-GB" altLang="nl-BE" smtClean="0"/>
              <a:pPr/>
              <a:t>18</a:t>
            </a:fld>
            <a:endParaRPr lang="en-GB" altLang="nl-B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B0B6CE12-683B-47DC-A08A-11BD5959716B}"/>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32E5AAF7-8AAD-4AA6-B702-426C7DD17F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45060" name="Slide Number Placeholder 3">
            <a:extLst>
              <a:ext uri="{FF2B5EF4-FFF2-40B4-BE49-F238E27FC236}">
                <a16:creationId xmlns:a16="http://schemas.microsoft.com/office/drawing/2014/main" id="{F88C010A-97F6-4E48-BD2C-CCDB1D13D9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7E1B36C-9D8E-4C4E-8C5D-6A25A8C3984D}" type="slidenum">
              <a:rPr lang="en-GB" altLang="nl-BE" smtClean="0"/>
              <a:pPr/>
              <a:t>20</a:t>
            </a:fld>
            <a:endParaRPr lang="en-GB"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1F7E97C-F9E1-4861-92FB-BD557B4950AE}"/>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05DD7550-8A45-4B79-A8A3-00059D37C7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47108" name="Slide Number Placeholder 3">
            <a:extLst>
              <a:ext uri="{FF2B5EF4-FFF2-40B4-BE49-F238E27FC236}">
                <a16:creationId xmlns:a16="http://schemas.microsoft.com/office/drawing/2014/main" id="{8CD7FE5C-45C9-416A-9CA9-239BB9F29F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FE241BD-618B-48B5-B369-81AC8B5FDB5E}" type="slidenum">
              <a:rPr lang="en-GB" altLang="nl-BE" smtClean="0"/>
              <a:pPr/>
              <a:t>21</a:t>
            </a:fld>
            <a:endParaRPr lang="en-GB"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55237D2F-921A-4CC0-AE9F-0471EEB7958B}"/>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C97DC053-DF2C-408E-8A6C-AE6E405808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244" name="Slide Number Placeholder 3">
            <a:extLst>
              <a:ext uri="{FF2B5EF4-FFF2-40B4-BE49-F238E27FC236}">
                <a16:creationId xmlns:a16="http://schemas.microsoft.com/office/drawing/2014/main" id="{264F181B-5E94-4210-AA91-271B9C3A21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4931546-8900-4C41-B63F-C55B39873D15}" type="slidenum">
              <a:rPr lang="en-GB" altLang="nl-BE" smtClean="0"/>
              <a:pPr/>
              <a:t>3</a:t>
            </a:fld>
            <a:endParaRPr lang="en-GB" alt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4923DC3B-03E1-4C2D-91DA-D6585CF30A91}"/>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44DB0274-D255-4D34-897F-B5F31EC4D3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61444" name="Slide Number Placeholder 3">
            <a:extLst>
              <a:ext uri="{FF2B5EF4-FFF2-40B4-BE49-F238E27FC236}">
                <a16:creationId xmlns:a16="http://schemas.microsoft.com/office/drawing/2014/main" id="{C2F39142-69B5-4C6A-8F6A-1DD9B4BC00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ACB7710-0DA0-4272-8040-344ACF7904B4}" type="slidenum">
              <a:rPr lang="en-GB" altLang="nl-BE" smtClean="0"/>
              <a:pPr/>
              <a:t>22</a:t>
            </a:fld>
            <a:endParaRPr lang="en-GB" altLang="nl-BE"/>
          </a:p>
        </p:txBody>
      </p:sp>
    </p:spTree>
    <p:extLst>
      <p:ext uri="{BB962C8B-B14F-4D97-AF65-F5344CB8AC3E}">
        <p14:creationId xmlns:p14="http://schemas.microsoft.com/office/powerpoint/2010/main" val="3927271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41DE4473-21F3-4F7E-A3B0-41CEC16A7E6E}"/>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0559A81E-DB06-4BA1-9865-0AE73B26DF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63492" name="Slide Number Placeholder 3">
            <a:extLst>
              <a:ext uri="{FF2B5EF4-FFF2-40B4-BE49-F238E27FC236}">
                <a16:creationId xmlns:a16="http://schemas.microsoft.com/office/drawing/2014/main" id="{4C3486F1-A90B-492D-BC25-BC569950BC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6F9A132-49A0-4BE8-A43A-260D32B9082D}" type="slidenum">
              <a:rPr lang="en-GB" altLang="nl-BE" smtClean="0"/>
              <a:pPr/>
              <a:t>23</a:t>
            </a:fld>
            <a:endParaRPr lang="en-GB" altLang="nl-BE"/>
          </a:p>
        </p:txBody>
      </p:sp>
    </p:spTree>
    <p:extLst>
      <p:ext uri="{BB962C8B-B14F-4D97-AF65-F5344CB8AC3E}">
        <p14:creationId xmlns:p14="http://schemas.microsoft.com/office/powerpoint/2010/main" val="4012508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CD05844C-158E-42C0-B474-2145077E1B29}"/>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E0A33332-F366-46DA-9365-2A2228A606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en-US">
              <a:latin typeface="Arial" panose="020B0604020202020204" pitchFamily="34" charset="0"/>
            </a:endParaRPr>
          </a:p>
        </p:txBody>
      </p:sp>
      <p:sp>
        <p:nvSpPr>
          <p:cNvPr id="96260" name="Slide Number Placeholder 3">
            <a:extLst>
              <a:ext uri="{FF2B5EF4-FFF2-40B4-BE49-F238E27FC236}">
                <a16:creationId xmlns:a16="http://schemas.microsoft.com/office/drawing/2014/main" id="{4E3CC6C8-5C4D-4580-8181-3603C33703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7C7EBCB-9B38-4137-8DCF-57F60DCD16AD}" type="slidenum">
              <a:rPr lang="en-GB" altLang="nl-BE" smtClean="0"/>
              <a:pPr/>
              <a:t>24</a:t>
            </a:fld>
            <a:endParaRPr lang="en-GB" altLang="nl-BE"/>
          </a:p>
        </p:txBody>
      </p:sp>
    </p:spTree>
    <p:extLst>
      <p:ext uri="{BB962C8B-B14F-4D97-AF65-F5344CB8AC3E}">
        <p14:creationId xmlns:p14="http://schemas.microsoft.com/office/powerpoint/2010/main" val="1366054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E1230A61-1662-4037-8C46-055596480F1B}"/>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843DFBEB-E666-4EC2-813E-3114C37BE8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67588" name="Slide Number Placeholder 3">
            <a:extLst>
              <a:ext uri="{FF2B5EF4-FFF2-40B4-BE49-F238E27FC236}">
                <a16:creationId xmlns:a16="http://schemas.microsoft.com/office/drawing/2014/main" id="{063EEE9A-DB1A-47EC-82B0-1A023AD5EE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71A2A0A-AF38-4999-BDE9-22238B6CA504}" type="slidenum">
              <a:rPr lang="en-GB" altLang="nl-BE" smtClean="0"/>
              <a:pPr/>
              <a:t>25</a:t>
            </a:fld>
            <a:endParaRPr lang="en-GB" altLang="nl-BE"/>
          </a:p>
        </p:txBody>
      </p:sp>
    </p:spTree>
    <p:extLst>
      <p:ext uri="{BB962C8B-B14F-4D97-AF65-F5344CB8AC3E}">
        <p14:creationId xmlns:p14="http://schemas.microsoft.com/office/powerpoint/2010/main" val="211123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9B2CFB66-7289-4C96-BA9A-E54B6D8C652C}"/>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C2A30092-5B02-4954-B4C0-F0B92E1C48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69636" name="Slide Number Placeholder 3">
            <a:extLst>
              <a:ext uri="{FF2B5EF4-FFF2-40B4-BE49-F238E27FC236}">
                <a16:creationId xmlns:a16="http://schemas.microsoft.com/office/drawing/2014/main" id="{F69F87E2-B0D1-4486-A120-0843C56381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522E704-3B8C-4439-87F5-45237413E6F9}" type="slidenum">
              <a:rPr lang="en-GB" altLang="nl-BE" smtClean="0"/>
              <a:pPr/>
              <a:t>26</a:t>
            </a:fld>
            <a:endParaRPr lang="en-GB" alt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6489CE30-5B56-469C-BD7E-C1D084082EEC}"/>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8F405260-68D8-4864-83F2-FD08C1BCB3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73732" name="Slide Number Placeholder 3">
            <a:extLst>
              <a:ext uri="{FF2B5EF4-FFF2-40B4-BE49-F238E27FC236}">
                <a16:creationId xmlns:a16="http://schemas.microsoft.com/office/drawing/2014/main" id="{CC61B81A-556E-4BB2-9A55-1E01C650D5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A409A8F-8EAA-4AAE-AED3-A04B3BEBAAED}" type="slidenum">
              <a:rPr lang="en-GB" altLang="nl-BE" smtClean="0"/>
              <a:pPr/>
              <a:t>27</a:t>
            </a:fld>
            <a:endParaRPr lang="en-GB" alt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6B80CC48-54C9-4C80-9AC2-7B6C1FB4E731}"/>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6C753C95-E6B8-4B70-99F5-97B6FFDCF4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77828" name="Slide Number Placeholder 3">
            <a:extLst>
              <a:ext uri="{FF2B5EF4-FFF2-40B4-BE49-F238E27FC236}">
                <a16:creationId xmlns:a16="http://schemas.microsoft.com/office/drawing/2014/main" id="{317F884A-5695-4DA2-9B58-49700D3A07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D9BB1AC-A5A3-48D1-9622-583B7812CC63}" type="slidenum">
              <a:rPr lang="en-GB" altLang="nl-BE" smtClean="0"/>
              <a:pPr/>
              <a:t>28</a:t>
            </a:fld>
            <a:endParaRPr lang="en-GB" altLang="nl-B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CC8AAE2B-DDB8-41BC-B936-453C8AB9C202}"/>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D69CB3EE-C081-4E39-A9A2-E35E3ED6DC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2164" name="Slide Number Placeholder 3">
            <a:extLst>
              <a:ext uri="{FF2B5EF4-FFF2-40B4-BE49-F238E27FC236}">
                <a16:creationId xmlns:a16="http://schemas.microsoft.com/office/drawing/2014/main" id="{DDCD1E6B-0C6B-4158-8038-6259F48E09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BB4AF2A-E30D-409C-87D8-5716DFFD393B}" type="slidenum">
              <a:rPr lang="en-GB" altLang="nl-BE" smtClean="0"/>
              <a:pPr/>
              <a:t>29</a:t>
            </a:fld>
            <a:endParaRPr lang="en-GB"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2B4A331-4BCC-463B-B667-A1711E7F629B}"/>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29904005-B273-473D-96CD-034C847867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292" name="Slide Number Placeholder 3">
            <a:extLst>
              <a:ext uri="{FF2B5EF4-FFF2-40B4-BE49-F238E27FC236}">
                <a16:creationId xmlns:a16="http://schemas.microsoft.com/office/drawing/2014/main" id="{6C56AFDD-A472-4A95-84A4-D6F4DF5483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947AD9D-2D77-4096-9394-D29590BF0DD1}" type="slidenum">
              <a:rPr lang="en-GB" altLang="nl-BE" smtClean="0"/>
              <a:pPr/>
              <a:t>4</a:t>
            </a:fld>
            <a:endParaRPr lang="en-GB"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68A116A-366C-4152-99D5-7EE14D9D0BEA}"/>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D8D76950-E5BA-4C8D-BC5D-4F17B2217B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340" name="Slide Number Placeholder 3">
            <a:extLst>
              <a:ext uri="{FF2B5EF4-FFF2-40B4-BE49-F238E27FC236}">
                <a16:creationId xmlns:a16="http://schemas.microsoft.com/office/drawing/2014/main" id="{127A7C5D-111D-46DE-8C62-BEAF797100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5F8A564-507D-480D-8EF6-D511B095F96B}" type="slidenum">
              <a:rPr lang="en-GB" altLang="nl-BE" smtClean="0"/>
              <a:pPr/>
              <a:t>5</a:t>
            </a:fld>
            <a:endParaRPr lang="en-GB"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FCDA906-E3AE-47D5-898C-6AA5B2E3A4CA}"/>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8B17619C-E386-4803-825E-1E81728014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388" name="Slide Number Placeholder 3">
            <a:extLst>
              <a:ext uri="{FF2B5EF4-FFF2-40B4-BE49-F238E27FC236}">
                <a16:creationId xmlns:a16="http://schemas.microsoft.com/office/drawing/2014/main" id="{1FAB3CB5-CBE8-4CF7-8F1D-D322ED0607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D5A3F0B-F850-4372-BC0A-9159788D4323}" type="slidenum">
              <a:rPr lang="en-GB" altLang="nl-BE" smtClean="0"/>
              <a:pPr/>
              <a:t>6</a:t>
            </a:fld>
            <a:endParaRPr lang="en-GB"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38329B3-4D8C-4298-A4D6-15DDD3D791E5}"/>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B7E1914A-BCDD-4E83-AB1B-BCD74A4C48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8436" name="Slide Number Placeholder 3">
            <a:extLst>
              <a:ext uri="{FF2B5EF4-FFF2-40B4-BE49-F238E27FC236}">
                <a16:creationId xmlns:a16="http://schemas.microsoft.com/office/drawing/2014/main" id="{9D3A3E66-A7BD-4F57-A997-344B74AC17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8E7ABEA-2A63-40FE-BC4B-2DC2BA92C056}" type="slidenum">
              <a:rPr lang="en-GB" altLang="nl-BE" smtClean="0"/>
              <a:pPr/>
              <a:t>7</a:t>
            </a:fld>
            <a:endParaRPr lang="en-GB"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1A9AC59-7D50-4291-BB98-C03E7223683E}"/>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22AD8FE0-1AD2-4EE9-A2FC-153688A078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20484" name="Slide Number Placeholder 3">
            <a:extLst>
              <a:ext uri="{FF2B5EF4-FFF2-40B4-BE49-F238E27FC236}">
                <a16:creationId xmlns:a16="http://schemas.microsoft.com/office/drawing/2014/main" id="{CBE93CDF-9E67-4181-967A-71285AEC7F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B1B0154-EC2B-41FF-8395-89719CC959C7}" type="slidenum">
              <a:rPr lang="en-GB" altLang="nl-BE" smtClean="0"/>
              <a:pPr/>
              <a:t>8</a:t>
            </a:fld>
            <a:endParaRPr lang="en-GB" alt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BE96889-4721-40A8-811B-9C4D79B8D24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F09D48AC-5365-4493-8499-C2D6368B23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22532" name="Slide Number Placeholder 3">
            <a:extLst>
              <a:ext uri="{FF2B5EF4-FFF2-40B4-BE49-F238E27FC236}">
                <a16:creationId xmlns:a16="http://schemas.microsoft.com/office/drawing/2014/main" id="{AC52FEA0-C201-4D3C-A418-928ABCDCCD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98BD12A-EF0F-4DED-AB73-9823FDE69001}" type="slidenum">
              <a:rPr lang="en-GB" altLang="nl-BE" smtClean="0"/>
              <a:pPr/>
              <a:t>9</a:t>
            </a:fld>
            <a:endParaRPr lang="en-GB"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AE30CEC5-B991-43BE-9839-AAFD33C4837A}"/>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1A2CBA49-E241-409D-806C-ED759E0A9D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24580" name="Slide Number Placeholder 3">
            <a:extLst>
              <a:ext uri="{FF2B5EF4-FFF2-40B4-BE49-F238E27FC236}">
                <a16:creationId xmlns:a16="http://schemas.microsoft.com/office/drawing/2014/main" id="{36F16DF0-2BA9-4652-89E8-06EC1A1AF6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7876DB6-93B0-4189-9A63-CB6DD2C4C6DE}" type="slidenum">
              <a:rPr lang="en-GB" altLang="nl-BE" smtClean="0"/>
              <a:pPr/>
              <a:t>10</a:t>
            </a:fld>
            <a:endParaRPr lang="en-GB" altLang="nl-B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1"/>
            <a:ext cx="9906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938645" y="2222624"/>
            <a:ext cx="641081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938645" y="4777380"/>
            <a:ext cx="641081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8141291" y="1819272"/>
            <a:ext cx="990599" cy="247714"/>
          </a:xfrm>
          <a:prstGeom prst="rect">
            <a:avLst/>
          </a:prstGeom>
        </p:spPr>
        <p:txBody>
          <a:bodyPr/>
          <a:lstStyle>
            <a:lvl1pPr algn="l">
              <a:defRPr b="0" i="0">
                <a:solidFill>
                  <a:schemeClr val="bg1"/>
                </a:solidFill>
              </a:defRPr>
            </a:lvl1pPr>
          </a:lstStyle>
          <a:p>
            <a:pPr>
              <a:defRPr/>
            </a:pPr>
            <a:fld id="{54270F5B-33B4-43F9-B7DE-B4C7BB9D0897}" type="datetimeFigureOut">
              <a:rPr lang="en-US" smtClean="0"/>
              <a:pPr>
                <a:defRPr/>
              </a:pPr>
              <a:t>2/3/2020</a:t>
            </a:fld>
            <a:endParaRPr lang="en-US"/>
          </a:p>
        </p:txBody>
      </p:sp>
      <p:sp>
        <p:nvSpPr>
          <p:cNvPr id="5" name="Footer Placeholder 4"/>
          <p:cNvSpPr>
            <a:spLocks noGrp="1"/>
          </p:cNvSpPr>
          <p:nvPr>
            <p:ph type="ftr" sz="quarter" idx="11"/>
          </p:nvPr>
        </p:nvSpPr>
        <p:spPr bwMode="gray">
          <a:xfrm rot="5400000">
            <a:off x="6916720" y="3254880"/>
            <a:ext cx="3859795" cy="247714"/>
          </a:xfrm>
          <a:prstGeom prst="rect">
            <a:avLst/>
          </a:prstGeom>
        </p:spPr>
        <p:txBody>
          <a:bodyPr/>
          <a:lstStyle>
            <a:lvl1pPr>
              <a:defRPr b="0" i="0">
                <a:solidFill>
                  <a:schemeClr val="bg1"/>
                </a:solidFill>
              </a:defRPr>
            </a:lvl1pPr>
          </a:lstStyle>
          <a:p>
            <a:pPr>
              <a:defRPr/>
            </a:pPr>
            <a:endParaRPr lang="en-US"/>
          </a:p>
        </p:txBody>
      </p:sp>
      <p:sp>
        <p:nvSpPr>
          <p:cNvPr id="11" name="Rectangle 10"/>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9DF108D2-B0BF-49B9-BF77-29D36914CB70}" type="slidenum">
              <a:rPr lang="en-US" altLang="nl-BE" smtClean="0"/>
              <a:pPr>
                <a:defRPr/>
              </a:pPr>
              <a:t>‹#›</a:t>
            </a:fld>
            <a:endParaRPr lang="en-US" altLang="nl-BE" sz="1400">
              <a:solidFill>
                <a:srgbClr val="FFFFFF"/>
              </a:solidFill>
            </a:endParaRPr>
          </a:p>
        </p:txBody>
      </p:sp>
    </p:spTree>
    <p:extLst>
      <p:ext uri="{BB962C8B-B14F-4D97-AF65-F5344CB8AC3E}">
        <p14:creationId xmlns:p14="http://schemas.microsoft.com/office/powerpoint/2010/main" val="301741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1"/>
            <a:ext cx="9906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38649" y="4961453"/>
            <a:ext cx="695716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8644" y="685800"/>
            <a:ext cx="695717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938647" y="5528191"/>
            <a:ext cx="6957170"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6" name="Footer Placeholder 5"/>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4" name="Rectangle 13"/>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29349274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1"/>
            <a:ext cx="9906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38644" y="927101"/>
            <a:ext cx="6957171"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938644" y="3488023"/>
            <a:ext cx="6957172"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2" name="Rectangle 11"/>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14722045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1"/>
            <a:ext cx="9906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2" name="TextBox 11"/>
          <p:cNvSpPr txBox="1"/>
          <p:nvPr/>
        </p:nvSpPr>
        <p:spPr bwMode="gray">
          <a:xfrm>
            <a:off x="7619540" y="2898649"/>
            <a:ext cx="715596"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705990" y="589768"/>
            <a:ext cx="651724"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222064" y="903421"/>
            <a:ext cx="6673750"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502886" y="3809279"/>
            <a:ext cx="6116654"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938644" y="5000816"/>
            <a:ext cx="6957172"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22" name="Rectangle 21"/>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27118977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1"/>
            <a:ext cx="9906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38644" y="2057400"/>
            <a:ext cx="6957171"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938644" y="5024909"/>
            <a:ext cx="6957171"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2" name="Rectangle 11"/>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18781249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938645" y="922305"/>
            <a:ext cx="6958891"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938645" y="2489200"/>
            <a:ext cx="2506219"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938643" y="3147165"/>
            <a:ext cx="2506218"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692511" y="2489200"/>
            <a:ext cx="2520646"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692512" y="3147165"/>
            <a:ext cx="2520645"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6460805" y="2489201"/>
            <a:ext cx="250655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6460806" y="3147164"/>
            <a:ext cx="250655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569074"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33698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8" name="Footer Placeholder 7"/>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9" name="Slide Number Placeholder 8"/>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33702390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938645" y="927101"/>
            <a:ext cx="6958891"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954916" y="4180095"/>
            <a:ext cx="2490629"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097138" y="2486222"/>
            <a:ext cx="2189911"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954916" y="4837559"/>
            <a:ext cx="2489944"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688011" y="4179596"/>
            <a:ext cx="2510939"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16"/>
          </p:nvPr>
        </p:nvSpPr>
        <p:spPr>
          <a:xfrm>
            <a:off x="3846507" y="2509454"/>
            <a:ext cx="2193947"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688012" y="4837559"/>
            <a:ext cx="2525145"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6460806" y="4179595"/>
            <a:ext cx="2491116"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17"/>
          </p:nvPr>
        </p:nvSpPr>
        <p:spPr>
          <a:xfrm>
            <a:off x="6613692" y="2509454"/>
            <a:ext cx="2187076"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6460806" y="4837559"/>
            <a:ext cx="2491116"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3564187"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33698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8" name="Footer Placeholder 7"/>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9" name="Slide Number Placeholder 8"/>
          <p:cNvSpPr>
            <a:spLocks noGrp="1"/>
          </p:cNvSpPr>
          <p:nvPr>
            <p:ph type="sldNum" sz="quarter" idx="12"/>
          </p:nvPr>
        </p:nvSpPr>
        <p:spPr>
          <a:xfrm>
            <a:off x="8413631" y="295731"/>
            <a:ext cx="681214" cy="767687"/>
          </a:xfrm>
          <a:prstGeom prst="rect">
            <a:avLst/>
          </a:prstGeom>
        </p:spPr>
        <p:txBody>
          <a:body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270366911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6" name="Slide Number Placeholder 5"/>
          <p:cNvSpPr>
            <a:spLocks noGrp="1"/>
          </p:cNvSpPr>
          <p:nvPr>
            <p:ph type="sldNum" sz="quarter" idx="12"/>
          </p:nvPr>
        </p:nvSpPr>
        <p:spPr>
          <a:xfrm>
            <a:off x="8413631" y="295731"/>
            <a:ext cx="681214" cy="767687"/>
          </a:xfrm>
          <a:prstGeom prst="rect">
            <a:avLst/>
          </a:prstGeom>
        </p:spPr>
        <p:txBody>
          <a:bodyPr/>
          <a:lstStyle/>
          <a:p>
            <a:pPr>
              <a:defRPr/>
            </a:pPr>
            <a:fld id="{A6B48A41-EC2E-4640-A3BF-BBE8930B605C}" type="slidenum">
              <a:rPr lang="nl-NL" altLang="nl-BE" smtClean="0"/>
              <a:pPr>
                <a:defRPr/>
              </a:pPr>
              <a:t>‹#›</a:t>
            </a:fld>
            <a:endParaRPr lang="nl-NL" altLang="nl-BE"/>
          </a:p>
        </p:txBody>
      </p:sp>
    </p:spTree>
    <p:extLst>
      <p:ext uri="{BB962C8B-B14F-4D97-AF65-F5344CB8AC3E}">
        <p14:creationId xmlns:p14="http://schemas.microsoft.com/office/powerpoint/2010/main" val="2360935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1"/>
            <a:ext cx="9906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683051" y="1447799"/>
            <a:ext cx="1167126"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38643" y="1447799"/>
            <a:ext cx="4785337" cy="4572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4" name="Rectangle 13"/>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13631" y="295731"/>
            <a:ext cx="681214" cy="767687"/>
          </a:xfrm>
          <a:prstGeom prst="rect">
            <a:avLst/>
          </a:prstGeom>
        </p:spPr>
        <p:txBody>
          <a:bodyPr/>
          <a:lstStyle/>
          <a:p>
            <a:pPr>
              <a:defRPr/>
            </a:pPr>
            <a:fld id="{5B22475E-D594-4312-BAE8-08F10C13163F}" type="slidenum">
              <a:rPr lang="nl-NL" altLang="nl-BE" smtClean="0"/>
              <a:pPr>
                <a:defRPr/>
              </a:pPr>
              <a:t>‹#›</a:t>
            </a:fld>
            <a:endParaRPr lang="nl-NL" altLang="nl-BE"/>
          </a:p>
        </p:txBody>
      </p:sp>
    </p:spTree>
    <p:extLst>
      <p:ext uri="{BB962C8B-B14F-4D97-AF65-F5344CB8AC3E}">
        <p14:creationId xmlns:p14="http://schemas.microsoft.com/office/powerpoint/2010/main" val="357092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9" name="Slide Number Placeholder 5"/>
          <p:cNvSpPr>
            <a:spLocks noGrp="1"/>
          </p:cNvSpPr>
          <p:nvPr>
            <p:ph type="sldNum" sz="quarter" idx="4"/>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BB8CA864-779C-4EC4-A9D3-5DE16047CBA8}" type="slidenum">
              <a:rPr lang="nl-NL" altLang="nl-BE" smtClean="0"/>
              <a:pPr>
                <a:defRPr/>
              </a:pPr>
              <a:t>‹#›</a:t>
            </a:fld>
            <a:endParaRPr lang="nl-NL" altLang="nl-BE"/>
          </a:p>
        </p:txBody>
      </p:sp>
    </p:spTree>
    <p:extLst>
      <p:ext uri="{BB962C8B-B14F-4D97-AF65-F5344CB8AC3E}">
        <p14:creationId xmlns:p14="http://schemas.microsoft.com/office/powerpoint/2010/main" val="145776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1"/>
            <a:ext cx="9906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38645" y="2257589"/>
            <a:ext cx="336024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545867" y="2257588"/>
            <a:ext cx="3309207"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5" name="Footer Placeholder 4"/>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5" name="Rectangle 14"/>
          <p:cNvSpPr/>
          <p:nvPr/>
        </p:nvSpPr>
        <p:spPr>
          <a:xfrm>
            <a:off x="8382876" y="7605"/>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0D6BC568-BC69-42B7-97F9-4B4C0769EF42}" type="slidenum">
              <a:rPr lang="nl-NL" altLang="nl-BE" smtClean="0"/>
              <a:pPr>
                <a:defRPr/>
              </a:pPr>
              <a:t>‹#›</a:t>
            </a:fld>
            <a:endParaRPr lang="nl-NL" altLang="nl-BE"/>
          </a:p>
        </p:txBody>
      </p:sp>
    </p:spTree>
    <p:extLst>
      <p:ext uri="{BB962C8B-B14F-4D97-AF65-F5344CB8AC3E}">
        <p14:creationId xmlns:p14="http://schemas.microsoft.com/office/powerpoint/2010/main" val="389299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938643" y="2489199"/>
            <a:ext cx="3940062" cy="353060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27295" y="2489200"/>
            <a:ext cx="3940063" cy="35306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6" name="Footer Placeholder 5"/>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8" name="Slide Number Placeholder 5"/>
          <p:cNvSpPr>
            <a:spLocks noGrp="1"/>
          </p:cNvSpPr>
          <p:nvPr>
            <p:ph type="sldNum" sz="quarter" idx="4"/>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56770C69-73D3-4473-B7D8-92B44708A0B4}" type="slidenum">
              <a:rPr lang="nl-NL" altLang="nl-BE" smtClean="0"/>
              <a:pPr>
                <a:defRPr/>
              </a:pPr>
              <a:t>‹#›</a:t>
            </a:fld>
            <a:endParaRPr lang="nl-NL" altLang="nl-BE"/>
          </a:p>
        </p:txBody>
      </p:sp>
    </p:spTree>
    <p:extLst>
      <p:ext uri="{BB962C8B-B14F-4D97-AF65-F5344CB8AC3E}">
        <p14:creationId xmlns:p14="http://schemas.microsoft.com/office/powerpoint/2010/main" val="298173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38643" y="2494298"/>
            <a:ext cx="3940062"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38643" y="3253589"/>
            <a:ext cx="3940063" cy="276621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7296" y="2489200"/>
            <a:ext cx="3940061"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27296" y="3248491"/>
            <a:ext cx="3940062"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8" name="Footer Placeholder 7"/>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0" name="Slide Number Placeholder 5"/>
          <p:cNvSpPr>
            <a:spLocks noGrp="1"/>
          </p:cNvSpPr>
          <p:nvPr>
            <p:ph type="sldNum" sz="quarter" idx="12"/>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552884A2-F6C3-45D0-943F-7318F5896523}" type="slidenum">
              <a:rPr lang="nl-NL" altLang="nl-BE" smtClean="0"/>
              <a:pPr>
                <a:defRPr/>
              </a:pPr>
              <a:t>‹#›</a:t>
            </a:fld>
            <a:endParaRPr lang="nl-NL" altLang="nl-BE"/>
          </a:p>
        </p:txBody>
      </p:sp>
    </p:spTree>
    <p:extLst>
      <p:ext uri="{BB962C8B-B14F-4D97-AF65-F5344CB8AC3E}">
        <p14:creationId xmlns:p14="http://schemas.microsoft.com/office/powerpoint/2010/main" val="105843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4" name="Footer Placeholder 3"/>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6" name="Slide Number Placeholder 5"/>
          <p:cNvSpPr>
            <a:spLocks noGrp="1"/>
          </p:cNvSpPr>
          <p:nvPr>
            <p:ph type="sldNum" sz="quarter" idx="4"/>
          </p:nvPr>
        </p:nvSpPr>
        <p:spPr>
          <a:xfrm>
            <a:off x="8318501" y="295731"/>
            <a:ext cx="857250"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defRPr/>
            </a:pPr>
            <a:fld id="{E4829D6C-A131-4DBB-B1D9-62728FE0B82F}" type="slidenum">
              <a:rPr lang="nl-NL" altLang="nl-BE" smtClean="0"/>
              <a:pPr>
                <a:defRPr/>
              </a:pPr>
              <a:t>‹#›</a:t>
            </a:fld>
            <a:endParaRPr lang="nl-NL" altLang="nl-BE"/>
          </a:p>
        </p:txBody>
      </p:sp>
    </p:spTree>
    <p:extLst>
      <p:ext uri="{BB962C8B-B14F-4D97-AF65-F5344CB8AC3E}">
        <p14:creationId xmlns:p14="http://schemas.microsoft.com/office/powerpoint/2010/main" val="10755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3" name="Footer Placeholder 2"/>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6" name="Rectangle 5"/>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8413631" y="295731"/>
            <a:ext cx="681214" cy="767687"/>
          </a:xfrm>
          <a:prstGeom prst="rect">
            <a:avLst/>
          </a:prstGeom>
        </p:spPr>
        <p:txBody>
          <a:bodyPr/>
          <a:lstStyle/>
          <a:p>
            <a:pPr>
              <a:defRPr/>
            </a:pPr>
            <a:fld id="{EE2A7A83-64F4-4073-A411-2F9210E6CB29}" type="slidenum">
              <a:rPr lang="nl-NL" altLang="nl-BE" smtClean="0"/>
              <a:pPr>
                <a:defRPr/>
              </a:pPr>
              <a:t>‹#›</a:t>
            </a:fld>
            <a:endParaRPr lang="nl-NL" altLang="nl-BE"/>
          </a:p>
        </p:txBody>
      </p:sp>
    </p:spTree>
    <p:extLst>
      <p:ext uri="{BB962C8B-B14F-4D97-AF65-F5344CB8AC3E}">
        <p14:creationId xmlns:p14="http://schemas.microsoft.com/office/powerpoint/2010/main" val="23122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1"/>
            <a:ext cx="9906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38644" y="1447800"/>
            <a:ext cx="2938638"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949671" y="1441182"/>
            <a:ext cx="3935588"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938644" y="3086845"/>
            <a:ext cx="2938638"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6" name="Footer Placeholder 5"/>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4" name="Rectangle 13"/>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13631" y="295731"/>
            <a:ext cx="681214" cy="767687"/>
          </a:xfrm>
          <a:prstGeom prst="rect">
            <a:avLst/>
          </a:prstGeom>
        </p:spPr>
        <p:txBody>
          <a:bodyPr/>
          <a:lstStyle/>
          <a:p>
            <a:pPr>
              <a:defRPr/>
            </a:pPr>
            <a:fld id="{56568BEF-966E-4CE1-A613-F12633468F4A}" type="slidenum">
              <a:rPr lang="nl-NL" altLang="nl-BE" smtClean="0"/>
              <a:pPr>
                <a:defRPr/>
              </a:pPr>
              <a:t>‹#›</a:t>
            </a:fld>
            <a:endParaRPr lang="nl-NL" altLang="nl-BE"/>
          </a:p>
        </p:txBody>
      </p:sp>
    </p:spTree>
    <p:extLst>
      <p:ext uri="{BB962C8B-B14F-4D97-AF65-F5344CB8AC3E}">
        <p14:creationId xmlns:p14="http://schemas.microsoft.com/office/powerpoint/2010/main" val="232695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1"/>
            <a:ext cx="9906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22557" y="1340000"/>
            <a:ext cx="3252100"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6485" y="1320800"/>
            <a:ext cx="3023694"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922557" y="3086100"/>
            <a:ext cx="3252100"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167942" y="6365500"/>
            <a:ext cx="1073149" cy="228659"/>
          </a:xfrm>
          <a:prstGeom prst="rect">
            <a:avLst/>
          </a:prstGeom>
        </p:spPr>
        <p:txBody>
          <a:bodyPr/>
          <a:lstStyle/>
          <a:p>
            <a:pPr>
              <a:defRPr/>
            </a:pPr>
            <a:endParaRPr lang="nl-NL"/>
          </a:p>
        </p:txBody>
      </p:sp>
      <p:sp>
        <p:nvSpPr>
          <p:cNvPr id="6" name="Footer Placeholder 5"/>
          <p:cNvSpPr>
            <a:spLocks noGrp="1"/>
          </p:cNvSpPr>
          <p:nvPr>
            <p:ph type="ftr" sz="quarter" idx="11"/>
          </p:nvPr>
        </p:nvSpPr>
        <p:spPr>
          <a:xfrm>
            <a:off x="640080" y="6365498"/>
            <a:ext cx="4181445" cy="228660"/>
          </a:xfrm>
          <a:prstGeom prst="rect">
            <a:avLst/>
          </a:prstGeom>
        </p:spPr>
        <p:txBody>
          <a:bodyPr/>
          <a:lstStyle/>
          <a:p>
            <a:pPr>
              <a:defRPr/>
            </a:pPr>
            <a:endParaRPr lang="nl-BE"/>
          </a:p>
        </p:txBody>
      </p:sp>
      <p:sp>
        <p:nvSpPr>
          <p:cNvPr id="14" name="Rectangle 13"/>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13631" y="295731"/>
            <a:ext cx="681214" cy="767687"/>
          </a:xfrm>
          <a:prstGeom prst="rect">
            <a:avLst/>
          </a:prstGeom>
        </p:spPr>
        <p:txBody>
          <a:bodyPr/>
          <a:lstStyle/>
          <a:p>
            <a:pPr>
              <a:defRPr/>
            </a:pPr>
            <a:fld id="{7EF68E53-6705-4ED8-A9DA-F67CA63E4C03}" type="slidenum">
              <a:rPr lang="nl-NL" altLang="nl-BE" smtClean="0"/>
              <a:pPr>
                <a:defRPr/>
              </a:pPr>
              <a:t>‹#›</a:t>
            </a:fld>
            <a:endParaRPr lang="nl-NL" altLang="nl-BE"/>
          </a:p>
        </p:txBody>
      </p:sp>
    </p:spTree>
    <p:extLst>
      <p:ext uri="{BB962C8B-B14F-4D97-AF65-F5344CB8AC3E}">
        <p14:creationId xmlns:p14="http://schemas.microsoft.com/office/powerpoint/2010/main" val="75064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1"/>
            <a:ext cx="9906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938643" y="927100"/>
            <a:ext cx="68718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38645" y="2489200"/>
            <a:ext cx="6871801" cy="3530600"/>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ectangle 21"/>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8318501" y="295731"/>
            <a:ext cx="857250"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B220DFDA-7C60-4613-A6E5-7FF56AAF64C7}" type="slidenum">
              <a:rPr lang="nl-NL" altLang="nl-BE" smtClean="0"/>
              <a:pPr>
                <a:defRPr/>
              </a:pPr>
              <a:t>‹#›</a:t>
            </a:fld>
            <a:endParaRPr lang="nl-NL" altLang="nl-BE"/>
          </a:p>
        </p:txBody>
      </p:sp>
    </p:spTree>
    <p:extLst>
      <p:ext uri="{BB962C8B-B14F-4D97-AF65-F5344CB8AC3E}">
        <p14:creationId xmlns:p14="http://schemas.microsoft.com/office/powerpoint/2010/main" val="4103516932"/>
      </p:ext>
    </p:extLst>
  </p:cSld>
  <p:clrMap bg1="lt1" tx1="dk1" bg2="lt2" tx2="dk2" accent1="accent1" accent2="accent2" accent3="accent3" accent4="accent4" accent5="accent5" accent6="accent6" hlink="hlink" folHlink="folHlink"/>
  <p:sldLayoutIdLst>
    <p:sldLayoutId id="2147486008" r:id="rId1"/>
    <p:sldLayoutId id="2147486009" r:id="rId2"/>
    <p:sldLayoutId id="2147486010" r:id="rId3"/>
    <p:sldLayoutId id="2147486011" r:id="rId4"/>
    <p:sldLayoutId id="2147486012" r:id="rId5"/>
    <p:sldLayoutId id="2147486013" r:id="rId6"/>
    <p:sldLayoutId id="2147486014" r:id="rId7"/>
    <p:sldLayoutId id="2147486015" r:id="rId8"/>
    <p:sldLayoutId id="2147486016" r:id="rId9"/>
    <p:sldLayoutId id="2147486017" r:id="rId10"/>
    <p:sldLayoutId id="2147486018" r:id="rId11"/>
    <p:sldLayoutId id="2147486019" r:id="rId12"/>
    <p:sldLayoutId id="2147486020" r:id="rId13"/>
    <p:sldLayoutId id="2147486021" r:id="rId14"/>
    <p:sldLayoutId id="2147486022" r:id="rId15"/>
    <p:sldLayoutId id="2147486023" r:id="rId16"/>
    <p:sldLayoutId id="2147486024" r:id="rId17"/>
  </p:sldLayoutIdLst>
  <p:hf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5E6F-8744-4C13-9121-E10EA50B1890}"/>
              </a:ext>
            </a:extLst>
          </p:cNvPr>
          <p:cNvSpPr>
            <a:spLocks noGrp="1"/>
          </p:cNvSpPr>
          <p:nvPr>
            <p:ph type="ctrTitle"/>
          </p:nvPr>
        </p:nvSpPr>
        <p:spPr>
          <a:xfrm>
            <a:off x="938645" y="2222624"/>
            <a:ext cx="8196024" cy="2554983"/>
          </a:xfrm>
        </p:spPr>
        <p:txBody>
          <a:bodyPr/>
          <a:lstStyle/>
          <a:p>
            <a:r>
              <a:rPr lang="en-US" altLang="nl-BE" sz="4400" dirty="0"/>
              <a:t>Conceptual Data Modeling using the ER model Diagram</a:t>
            </a:r>
            <a:endParaRPr lang="en-CA" sz="4400" dirty="0"/>
          </a:p>
        </p:txBody>
      </p:sp>
      <p:sp>
        <p:nvSpPr>
          <p:cNvPr id="3" name="Subtitle 2">
            <a:extLst>
              <a:ext uri="{FF2B5EF4-FFF2-40B4-BE49-F238E27FC236}">
                <a16:creationId xmlns:a16="http://schemas.microsoft.com/office/drawing/2014/main" id="{EA7BE21C-AD87-48FB-9C30-AC00F3ED3428}"/>
              </a:ext>
            </a:extLst>
          </p:cNvPr>
          <p:cNvSpPr>
            <a:spLocks noGrp="1"/>
          </p:cNvSpPr>
          <p:nvPr>
            <p:ph type="subTitle" idx="1"/>
          </p:nvPr>
        </p:nvSpPr>
        <p:spPr>
          <a:xfrm>
            <a:off x="938645" y="4777380"/>
            <a:ext cx="6410819" cy="988938"/>
          </a:xfrm>
        </p:spPr>
        <p:txBody>
          <a:bodyPr/>
          <a:lstStyle/>
          <a:p>
            <a:r>
              <a:rPr lang="en-CA" dirty="0"/>
              <a:t>Prof. Saed </a:t>
            </a:r>
            <a:r>
              <a:rPr lang="en-CA" dirty="0" err="1"/>
              <a:t>SAYAd</a:t>
            </a:r>
            <a:endParaRPr lang="en-CA" dirty="0"/>
          </a:p>
          <a:p>
            <a:r>
              <a:rPr lang="en-CA" dirty="0"/>
              <a:t>CS527</a:t>
            </a:r>
          </a:p>
          <a:p>
            <a:endParaRPr lang="en-CA" dirty="0"/>
          </a:p>
        </p:txBody>
      </p:sp>
      <p:sp>
        <p:nvSpPr>
          <p:cNvPr id="4" name="Slide Number Placeholder 3">
            <a:extLst>
              <a:ext uri="{FF2B5EF4-FFF2-40B4-BE49-F238E27FC236}">
                <a16:creationId xmlns:a16="http://schemas.microsoft.com/office/drawing/2014/main" id="{637BC2B7-04AB-4A1D-A47F-24A918D88CC0}"/>
              </a:ext>
            </a:extLst>
          </p:cNvPr>
          <p:cNvSpPr>
            <a:spLocks noGrp="1"/>
          </p:cNvSpPr>
          <p:nvPr>
            <p:ph type="sldNum" sz="quarter" idx="12"/>
          </p:nvPr>
        </p:nvSpPr>
        <p:spPr>
          <a:xfrm>
            <a:off x="10351008" y="292608"/>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635DEE9-BBD2-4B8F-95D8-9CDBEF618525}" type="slidenum">
              <a:rPr lang="en-CA" smtClean="0"/>
              <a:pPr/>
              <a:t>1</a:t>
            </a:fld>
            <a:endParaRPr lang="en-CA"/>
          </a:p>
        </p:txBody>
      </p:sp>
    </p:spTree>
    <p:extLst>
      <p:ext uri="{BB962C8B-B14F-4D97-AF65-F5344CB8AC3E}">
        <p14:creationId xmlns:p14="http://schemas.microsoft.com/office/powerpoint/2010/main" val="225139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3A519E8-BE3C-453C-B0D2-32DFAEC26B0C}"/>
              </a:ext>
            </a:extLst>
          </p:cNvPr>
          <p:cNvSpPr>
            <a:spLocks noGrp="1"/>
          </p:cNvSpPr>
          <p:nvPr>
            <p:ph type="title"/>
          </p:nvPr>
        </p:nvSpPr>
        <p:spPr/>
        <p:txBody>
          <a:bodyPr/>
          <a:lstStyle/>
          <a:p>
            <a:r>
              <a:rPr lang="en-US" altLang="nl-BE" dirty="0"/>
              <a:t>Key Attribute Types</a:t>
            </a:r>
          </a:p>
        </p:txBody>
      </p:sp>
      <p:sp>
        <p:nvSpPr>
          <p:cNvPr id="23555" name="Content Placeholder 2">
            <a:extLst>
              <a:ext uri="{FF2B5EF4-FFF2-40B4-BE49-F238E27FC236}">
                <a16:creationId xmlns:a16="http://schemas.microsoft.com/office/drawing/2014/main" id="{E4CF958E-4C1A-48A8-A4C4-A30D99445BB6}"/>
              </a:ext>
            </a:extLst>
          </p:cNvPr>
          <p:cNvSpPr>
            <a:spLocks noGrp="1"/>
          </p:cNvSpPr>
          <p:nvPr>
            <p:ph idx="1"/>
          </p:nvPr>
        </p:nvSpPr>
        <p:spPr>
          <a:xfrm>
            <a:off x="1162756" y="2259549"/>
            <a:ext cx="7744178" cy="2304894"/>
          </a:xfrm>
        </p:spPr>
        <p:txBody>
          <a:bodyPr>
            <a:normAutofit/>
          </a:bodyPr>
          <a:lstStyle/>
          <a:p>
            <a:r>
              <a:rPr lang="en-US" altLang="nl-BE" dirty="0"/>
              <a:t>A </a:t>
            </a:r>
            <a:r>
              <a:rPr lang="en-US" altLang="nl-BE" b="1" dirty="0"/>
              <a:t>key attribute type </a:t>
            </a:r>
            <a:r>
              <a:rPr lang="en-US" altLang="nl-BE" dirty="0"/>
              <a:t>is an attribute type whose values are distinct for each individual entity </a:t>
            </a:r>
          </a:p>
          <a:p>
            <a:pPr lvl="1">
              <a:buFont typeface="Courier New" panose="02070309020205020404" pitchFamily="49" charset="0"/>
              <a:buChar char="o"/>
            </a:pPr>
            <a:r>
              <a:rPr lang="en-US" altLang="nl-BE" dirty="0"/>
              <a:t>Examples: supplier number, product number, social security number</a:t>
            </a:r>
          </a:p>
          <a:p>
            <a:pPr marL="402336" lvl="1" indent="0">
              <a:buNone/>
            </a:pPr>
            <a:endParaRPr lang="en-US" altLang="nl-BE" dirty="0"/>
          </a:p>
          <a:p>
            <a:r>
              <a:rPr lang="en-US" altLang="nl-BE" dirty="0"/>
              <a:t>A key attribute type can also be a </a:t>
            </a:r>
            <a:r>
              <a:rPr lang="en-US" altLang="nl-BE" b="1" dirty="0"/>
              <a:t>combination</a:t>
            </a:r>
            <a:r>
              <a:rPr lang="en-US" altLang="nl-BE" dirty="0"/>
              <a:t> of attribute types</a:t>
            </a:r>
          </a:p>
          <a:p>
            <a:pPr lvl="1">
              <a:buFont typeface="Courier New" panose="02070309020205020404" pitchFamily="49" charset="0"/>
              <a:buChar char="o"/>
            </a:pPr>
            <a:r>
              <a:rPr lang="en-US" altLang="nl-BE" dirty="0"/>
              <a:t>Example: combination of flight number and departure date </a:t>
            </a:r>
            <a:endParaRPr lang="nl-BE" altLang="nl-BE" dirty="0"/>
          </a:p>
        </p:txBody>
      </p:sp>
      <p:sp>
        <p:nvSpPr>
          <p:cNvPr id="23556" name="Slide Number Placeholder 3">
            <a:extLst>
              <a:ext uri="{FF2B5EF4-FFF2-40B4-BE49-F238E27FC236}">
                <a16:creationId xmlns:a16="http://schemas.microsoft.com/office/drawing/2014/main" id="{01FBE0D9-675A-435F-A752-708FB016CE9E}"/>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1B15F3-BA67-4542-884D-33942856ED7D}" type="slidenum">
              <a:rPr lang="nl-NL" altLang="nl-BE" sz="1200" smtClean="0">
                <a:solidFill>
                  <a:srgbClr val="898989"/>
                </a:solidFill>
                <a:latin typeface="Arial" panose="020B0604020202020204" pitchFamily="34" charset="0"/>
              </a:rPr>
              <a:pPr>
                <a:spcBef>
                  <a:spcPct val="0"/>
                </a:spcBef>
                <a:buFontTx/>
                <a:buNone/>
              </a:pPr>
              <a:t>10</a:t>
            </a:fld>
            <a:endParaRPr lang="nl-NL" altLang="nl-BE" sz="1200">
              <a:solidFill>
                <a:srgbClr val="898989"/>
              </a:solidFill>
              <a:latin typeface="Arial" panose="020B0604020202020204" pitchFamily="34" charset="0"/>
            </a:endParaRPr>
          </a:p>
        </p:txBody>
      </p:sp>
      <p:pic>
        <p:nvPicPr>
          <p:cNvPr id="23557" name="Picture 4">
            <a:extLst>
              <a:ext uri="{FF2B5EF4-FFF2-40B4-BE49-F238E27FC236}">
                <a16:creationId xmlns:a16="http://schemas.microsoft.com/office/drawing/2014/main" id="{291BD4F7-E604-4ABA-BA7D-F1E275715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129" y="4714706"/>
            <a:ext cx="377983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Up 1">
            <a:extLst>
              <a:ext uri="{FF2B5EF4-FFF2-40B4-BE49-F238E27FC236}">
                <a16:creationId xmlns:a16="http://schemas.microsoft.com/office/drawing/2014/main" id="{F0C8D2CA-5B00-40F2-913D-55279F32570D}"/>
              </a:ext>
            </a:extLst>
          </p:cNvPr>
          <p:cNvSpPr/>
          <p:nvPr/>
        </p:nvSpPr>
        <p:spPr>
          <a:xfrm>
            <a:off x="3312367" y="5258456"/>
            <a:ext cx="167951" cy="382556"/>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BB88038-0508-4C28-A315-6CE625530F7F}"/>
              </a:ext>
            </a:extLst>
          </p:cNvPr>
          <p:cNvSpPr>
            <a:spLocks noGrp="1"/>
          </p:cNvSpPr>
          <p:nvPr>
            <p:ph type="title"/>
          </p:nvPr>
        </p:nvSpPr>
        <p:spPr>
          <a:xfrm>
            <a:off x="938643" y="740589"/>
            <a:ext cx="6871802" cy="989970"/>
          </a:xfrm>
        </p:spPr>
        <p:txBody>
          <a:bodyPr/>
          <a:lstStyle/>
          <a:p>
            <a:r>
              <a:rPr lang="fr-FR" altLang="nl-BE" dirty="0"/>
              <a:t>Simple versus Composite Attribute Types</a:t>
            </a:r>
            <a:endParaRPr lang="en-US" altLang="nl-BE" dirty="0"/>
          </a:p>
        </p:txBody>
      </p:sp>
      <p:sp>
        <p:nvSpPr>
          <p:cNvPr id="25603" name="Content Placeholder 2">
            <a:extLst>
              <a:ext uri="{FF2B5EF4-FFF2-40B4-BE49-F238E27FC236}">
                <a16:creationId xmlns:a16="http://schemas.microsoft.com/office/drawing/2014/main" id="{928D24E2-FDFA-4E4D-9E6C-740286D85B6A}"/>
              </a:ext>
            </a:extLst>
          </p:cNvPr>
          <p:cNvSpPr>
            <a:spLocks noGrp="1"/>
          </p:cNvSpPr>
          <p:nvPr>
            <p:ph idx="1"/>
          </p:nvPr>
        </p:nvSpPr>
        <p:spPr>
          <a:xfrm>
            <a:off x="938643" y="2155085"/>
            <a:ext cx="7694965" cy="1976648"/>
          </a:xfrm>
        </p:spPr>
        <p:txBody>
          <a:bodyPr>
            <a:noAutofit/>
          </a:bodyPr>
          <a:lstStyle/>
          <a:p>
            <a:r>
              <a:rPr lang="en-US" altLang="nl-BE" dirty="0"/>
              <a:t>A </a:t>
            </a:r>
            <a:r>
              <a:rPr lang="en-US" altLang="nl-BE" b="1" dirty="0"/>
              <a:t>simple or atomic attribute type </a:t>
            </a:r>
            <a:r>
              <a:rPr lang="en-US" altLang="nl-BE" dirty="0"/>
              <a:t>cannot be further divided into parts (e.g., supplier number, supplier status)</a:t>
            </a:r>
          </a:p>
          <a:p>
            <a:pPr marL="0" indent="0">
              <a:buNone/>
            </a:pPr>
            <a:endParaRPr lang="en-US" altLang="nl-BE" dirty="0"/>
          </a:p>
          <a:p>
            <a:r>
              <a:rPr lang="en-US" altLang="nl-BE" dirty="0"/>
              <a:t>A </a:t>
            </a:r>
            <a:r>
              <a:rPr lang="en-US" altLang="nl-BE" b="1" dirty="0"/>
              <a:t>composite attribute type </a:t>
            </a:r>
            <a:r>
              <a:rPr lang="en-US" altLang="nl-BE" dirty="0"/>
              <a:t>is an attribute type that can be decomposed into other meaningful attribute types (e.g.,  address, name)</a:t>
            </a:r>
            <a:endParaRPr lang="nl-BE" altLang="nl-BE" dirty="0"/>
          </a:p>
        </p:txBody>
      </p:sp>
      <p:sp>
        <p:nvSpPr>
          <p:cNvPr id="25604" name="Slide Number Placeholder 3">
            <a:extLst>
              <a:ext uri="{FF2B5EF4-FFF2-40B4-BE49-F238E27FC236}">
                <a16:creationId xmlns:a16="http://schemas.microsoft.com/office/drawing/2014/main" id="{13EEA9F2-79F4-45F5-BDE0-B0CEEBCF6542}"/>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40171B-E73A-4BBB-B4B6-1F4865CAA963}" type="slidenum">
              <a:rPr lang="nl-NL" altLang="nl-BE" sz="1200" smtClean="0">
                <a:solidFill>
                  <a:srgbClr val="898989"/>
                </a:solidFill>
                <a:latin typeface="Arial" panose="020B0604020202020204" pitchFamily="34" charset="0"/>
              </a:rPr>
              <a:pPr>
                <a:spcBef>
                  <a:spcPct val="0"/>
                </a:spcBef>
                <a:buFontTx/>
                <a:buNone/>
              </a:pPr>
              <a:t>11</a:t>
            </a:fld>
            <a:endParaRPr lang="nl-NL" altLang="nl-BE" sz="1200">
              <a:solidFill>
                <a:srgbClr val="898989"/>
              </a:solidFill>
              <a:latin typeface="Arial" panose="020B0604020202020204" pitchFamily="34" charset="0"/>
            </a:endParaRPr>
          </a:p>
        </p:txBody>
      </p:sp>
      <p:pic>
        <p:nvPicPr>
          <p:cNvPr id="25605" name="Picture 4">
            <a:extLst>
              <a:ext uri="{FF2B5EF4-FFF2-40B4-BE49-F238E27FC236}">
                <a16:creationId xmlns:a16="http://schemas.microsoft.com/office/drawing/2014/main" id="{2703C426-127D-4DE8-907A-85D2AE8D3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505" y="4000220"/>
            <a:ext cx="4307504" cy="262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row: Up 5">
            <a:extLst>
              <a:ext uri="{FF2B5EF4-FFF2-40B4-BE49-F238E27FC236}">
                <a16:creationId xmlns:a16="http://schemas.microsoft.com/office/drawing/2014/main" id="{6A4FFA7D-954F-40F8-BCD6-943E95EACD00}"/>
              </a:ext>
            </a:extLst>
          </p:cNvPr>
          <p:cNvSpPr/>
          <p:nvPr/>
        </p:nvSpPr>
        <p:spPr>
          <a:xfrm rot="8360381">
            <a:off x="5576367" y="4987067"/>
            <a:ext cx="187663" cy="382556"/>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
        <p:nvSpPr>
          <p:cNvPr id="7" name="Arrow: Up 6">
            <a:extLst>
              <a:ext uri="{FF2B5EF4-FFF2-40B4-BE49-F238E27FC236}">
                <a16:creationId xmlns:a16="http://schemas.microsoft.com/office/drawing/2014/main" id="{46AF0A06-4FA1-466E-B40E-4A910D27B022}"/>
              </a:ext>
            </a:extLst>
          </p:cNvPr>
          <p:cNvSpPr/>
          <p:nvPr/>
        </p:nvSpPr>
        <p:spPr>
          <a:xfrm rot="18894220">
            <a:off x="7726469" y="4706143"/>
            <a:ext cx="167951" cy="382556"/>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7AE63E8-C2CD-471A-8397-322236836EAE}"/>
              </a:ext>
            </a:extLst>
          </p:cNvPr>
          <p:cNvSpPr>
            <a:spLocks noGrp="1"/>
          </p:cNvSpPr>
          <p:nvPr>
            <p:ph type="title"/>
          </p:nvPr>
        </p:nvSpPr>
        <p:spPr/>
        <p:txBody>
          <a:bodyPr/>
          <a:lstStyle/>
          <a:p>
            <a:r>
              <a:rPr lang="en-US" altLang="nl-BE" sz="3200" dirty="0"/>
              <a:t>Single-Valued versus Multi-Valued Attribute Types</a:t>
            </a:r>
            <a:endParaRPr lang="nl-BE" altLang="nl-BE" sz="3200" dirty="0"/>
          </a:p>
        </p:txBody>
      </p:sp>
      <p:sp>
        <p:nvSpPr>
          <p:cNvPr id="27651" name="Content Placeholder 2">
            <a:extLst>
              <a:ext uri="{FF2B5EF4-FFF2-40B4-BE49-F238E27FC236}">
                <a16:creationId xmlns:a16="http://schemas.microsoft.com/office/drawing/2014/main" id="{FFF9CA19-B32C-4DD9-A837-A8CC0F89FB21}"/>
              </a:ext>
            </a:extLst>
          </p:cNvPr>
          <p:cNvSpPr>
            <a:spLocks noGrp="1"/>
          </p:cNvSpPr>
          <p:nvPr>
            <p:ph idx="1"/>
          </p:nvPr>
        </p:nvSpPr>
        <p:spPr>
          <a:xfrm>
            <a:off x="938642" y="2221765"/>
            <a:ext cx="8237109" cy="1852862"/>
          </a:xfrm>
        </p:spPr>
        <p:txBody>
          <a:bodyPr>
            <a:normAutofit/>
          </a:bodyPr>
          <a:lstStyle/>
          <a:p>
            <a:r>
              <a:rPr lang="en-US" altLang="nl-BE" dirty="0"/>
              <a:t>A </a:t>
            </a:r>
            <a:r>
              <a:rPr lang="en-US" altLang="nl-BE" b="1" dirty="0"/>
              <a:t>single-valued attribute type </a:t>
            </a:r>
            <a:r>
              <a:rPr lang="en-US" altLang="nl-BE" dirty="0"/>
              <a:t>has only one value for a particular entity (e.g., product number, product name)</a:t>
            </a:r>
          </a:p>
          <a:p>
            <a:pPr marL="402336" lvl="1" indent="0">
              <a:buNone/>
            </a:pPr>
            <a:endParaRPr lang="en-US" altLang="nl-BE" dirty="0"/>
          </a:p>
          <a:p>
            <a:r>
              <a:rPr lang="en-US" altLang="nl-BE" dirty="0"/>
              <a:t>A </a:t>
            </a:r>
            <a:r>
              <a:rPr lang="en-US" altLang="nl-BE" b="1" dirty="0"/>
              <a:t>multi-valued attribute type </a:t>
            </a:r>
            <a:r>
              <a:rPr lang="en-US" altLang="nl-BE" dirty="0"/>
              <a:t>is an attribute type that can have multiple values (e.g., email address)</a:t>
            </a:r>
            <a:endParaRPr lang="nl-BE" altLang="nl-BE" dirty="0"/>
          </a:p>
        </p:txBody>
      </p:sp>
      <p:sp>
        <p:nvSpPr>
          <p:cNvPr id="27652" name="Slide Number Placeholder 3">
            <a:extLst>
              <a:ext uri="{FF2B5EF4-FFF2-40B4-BE49-F238E27FC236}">
                <a16:creationId xmlns:a16="http://schemas.microsoft.com/office/drawing/2014/main" id="{B0DEE97C-BE70-4FF0-881F-678DC6942D78}"/>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6B8D9D-E419-49B4-A8BB-1D0AFDBE6DAF}" type="slidenum">
              <a:rPr lang="nl-NL" altLang="nl-BE" sz="1200" smtClean="0">
                <a:solidFill>
                  <a:srgbClr val="898989"/>
                </a:solidFill>
                <a:latin typeface="Arial" panose="020B0604020202020204" pitchFamily="34" charset="0"/>
              </a:rPr>
              <a:pPr>
                <a:spcBef>
                  <a:spcPct val="0"/>
                </a:spcBef>
                <a:buFontTx/>
                <a:buNone/>
              </a:pPr>
              <a:t>12</a:t>
            </a:fld>
            <a:endParaRPr lang="nl-NL" altLang="nl-BE" sz="1200">
              <a:solidFill>
                <a:srgbClr val="898989"/>
              </a:solidFill>
              <a:latin typeface="Arial" panose="020B0604020202020204" pitchFamily="34" charset="0"/>
            </a:endParaRPr>
          </a:p>
        </p:txBody>
      </p:sp>
      <p:pic>
        <p:nvPicPr>
          <p:cNvPr id="27653" name="Picture 4">
            <a:extLst>
              <a:ext uri="{FF2B5EF4-FFF2-40B4-BE49-F238E27FC236}">
                <a16:creationId xmlns:a16="http://schemas.microsoft.com/office/drawing/2014/main" id="{7B140DAF-129C-4020-B1D5-95201E919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645" y="3999057"/>
            <a:ext cx="47498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row: Up 5">
            <a:extLst>
              <a:ext uri="{FF2B5EF4-FFF2-40B4-BE49-F238E27FC236}">
                <a16:creationId xmlns:a16="http://schemas.microsoft.com/office/drawing/2014/main" id="{12148976-0BF4-4BBE-A768-B8777B87EEAF}"/>
              </a:ext>
            </a:extLst>
          </p:cNvPr>
          <p:cNvSpPr/>
          <p:nvPr/>
        </p:nvSpPr>
        <p:spPr>
          <a:xfrm>
            <a:off x="7249885" y="4919838"/>
            <a:ext cx="167951" cy="382556"/>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3A2FA10-7631-4F29-B7E2-ABFC49C181CF}"/>
              </a:ext>
            </a:extLst>
          </p:cNvPr>
          <p:cNvSpPr>
            <a:spLocks noGrp="1"/>
          </p:cNvSpPr>
          <p:nvPr>
            <p:ph type="title"/>
          </p:nvPr>
        </p:nvSpPr>
        <p:spPr/>
        <p:txBody>
          <a:bodyPr/>
          <a:lstStyle/>
          <a:p>
            <a:r>
              <a:rPr lang="en-US" altLang="nl-BE"/>
              <a:t>Derived Attribute Type</a:t>
            </a:r>
            <a:endParaRPr lang="nl-BE" altLang="nl-BE"/>
          </a:p>
        </p:txBody>
      </p:sp>
      <p:sp>
        <p:nvSpPr>
          <p:cNvPr id="29699" name="Content Placeholder 2">
            <a:extLst>
              <a:ext uri="{FF2B5EF4-FFF2-40B4-BE49-F238E27FC236}">
                <a16:creationId xmlns:a16="http://schemas.microsoft.com/office/drawing/2014/main" id="{075A6164-2873-42CE-86AF-C39EB245C302}"/>
              </a:ext>
            </a:extLst>
          </p:cNvPr>
          <p:cNvSpPr>
            <a:spLocks noGrp="1"/>
          </p:cNvSpPr>
          <p:nvPr>
            <p:ph idx="1"/>
          </p:nvPr>
        </p:nvSpPr>
        <p:spPr>
          <a:xfrm>
            <a:off x="938642" y="2350234"/>
            <a:ext cx="8237109" cy="1012642"/>
          </a:xfrm>
        </p:spPr>
        <p:txBody>
          <a:bodyPr>
            <a:noAutofit/>
          </a:bodyPr>
          <a:lstStyle/>
          <a:p>
            <a:r>
              <a:rPr lang="en-US" altLang="nl-BE" dirty="0"/>
              <a:t>A </a:t>
            </a:r>
            <a:r>
              <a:rPr lang="en-US" altLang="nl-BE" b="1" dirty="0"/>
              <a:t>derived attribute type </a:t>
            </a:r>
            <a:r>
              <a:rPr lang="en-US" altLang="nl-BE" dirty="0"/>
              <a:t>is an attribute type which can be derived from another attribute type  (e.g., age)</a:t>
            </a:r>
            <a:endParaRPr lang="nl-BE" altLang="nl-BE" dirty="0"/>
          </a:p>
        </p:txBody>
      </p:sp>
      <p:sp>
        <p:nvSpPr>
          <p:cNvPr id="29700" name="Slide Number Placeholder 3">
            <a:extLst>
              <a:ext uri="{FF2B5EF4-FFF2-40B4-BE49-F238E27FC236}">
                <a16:creationId xmlns:a16="http://schemas.microsoft.com/office/drawing/2014/main" id="{A2B5275A-81CD-437E-88DB-2712477CED14}"/>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F785EA-4A9C-4E4F-A1BF-968C7F8CE1BA}" type="slidenum">
              <a:rPr lang="nl-NL" altLang="nl-BE" sz="1200" smtClean="0">
                <a:solidFill>
                  <a:srgbClr val="898989"/>
                </a:solidFill>
                <a:latin typeface="Arial" panose="020B0604020202020204" pitchFamily="34" charset="0"/>
              </a:rPr>
              <a:pPr>
                <a:spcBef>
                  <a:spcPct val="0"/>
                </a:spcBef>
                <a:buFontTx/>
                <a:buNone/>
              </a:pPr>
              <a:t>13</a:t>
            </a:fld>
            <a:endParaRPr lang="nl-NL" altLang="nl-BE" sz="1200">
              <a:solidFill>
                <a:srgbClr val="898989"/>
              </a:solidFill>
              <a:latin typeface="Arial" panose="020B0604020202020204" pitchFamily="34" charset="0"/>
            </a:endParaRPr>
          </a:p>
        </p:txBody>
      </p:sp>
      <p:pic>
        <p:nvPicPr>
          <p:cNvPr id="29701" name="Picture 4">
            <a:extLst>
              <a:ext uri="{FF2B5EF4-FFF2-40B4-BE49-F238E27FC236}">
                <a16:creationId xmlns:a16="http://schemas.microsoft.com/office/drawing/2014/main" id="{DA4C171A-0B3E-4A13-B292-EA5C6052D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343" y="3429000"/>
            <a:ext cx="5389313" cy="305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row: Up 5">
            <a:extLst>
              <a:ext uri="{FF2B5EF4-FFF2-40B4-BE49-F238E27FC236}">
                <a16:creationId xmlns:a16="http://schemas.microsoft.com/office/drawing/2014/main" id="{5BAF4BB8-B652-4CEF-8951-5F76ED2755D0}"/>
              </a:ext>
            </a:extLst>
          </p:cNvPr>
          <p:cNvSpPr/>
          <p:nvPr/>
        </p:nvSpPr>
        <p:spPr>
          <a:xfrm rot="19472748">
            <a:off x="5895696" y="6439175"/>
            <a:ext cx="164055" cy="327560"/>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94DA4E1-CAA0-4C1B-9D4D-253BDC8E6BBD}"/>
              </a:ext>
            </a:extLst>
          </p:cNvPr>
          <p:cNvSpPr>
            <a:spLocks noGrp="1"/>
          </p:cNvSpPr>
          <p:nvPr>
            <p:ph type="title"/>
          </p:nvPr>
        </p:nvSpPr>
        <p:spPr/>
        <p:txBody>
          <a:bodyPr/>
          <a:lstStyle/>
          <a:p>
            <a:r>
              <a:rPr lang="en-US" altLang="nl-BE"/>
              <a:t>Relationship Types</a:t>
            </a:r>
            <a:endParaRPr lang="nl-BE" altLang="nl-BE"/>
          </a:p>
        </p:txBody>
      </p:sp>
      <p:sp>
        <p:nvSpPr>
          <p:cNvPr id="31747" name="Content Placeholder 2">
            <a:extLst>
              <a:ext uri="{FF2B5EF4-FFF2-40B4-BE49-F238E27FC236}">
                <a16:creationId xmlns:a16="http://schemas.microsoft.com/office/drawing/2014/main" id="{E83F2306-1B8F-41E9-9E7F-6D5A4FD32D1D}"/>
              </a:ext>
            </a:extLst>
          </p:cNvPr>
          <p:cNvSpPr>
            <a:spLocks noGrp="1"/>
          </p:cNvSpPr>
          <p:nvPr>
            <p:ph idx="1"/>
          </p:nvPr>
        </p:nvSpPr>
        <p:spPr>
          <a:xfrm>
            <a:off x="1794933" y="2489200"/>
            <a:ext cx="7380818" cy="3530600"/>
          </a:xfrm>
        </p:spPr>
        <p:txBody>
          <a:bodyPr>
            <a:normAutofit/>
          </a:bodyPr>
          <a:lstStyle/>
          <a:p>
            <a:r>
              <a:rPr lang="en-US" altLang="nl-BE" sz="2400" dirty="0"/>
              <a:t>Definition</a:t>
            </a:r>
          </a:p>
          <a:p>
            <a:r>
              <a:rPr lang="en-US" altLang="nl-BE" sz="2400" dirty="0"/>
              <a:t>Degree and Roles</a:t>
            </a:r>
          </a:p>
          <a:p>
            <a:r>
              <a:rPr lang="en-US" altLang="nl-BE" sz="2400" dirty="0"/>
              <a:t>Cardinalities</a:t>
            </a:r>
          </a:p>
          <a:p>
            <a:r>
              <a:rPr lang="en-US" altLang="nl-BE" sz="2400" dirty="0"/>
              <a:t>Relationship Attribute Types</a:t>
            </a:r>
            <a:endParaRPr lang="nl-BE" altLang="nl-BE" sz="2400" dirty="0"/>
          </a:p>
        </p:txBody>
      </p:sp>
      <p:sp>
        <p:nvSpPr>
          <p:cNvPr id="31748" name="Slide Number Placeholder 3">
            <a:extLst>
              <a:ext uri="{FF2B5EF4-FFF2-40B4-BE49-F238E27FC236}">
                <a16:creationId xmlns:a16="http://schemas.microsoft.com/office/drawing/2014/main" id="{7ECDF0DF-D695-4728-9CE1-86CB726E458A}"/>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C6E9ED-12C8-4B76-AA56-2DF6FCD3BD1B}" type="slidenum">
              <a:rPr lang="nl-NL" altLang="nl-BE" sz="1200" smtClean="0">
                <a:solidFill>
                  <a:srgbClr val="898989"/>
                </a:solidFill>
                <a:latin typeface="Arial" panose="020B0604020202020204" pitchFamily="34" charset="0"/>
              </a:rPr>
              <a:pPr>
                <a:spcBef>
                  <a:spcPct val="0"/>
                </a:spcBef>
                <a:buFontTx/>
                <a:buNone/>
              </a:pPr>
              <a:t>14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F4EFEEB-63E9-40BA-B1DC-16BF1C2772B2}"/>
              </a:ext>
            </a:extLst>
          </p:cNvPr>
          <p:cNvSpPr>
            <a:spLocks noGrp="1"/>
          </p:cNvSpPr>
          <p:nvPr>
            <p:ph type="title"/>
          </p:nvPr>
        </p:nvSpPr>
        <p:spPr/>
        <p:txBody>
          <a:bodyPr/>
          <a:lstStyle/>
          <a:p>
            <a:r>
              <a:rPr lang="en-US" altLang="nl-BE"/>
              <a:t>Definition</a:t>
            </a:r>
            <a:endParaRPr lang="nl-BE" altLang="nl-BE"/>
          </a:p>
        </p:txBody>
      </p:sp>
      <p:sp>
        <p:nvSpPr>
          <p:cNvPr id="33795" name="Content Placeholder 2">
            <a:extLst>
              <a:ext uri="{FF2B5EF4-FFF2-40B4-BE49-F238E27FC236}">
                <a16:creationId xmlns:a16="http://schemas.microsoft.com/office/drawing/2014/main" id="{3CE97043-4957-42D3-8BBA-25E24D61EE05}"/>
              </a:ext>
            </a:extLst>
          </p:cNvPr>
          <p:cNvSpPr>
            <a:spLocks noGrp="1"/>
          </p:cNvSpPr>
          <p:nvPr>
            <p:ph idx="1"/>
          </p:nvPr>
        </p:nvSpPr>
        <p:spPr>
          <a:xfrm>
            <a:off x="1128889" y="2236878"/>
            <a:ext cx="8046862" cy="1188947"/>
          </a:xfrm>
        </p:spPr>
        <p:txBody>
          <a:bodyPr>
            <a:normAutofit fontScale="92500"/>
          </a:bodyPr>
          <a:lstStyle/>
          <a:p>
            <a:r>
              <a:rPr lang="en-US" altLang="nl-BE" dirty="0"/>
              <a:t>A </a:t>
            </a:r>
            <a:r>
              <a:rPr lang="en-US" altLang="nl-BE" b="1" dirty="0"/>
              <a:t>relationship</a:t>
            </a:r>
            <a:r>
              <a:rPr lang="en-US" altLang="nl-BE" dirty="0"/>
              <a:t> represents an association between two or more entities </a:t>
            </a:r>
          </a:p>
          <a:p>
            <a:r>
              <a:rPr lang="en-US" altLang="nl-BE" dirty="0"/>
              <a:t>A </a:t>
            </a:r>
            <a:r>
              <a:rPr lang="en-US" altLang="nl-BE" b="1" dirty="0"/>
              <a:t>relationship type </a:t>
            </a:r>
            <a:r>
              <a:rPr lang="en-US" altLang="nl-BE" dirty="0"/>
              <a:t>then defines a set of relationships among instances of one, two or more entity types </a:t>
            </a:r>
            <a:endParaRPr lang="nl-BE" altLang="nl-BE" dirty="0"/>
          </a:p>
        </p:txBody>
      </p:sp>
      <p:sp>
        <p:nvSpPr>
          <p:cNvPr id="33796" name="Slide Number Placeholder 3">
            <a:extLst>
              <a:ext uri="{FF2B5EF4-FFF2-40B4-BE49-F238E27FC236}">
                <a16:creationId xmlns:a16="http://schemas.microsoft.com/office/drawing/2014/main" id="{DE8FB79D-392A-46EE-B880-407831932144}"/>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4CD856-00F7-4847-AEE6-25B5B62F4A0E}" type="slidenum">
              <a:rPr lang="nl-NL" altLang="nl-BE" sz="1200" smtClean="0">
                <a:solidFill>
                  <a:srgbClr val="898989"/>
                </a:solidFill>
                <a:latin typeface="Arial" panose="020B0604020202020204" pitchFamily="34" charset="0"/>
              </a:rPr>
              <a:pPr>
                <a:spcBef>
                  <a:spcPct val="0"/>
                </a:spcBef>
                <a:buFontTx/>
                <a:buNone/>
              </a:pPr>
              <a:t>15</a:t>
            </a:fld>
            <a:endParaRPr lang="nl-NL" altLang="nl-BE" sz="1200">
              <a:solidFill>
                <a:srgbClr val="898989"/>
              </a:solidFill>
              <a:latin typeface="Arial" panose="020B0604020202020204" pitchFamily="34" charset="0"/>
            </a:endParaRPr>
          </a:p>
        </p:txBody>
      </p:sp>
      <p:pic>
        <p:nvPicPr>
          <p:cNvPr id="33797" name="Picture 4">
            <a:extLst>
              <a:ext uri="{FF2B5EF4-FFF2-40B4-BE49-F238E27FC236}">
                <a16:creationId xmlns:a16="http://schemas.microsoft.com/office/drawing/2014/main" id="{BBA8DEBA-8549-4816-A9C0-2ECC65D5B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687" y="3522859"/>
            <a:ext cx="4492625"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row: Up 5">
            <a:extLst>
              <a:ext uri="{FF2B5EF4-FFF2-40B4-BE49-F238E27FC236}">
                <a16:creationId xmlns:a16="http://schemas.microsoft.com/office/drawing/2014/main" id="{8F9846C5-68B0-42AC-B0C3-C943FFEF8C49}"/>
              </a:ext>
            </a:extLst>
          </p:cNvPr>
          <p:cNvSpPr/>
          <p:nvPr/>
        </p:nvSpPr>
        <p:spPr>
          <a:xfrm rot="14423719">
            <a:off x="5738327" y="4770250"/>
            <a:ext cx="167951" cy="382556"/>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DF262F3-56DE-43E5-B46A-BF89D18FE280}"/>
              </a:ext>
            </a:extLst>
          </p:cNvPr>
          <p:cNvSpPr>
            <a:spLocks noGrp="1"/>
          </p:cNvSpPr>
          <p:nvPr>
            <p:ph type="title"/>
          </p:nvPr>
        </p:nvSpPr>
        <p:spPr/>
        <p:txBody>
          <a:bodyPr/>
          <a:lstStyle/>
          <a:p>
            <a:r>
              <a:rPr lang="en-US" altLang="nl-BE"/>
              <a:t>Degree and Roles</a:t>
            </a:r>
            <a:endParaRPr lang="nl-BE" altLang="nl-BE"/>
          </a:p>
        </p:txBody>
      </p:sp>
      <p:sp>
        <p:nvSpPr>
          <p:cNvPr id="35843" name="Content Placeholder 2">
            <a:extLst>
              <a:ext uri="{FF2B5EF4-FFF2-40B4-BE49-F238E27FC236}">
                <a16:creationId xmlns:a16="http://schemas.microsoft.com/office/drawing/2014/main" id="{457816F4-DD84-4890-ADDA-F8604B2D9DD0}"/>
              </a:ext>
            </a:extLst>
          </p:cNvPr>
          <p:cNvSpPr>
            <a:spLocks noGrp="1"/>
          </p:cNvSpPr>
          <p:nvPr>
            <p:ph idx="1"/>
          </p:nvPr>
        </p:nvSpPr>
        <p:spPr>
          <a:xfrm>
            <a:off x="938642" y="2141593"/>
            <a:ext cx="8237109" cy="2057254"/>
          </a:xfrm>
        </p:spPr>
        <p:txBody>
          <a:bodyPr>
            <a:noAutofit/>
          </a:bodyPr>
          <a:lstStyle/>
          <a:p>
            <a:r>
              <a:rPr lang="en-US" altLang="nl-BE" sz="1600" dirty="0"/>
              <a:t>The </a:t>
            </a:r>
            <a:r>
              <a:rPr lang="en-US" altLang="nl-BE" sz="1600" b="1" dirty="0"/>
              <a:t>degree of a relationship type </a:t>
            </a:r>
            <a:r>
              <a:rPr lang="en-US" altLang="nl-BE" sz="1600" dirty="0"/>
              <a:t>corresponds to the number of entity types participating in the relationship type:</a:t>
            </a:r>
          </a:p>
          <a:p>
            <a:pPr lvl="1">
              <a:buFont typeface="Courier New" panose="02070309020205020404" pitchFamily="49" charset="0"/>
              <a:buChar char="o"/>
            </a:pPr>
            <a:r>
              <a:rPr lang="en-US" altLang="nl-BE" b="1" dirty="0"/>
              <a:t>Unary</a:t>
            </a:r>
            <a:r>
              <a:rPr lang="en-US" altLang="nl-BE" dirty="0"/>
              <a:t>: degree 1</a:t>
            </a:r>
            <a:r>
              <a:rPr lang="nl-BE" altLang="nl-BE" dirty="0"/>
              <a:t>, </a:t>
            </a:r>
            <a:r>
              <a:rPr lang="nl-BE" altLang="nl-BE" b="1" dirty="0"/>
              <a:t>binary</a:t>
            </a:r>
            <a:r>
              <a:rPr lang="nl-BE" altLang="nl-BE" dirty="0"/>
              <a:t>: degree 2, </a:t>
            </a:r>
            <a:r>
              <a:rPr lang="nl-BE" altLang="nl-BE" b="1" dirty="0"/>
              <a:t>ternary</a:t>
            </a:r>
            <a:r>
              <a:rPr lang="nl-BE" altLang="nl-BE" dirty="0"/>
              <a:t>: degree 3</a:t>
            </a:r>
          </a:p>
          <a:p>
            <a:r>
              <a:rPr lang="en-US" altLang="nl-BE" sz="1600" dirty="0"/>
              <a:t>The </a:t>
            </a:r>
            <a:r>
              <a:rPr lang="en-US" altLang="nl-BE" sz="1600" b="1" dirty="0"/>
              <a:t>roles</a:t>
            </a:r>
            <a:r>
              <a:rPr lang="en-US" altLang="nl-BE" sz="1600" dirty="0"/>
              <a:t> of a relationship type indicate the various directions that can be used to interpret it. </a:t>
            </a:r>
            <a:r>
              <a:rPr lang="en-US" sz="1600" dirty="0"/>
              <a:t>For example, a relationship "marriage" and its two roles "husband" and "wife". It has also become prevalent to name roles with phrases such as “is the owner of” and “is owned by”. </a:t>
            </a:r>
            <a:endParaRPr lang="en-US" altLang="nl-BE" sz="1600" dirty="0"/>
          </a:p>
        </p:txBody>
      </p:sp>
      <p:sp>
        <p:nvSpPr>
          <p:cNvPr id="35844" name="Slide Number Placeholder 3">
            <a:extLst>
              <a:ext uri="{FF2B5EF4-FFF2-40B4-BE49-F238E27FC236}">
                <a16:creationId xmlns:a16="http://schemas.microsoft.com/office/drawing/2014/main" id="{F39503DF-3157-4EC6-9A7D-8F24D33090EC}"/>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2DEC9C-7E35-4300-BD4F-46F31F14217A}" type="slidenum">
              <a:rPr lang="nl-NL" altLang="nl-BE" sz="1200" smtClean="0">
                <a:solidFill>
                  <a:srgbClr val="898989"/>
                </a:solidFill>
                <a:latin typeface="Arial" panose="020B0604020202020204" pitchFamily="34" charset="0"/>
              </a:rPr>
              <a:pPr>
                <a:spcBef>
                  <a:spcPct val="0"/>
                </a:spcBef>
                <a:buFontTx/>
                <a:buNone/>
              </a:pPr>
              <a:t>16</a:t>
            </a:fld>
            <a:endParaRPr lang="nl-NL" altLang="nl-BE" sz="1200">
              <a:solidFill>
                <a:srgbClr val="898989"/>
              </a:solidFill>
              <a:latin typeface="Arial" panose="020B0604020202020204" pitchFamily="34" charset="0"/>
            </a:endParaRPr>
          </a:p>
        </p:txBody>
      </p:sp>
      <p:pic>
        <p:nvPicPr>
          <p:cNvPr id="6" name="Picture 5">
            <a:extLst>
              <a:ext uri="{FF2B5EF4-FFF2-40B4-BE49-F238E27FC236}">
                <a16:creationId xmlns:a16="http://schemas.microsoft.com/office/drawing/2014/main" id="{3988672A-7DB5-4DFC-8499-5FF760D97451}"/>
              </a:ext>
            </a:extLst>
          </p:cNvPr>
          <p:cNvPicPr/>
          <p:nvPr/>
        </p:nvPicPr>
        <p:blipFill>
          <a:blip r:embed="rId3"/>
          <a:stretch>
            <a:fillRect/>
          </a:stretch>
        </p:blipFill>
        <p:spPr>
          <a:xfrm>
            <a:off x="500811" y="4573258"/>
            <a:ext cx="1713230" cy="1092200"/>
          </a:xfrm>
          <a:prstGeom prst="rect">
            <a:avLst/>
          </a:prstGeom>
        </p:spPr>
      </p:pic>
      <p:pic>
        <p:nvPicPr>
          <p:cNvPr id="7" name="Picture 6">
            <a:extLst>
              <a:ext uri="{FF2B5EF4-FFF2-40B4-BE49-F238E27FC236}">
                <a16:creationId xmlns:a16="http://schemas.microsoft.com/office/drawing/2014/main" id="{9AEB2B00-EA90-4680-A376-E9B13C9F4C6E}"/>
              </a:ext>
            </a:extLst>
          </p:cNvPr>
          <p:cNvPicPr/>
          <p:nvPr/>
        </p:nvPicPr>
        <p:blipFill>
          <a:blip r:embed="rId4"/>
          <a:stretch>
            <a:fillRect/>
          </a:stretch>
        </p:blipFill>
        <p:spPr>
          <a:xfrm>
            <a:off x="2791259" y="4931021"/>
            <a:ext cx="2986089" cy="680721"/>
          </a:xfrm>
          <a:prstGeom prst="rect">
            <a:avLst/>
          </a:prstGeom>
        </p:spPr>
      </p:pic>
      <p:pic>
        <p:nvPicPr>
          <p:cNvPr id="8" name="Picture 7">
            <a:extLst>
              <a:ext uri="{FF2B5EF4-FFF2-40B4-BE49-F238E27FC236}">
                <a16:creationId xmlns:a16="http://schemas.microsoft.com/office/drawing/2014/main" id="{A526DCC1-A8F1-42B2-B549-841B39B8A626}"/>
              </a:ext>
            </a:extLst>
          </p:cNvPr>
          <p:cNvPicPr/>
          <p:nvPr/>
        </p:nvPicPr>
        <p:blipFill>
          <a:blip r:embed="rId5"/>
          <a:stretch>
            <a:fillRect/>
          </a:stretch>
        </p:blipFill>
        <p:spPr>
          <a:xfrm>
            <a:off x="6222745" y="4286655"/>
            <a:ext cx="3395501" cy="1700212"/>
          </a:xfrm>
          <a:prstGeom prst="rect">
            <a:avLst/>
          </a:prstGeom>
        </p:spPr>
      </p:pic>
      <p:sp>
        <p:nvSpPr>
          <p:cNvPr id="2" name="TextBox 1">
            <a:extLst>
              <a:ext uri="{FF2B5EF4-FFF2-40B4-BE49-F238E27FC236}">
                <a16:creationId xmlns:a16="http://schemas.microsoft.com/office/drawing/2014/main" id="{3DD3CD0F-4841-4F61-8574-292937088E95}"/>
              </a:ext>
            </a:extLst>
          </p:cNvPr>
          <p:cNvSpPr txBox="1"/>
          <p:nvPr/>
        </p:nvSpPr>
        <p:spPr>
          <a:xfrm>
            <a:off x="1266825" y="5830758"/>
            <a:ext cx="731290" cy="338554"/>
          </a:xfrm>
          <a:prstGeom prst="rect">
            <a:avLst/>
          </a:prstGeom>
          <a:noFill/>
        </p:spPr>
        <p:txBody>
          <a:bodyPr wrap="none" rtlCol="0">
            <a:spAutoFit/>
          </a:bodyPr>
          <a:lstStyle/>
          <a:p>
            <a:r>
              <a:rPr lang="en-CA" sz="1600" dirty="0"/>
              <a:t>Unary</a:t>
            </a:r>
          </a:p>
        </p:txBody>
      </p:sp>
      <p:sp>
        <p:nvSpPr>
          <p:cNvPr id="10" name="TextBox 9">
            <a:extLst>
              <a:ext uri="{FF2B5EF4-FFF2-40B4-BE49-F238E27FC236}">
                <a16:creationId xmlns:a16="http://schemas.microsoft.com/office/drawing/2014/main" id="{8B219D84-D8B3-4CD2-88B6-319DB4641147}"/>
              </a:ext>
            </a:extLst>
          </p:cNvPr>
          <p:cNvSpPr txBox="1"/>
          <p:nvPr/>
        </p:nvSpPr>
        <p:spPr>
          <a:xfrm>
            <a:off x="3901828" y="5830758"/>
            <a:ext cx="764953" cy="338554"/>
          </a:xfrm>
          <a:prstGeom prst="rect">
            <a:avLst/>
          </a:prstGeom>
          <a:noFill/>
        </p:spPr>
        <p:txBody>
          <a:bodyPr wrap="none" rtlCol="0">
            <a:spAutoFit/>
          </a:bodyPr>
          <a:lstStyle/>
          <a:p>
            <a:r>
              <a:rPr lang="en-CA" sz="1600" dirty="0"/>
              <a:t>Binary</a:t>
            </a:r>
          </a:p>
        </p:txBody>
      </p:sp>
      <p:sp>
        <p:nvSpPr>
          <p:cNvPr id="11" name="TextBox 10">
            <a:extLst>
              <a:ext uri="{FF2B5EF4-FFF2-40B4-BE49-F238E27FC236}">
                <a16:creationId xmlns:a16="http://schemas.microsoft.com/office/drawing/2014/main" id="{9C8AF7B2-0D2A-41DD-9E74-3EA9F3B1FDE1}"/>
              </a:ext>
            </a:extLst>
          </p:cNvPr>
          <p:cNvSpPr txBox="1"/>
          <p:nvPr/>
        </p:nvSpPr>
        <p:spPr>
          <a:xfrm>
            <a:off x="7486082" y="5830758"/>
            <a:ext cx="868828" cy="338554"/>
          </a:xfrm>
          <a:prstGeom prst="rect">
            <a:avLst/>
          </a:prstGeom>
          <a:noFill/>
        </p:spPr>
        <p:txBody>
          <a:bodyPr wrap="none" rtlCol="0">
            <a:spAutoFit/>
          </a:bodyPr>
          <a:lstStyle/>
          <a:p>
            <a:r>
              <a:rPr lang="en-CA" sz="1600" dirty="0"/>
              <a:t>Ternary</a:t>
            </a:r>
          </a:p>
        </p:txBody>
      </p:sp>
      <p:sp>
        <p:nvSpPr>
          <p:cNvPr id="3" name="Rectangle 2">
            <a:extLst>
              <a:ext uri="{FF2B5EF4-FFF2-40B4-BE49-F238E27FC236}">
                <a16:creationId xmlns:a16="http://schemas.microsoft.com/office/drawing/2014/main" id="{457F0799-E7C5-46BA-8468-1656684C7B05}"/>
              </a:ext>
            </a:extLst>
          </p:cNvPr>
          <p:cNvSpPr/>
          <p:nvPr/>
        </p:nvSpPr>
        <p:spPr>
          <a:xfrm>
            <a:off x="938642" y="6103995"/>
            <a:ext cx="1713230" cy="646331"/>
          </a:xfrm>
          <a:prstGeom prst="rect">
            <a:avLst/>
          </a:prstGeom>
        </p:spPr>
        <p:txBody>
          <a:bodyPr wrap="square">
            <a:spAutoFit/>
          </a:bodyPr>
          <a:lstStyle/>
          <a:p>
            <a:r>
              <a:rPr lang="en-CA" sz="1200" dirty="0">
                <a:solidFill>
                  <a:schemeClr val="tx1">
                    <a:lumMod val="50000"/>
                    <a:lumOff val="50000"/>
                  </a:schemeClr>
                </a:solidFill>
              </a:rPr>
              <a:t>both participants in the relationship are the same 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2" grpId="0"/>
      <p:bldP spid="10" grpId="0"/>
      <p:bldP spid="11"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8B50A36-CDA7-4635-9B92-DF091B13E593}"/>
              </a:ext>
            </a:extLst>
          </p:cNvPr>
          <p:cNvSpPr>
            <a:spLocks noGrp="1"/>
          </p:cNvSpPr>
          <p:nvPr>
            <p:ph type="title"/>
          </p:nvPr>
        </p:nvSpPr>
        <p:spPr/>
        <p:txBody>
          <a:bodyPr/>
          <a:lstStyle/>
          <a:p>
            <a:r>
              <a:rPr lang="en-US" altLang="nl-BE"/>
              <a:t> Cardinalities</a:t>
            </a:r>
            <a:endParaRPr lang="nl-BE" altLang="nl-BE"/>
          </a:p>
        </p:txBody>
      </p:sp>
      <p:sp>
        <p:nvSpPr>
          <p:cNvPr id="3" name="Content Placeholder 2">
            <a:extLst>
              <a:ext uri="{FF2B5EF4-FFF2-40B4-BE49-F238E27FC236}">
                <a16:creationId xmlns:a16="http://schemas.microsoft.com/office/drawing/2014/main" id="{11C2DDBD-43C4-456A-97B4-F9A09A3C9C67}"/>
              </a:ext>
            </a:extLst>
          </p:cNvPr>
          <p:cNvSpPr>
            <a:spLocks noGrp="1"/>
          </p:cNvSpPr>
          <p:nvPr>
            <p:ph idx="1"/>
          </p:nvPr>
        </p:nvSpPr>
        <p:spPr>
          <a:xfrm>
            <a:off x="1343379" y="2425805"/>
            <a:ext cx="7540978" cy="4012780"/>
          </a:xfrm>
        </p:spPr>
        <p:txBody>
          <a:bodyPr>
            <a:normAutofit/>
          </a:bodyPr>
          <a:lstStyle/>
          <a:p>
            <a:pPr>
              <a:defRPr/>
            </a:pPr>
            <a:r>
              <a:rPr lang="en-US" dirty="0"/>
              <a:t>Every relationship type can be characterized in terms of its cardinalities, which </a:t>
            </a:r>
            <a:r>
              <a:rPr lang="en-US" b="1" dirty="0"/>
              <a:t>specify the minimum or maximum number of relationship instances</a:t>
            </a:r>
            <a:r>
              <a:rPr lang="en-US" dirty="0"/>
              <a:t> that an individual entity can participate in</a:t>
            </a:r>
          </a:p>
          <a:p>
            <a:pPr>
              <a:defRPr/>
            </a:pPr>
            <a:r>
              <a:rPr lang="en-US" b="1" dirty="0"/>
              <a:t>Minimum</a:t>
            </a:r>
            <a:r>
              <a:rPr lang="en-US" dirty="0"/>
              <a:t> cardinality can be 0 or 1  </a:t>
            </a:r>
          </a:p>
          <a:p>
            <a:pPr lvl="1">
              <a:buFont typeface="Courier New" panose="02070309020205020404" pitchFamily="49" charset="0"/>
              <a:buChar char="o"/>
              <a:defRPr/>
            </a:pPr>
            <a:r>
              <a:rPr lang="en-US" dirty="0"/>
              <a:t>If 0: </a:t>
            </a:r>
            <a:r>
              <a:rPr lang="en-US" b="1" dirty="0"/>
              <a:t>partial</a:t>
            </a:r>
            <a:r>
              <a:rPr lang="en-US" dirty="0"/>
              <a:t> participation</a:t>
            </a:r>
          </a:p>
          <a:p>
            <a:pPr lvl="1">
              <a:buFont typeface="Courier New" panose="02070309020205020404" pitchFamily="49" charset="0"/>
              <a:buChar char="o"/>
              <a:defRPr/>
            </a:pPr>
            <a:r>
              <a:rPr lang="en-US" dirty="0"/>
              <a:t>If 1: </a:t>
            </a:r>
            <a:r>
              <a:rPr lang="en-US" b="1" dirty="0"/>
              <a:t>total</a:t>
            </a:r>
            <a:r>
              <a:rPr lang="en-US" dirty="0"/>
              <a:t> participation or existence dependency</a:t>
            </a:r>
          </a:p>
          <a:p>
            <a:pPr>
              <a:defRPr/>
            </a:pPr>
            <a:r>
              <a:rPr lang="en-US" b="1" dirty="0"/>
              <a:t>Maximum</a:t>
            </a:r>
            <a:r>
              <a:rPr lang="en-US" dirty="0"/>
              <a:t> cardinality can be 1 or N</a:t>
            </a:r>
          </a:p>
          <a:p>
            <a:pPr>
              <a:defRPr/>
            </a:pPr>
            <a:r>
              <a:rPr lang="en-US" sz="2000" b="1" dirty="0"/>
              <a:t>3</a:t>
            </a:r>
            <a:r>
              <a:rPr lang="en-US" sz="2000" dirty="0"/>
              <a:t> options for </a:t>
            </a:r>
            <a:r>
              <a:rPr lang="en-US" sz="2000" b="1" dirty="0"/>
              <a:t>binary</a:t>
            </a:r>
            <a:r>
              <a:rPr lang="en-US" sz="2000" dirty="0"/>
              <a:t> relationship types: </a:t>
            </a:r>
            <a:r>
              <a:rPr lang="en-US" sz="2000" b="1" dirty="0"/>
              <a:t>1:1</a:t>
            </a:r>
            <a:r>
              <a:rPr lang="en-US" sz="2000" dirty="0"/>
              <a:t>, </a:t>
            </a:r>
            <a:r>
              <a:rPr lang="en-US" sz="2000" b="1" dirty="0"/>
              <a:t>1:N</a:t>
            </a:r>
            <a:r>
              <a:rPr lang="en-US" sz="2000" dirty="0"/>
              <a:t>, and </a:t>
            </a:r>
            <a:r>
              <a:rPr lang="en-US" sz="2000" b="1" dirty="0"/>
              <a:t>M:N</a:t>
            </a:r>
            <a:endParaRPr lang="en-US" dirty="0"/>
          </a:p>
          <a:p>
            <a:pPr marL="457200" lvl="1" indent="0">
              <a:buFont typeface="Arial" panose="020B0604020202020204" pitchFamily="34" charset="0"/>
              <a:buNone/>
              <a:defRPr/>
            </a:pPr>
            <a:endParaRPr lang="nl-BE" sz="1800" dirty="0"/>
          </a:p>
        </p:txBody>
      </p:sp>
      <p:sp>
        <p:nvSpPr>
          <p:cNvPr id="39940" name="Slide Number Placeholder 3">
            <a:extLst>
              <a:ext uri="{FF2B5EF4-FFF2-40B4-BE49-F238E27FC236}">
                <a16:creationId xmlns:a16="http://schemas.microsoft.com/office/drawing/2014/main" id="{7ED77854-BD85-42BE-BCA2-61680BD7A325}"/>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9BEA92-DDCF-45A8-8BF5-3CA47AB9DAAC}" type="slidenum">
              <a:rPr lang="nl-NL" altLang="nl-BE" sz="1200" smtClean="0">
                <a:solidFill>
                  <a:srgbClr val="898989"/>
                </a:solidFill>
                <a:latin typeface="Arial" panose="020B0604020202020204" pitchFamily="34" charset="0"/>
              </a:rPr>
              <a:pPr>
                <a:spcBef>
                  <a:spcPct val="0"/>
                </a:spcBef>
                <a:buFontTx/>
                <a:buNone/>
              </a:pPr>
              <a:t>17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9061532-88F1-4154-A65A-E201CB534451}"/>
              </a:ext>
            </a:extLst>
          </p:cNvPr>
          <p:cNvSpPr>
            <a:spLocks noGrp="1"/>
          </p:cNvSpPr>
          <p:nvPr>
            <p:ph type="title"/>
          </p:nvPr>
        </p:nvSpPr>
        <p:spPr/>
        <p:txBody>
          <a:bodyPr/>
          <a:lstStyle/>
          <a:p>
            <a:r>
              <a:rPr lang="en-US" altLang="nl-BE"/>
              <a:t>Cardinalities</a:t>
            </a:r>
            <a:endParaRPr lang="nl-BE" altLang="nl-BE"/>
          </a:p>
        </p:txBody>
      </p:sp>
      <p:sp>
        <p:nvSpPr>
          <p:cNvPr id="41987" name="Slide Number Placeholder 3">
            <a:extLst>
              <a:ext uri="{FF2B5EF4-FFF2-40B4-BE49-F238E27FC236}">
                <a16:creationId xmlns:a16="http://schemas.microsoft.com/office/drawing/2014/main" id="{37201A25-0F25-494A-9F54-D498B0C883AA}"/>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5DB694-186A-45A1-AF59-C9F1F8827F25}" type="slidenum">
              <a:rPr lang="nl-NL" altLang="nl-BE" sz="1200" smtClean="0">
                <a:solidFill>
                  <a:srgbClr val="898989"/>
                </a:solidFill>
                <a:latin typeface="Arial" panose="020B0604020202020204" pitchFamily="34" charset="0"/>
              </a:rPr>
              <a:pPr>
                <a:spcBef>
                  <a:spcPct val="0"/>
                </a:spcBef>
                <a:buFontTx/>
                <a:buNone/>
              </a:pPr>
              <a:t>18</a:t>
            </a:fld>
            <a:endParaRPr lang="nl-NL" altLang="nl-BE" sz="120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4FD56F1F-2414-46D2-B46C-7D0073BBFFBC}"/>
              </a:ext>
            </a:extLst>
          </p:cNvPr>
          <p:cNvPicPr>
            <a:picLocks noChangeAspect="1"/>
          </p:cNvPicPr>
          <p:nvPr/>
        </p:nvPicPr>
        <p:blipFill>
          <a:blip r:embed="rId3"/>
          <a:stretch>
            <a:fillRect/>
          </a:stretch>
        </p:blipFill>
        <p:spPr>
          <a:xfrm>
            <a:off x="1052943" y="4856130"/>
            <a:ext cx="6677025" cy="1000125"/>
          </a:xfrm>
          <a:prstGeom prst="rect">
            <a:avLst/>
          </a:prstGeom>
        </p:spPr>
      </p:pic>
      <p:pic>
        <p:nvPicPr>
          <p:cNvPr id="3" name="Picture 2">
            <a:extLst>
              <a:ext uri="{FF2B5EF4-FFF2-40B4-BE49-F238E27FC236}">
                <a16:creationId xmlns:a16="http://schemas.microsoft.com/office/drawing/2014/main" id="{6D5328E0-C7E3-4C14-9472-4B68770C6DC4}"/>
              </a:ext>
            </a:extLst>
          </p:cNvPr>
          <p:cNvPicPr>
            <a:picLocks noChangeAspect="1"/>
          </p:cNvPicPr>
          <p:nvPr/>
        </p:nvPicPr>
        <p:blipFill>
          <a:blip r:embed="rId4"/>
          <a:stretch>
            <a:fillRect/>
          </a:stretch>
        </p:blipFill>
        <p:spPr>
          <a:xfrm>
            <a:off x="938643" y="2449733"/>
            <a:ext cx="6791325" cy="2228850"/>
          </a:xfrm>
          <a:prstGeom prst="rect">
            <a:avLst/>
          </a:prstGeom>
        </p:spPr>
      </p:pic>
      <p:sp>
        <p:nvSpPr>
          <p:cNvPr id="4" name="TextBox 3">
            <a:extLst>
              <a:ext uri="{FF2B5EF4-FFF2-40B4-BE49-F238E27FC236}">
                <a16:creationId xmlns:a16="http://schemas.microsoft.com/office/drawing/2014/main" id="{374F2B56-4ADA-4D7D-A4FD-051616548C61}"/>
              </a:ext>
            </a:extLst>
          </p:cNvPr>
          <p:cNvSpPr txBox="1"/>
          <p:nvPr/>
        </p:nvSpPr>
        <p:spPr>
          <a:xfrm>
            <a:off x="7893698" y="2920481"/>
            <a:ext cx="152638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CA" dirty="0"/>
              <a:t>One to One</a:t>
            </a:r>
          </a:p>
        </p:txBody>
      </p:sp>
      <p:sp>
        <p:nvSpPr>
          <p:cNvPr id="7" name="TextBox 6">
            <a:extLst>
              <a:ext uri="{FF2B5EF4-FFF2-40B4-BE49-F238E27FC236}">
                <a16:creationId xmlns:a16="http://schemas.microsoft.com/office/drawing/2014/main" id="{5A57D5CB-0580-444D-95D2-1608D4520EE9}"/>
              </a:ext>
            </a:extLst>
          </p:cNvPr>
          <p:cNvSpPr txBox="1"/>
          <p:nvPr/>
        </p:nvSpPr>
        <p:spPr>
          <a:xfrm>
            <a:off x="7893698" y="4061925"/>
            <a:ext cx="16674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CA" dirty="0"/>
              <a:t>One to Many</a:t>
            </a:r>
          </a:p>
        </p:txBody>
      </p:sp>
      <p:sp>
        <p:nvSpPr>
          <p:cNvPr id="8" name="TextBox 7">
            <a:extLst>
              <a:ext uri="{FF2B5EF4-FFF2-40B4-BE49-F238E27FC236}">
                <a16:creationId xmlns:a16="http://schemas.microsoft.com/office/drawing/2014/main" id="{3FF5D8D8-3543-44B9-BF63-97D629AAB668}"/>
              </a:ext>
            </a:extLst>
          </p:cNvPr>
          <p:cNvSpPr txBox="1"/>
          <p:nvPr/>
        </p:nvSpPr>
        <p:spPr>
          <a:xfrm>
            <a:off x="7893698" y="5184707"/>
            <a:ext cx="180850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CA" dirty="0"/>
              <a:t>Many to Many</a:t>
            </a:r>
          </a:p>
        </p:txBody>
      </p:sp>
      <p:sp>
        <p:nvSpPr>
          <p:cNvPr id="9" name="Arrow: Up 8">
            <a:extLst>
              <a:ext uri="{FF2B5EF4-FFF2-40B4-BE49-F238E27FC236}">
                <a16:creationId xmlns:a16="http://schemas.microsoft.com/office/drawing/2014/main" id="{A5D5FD85-85F9-4166-AE37-4F8161383ADD}"/>
              </a:ext>
            </a:extLst>
          </p:cNvPr>
          <p:cNvSpPr/>
          <p:nvPr/>
        </p:nvSpPr>
        <p:spPr>
          <a:xfrm rot="5400000">
            <a:off x="6828648" y="3008536"/>
            <a:ext cx="268643" cy="293915"/>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
        <p:nvSpPr>
          <p:cNvPr id="10" name="Arrow: Up 9">
            <a:extLst>
              <a:ext uri="{FF2B5EF4-FFF2-40B4-BE49-F238E27FC236}">
                <a16:creationId xmlns:a16="http://schemas.microsoft.com/office/drawing/2014/main" id="{43A3160A-41F6-4ED6-AC48-FA1A07DECC51}"/>
              </a:ext>
            </a:extLst>
          </p:cNvPr>
          <p:cNvSpPr/>
          <p:nvPr/>
        </p:nvSpPr>
        <p:spPr>
          <a:xfrm rot="5400000">
            <a:off x="6828648" y="4089947"/>
            <a:ext cx="268643" cy="293915"/>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
        <p:nvSpPr>
          <p:cNvPr id="11" name="Arrow: Up 10">
            <a:extLst>
              <a:ext uri="{FF2B5EF4-FFF2-40B4-BE49-F238E27FC236}">
                <a16:creationId xmlns:a16="http://schemas.microsoft.com/office/drawing/2014/main" id="{A005B519-5A9D-4455-AB9B-5E456AB4F892}"/>
              </a:ext>
            </a:extLst>
          </p:cNvPr>
          <p:cNvSpPr/>
          <p:nvPr/>
        </p:nvSpPr>
        <p:spPr>
          <a:xfrm rot="5400000">
            <a:off x="6828648" y="5222415"/>
            <a:ext cx="268643" cy="293915"/>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026E-9B0D-4096-ADCC-7CCAEE69ECCD}"/>
              </a:ext>
            </a:extLst>
          </p:cNvPr>
          <p:cNvSpPr>
            <a:spLocks noGrp="1"/>
          </p:cNvSpPr>
          <p:nvPr>
            <p:ph type="title"/>
          </p:nvPr>
        </p:nvSpPr>
        <p:spPr/>
        <p:txBody>
          <a:bodyPr/>
          <a:lstStyle/>
          <a:p>
            <a:r>
              <a:rPr lang="en-US" dirty="0"/>
              <a:t>Participation Constraints</a:t>
            </a:r>
            <a:endParaRPr lang="en-CA" dirty="0"/>
          </a:p>
        </p:txBody>
      </p:sp>
      <p:sp>
        <p:nvSpPr>
          <p:cNvPr id="3" name="Content Placeholder 2">
            <a:extLst>
              <a:ext uri="{FF2B5EF4-FFF2-40B4-BE49-F238E27FC236}">
                <a16:creationId xmlns:a16="http://schemas.microsoft.com/office/drawing/2014/main" id="{3BD1FC48-A133-4FA3-8E26-F0205E93DB85}"/>
              </a:ext>
            </a:extLst>
          </p:cNvPr>
          <p:cNvSpPr>
            <a:spLocks noGrp="1"/>
          </p:cNvSpPr>
          <p:nvPr>
            <p:ph idx="1"/>
          </p:nvPr>
        </p:nvSpPr>
        <p:spPr>
          <a:xfrm>
            <a:off x="938643" y="2330578"/>
            <a:ext cx="8069155" cy="3911599"/>
          </a:xfrm>
        </p:spPr>
        <p:txBody>
          <a:bodyPr>
            <a:noAutofit/>
          </a:bodyPr>
          <a:lstStyle/>
          <a:p>
            <a:r>
              <a:rPr lang="en-US" sz="1600" dirty="0"/>
              <a:t>Participation Constraints represents how an entity is involved in the relation. </a:t>
            </a:r>
          </a:p>
          <a:p>
            <a:r>
              <a:rPr lang="en-US" sz="1600" dirty="0"/>
              <a:t>If all the entity values are participating in any relation, then it is called </a:t>
            </a:r>
            <a:r>
              <a:rPr lang="en-US" sz="1600" b="1" dirty="0"/>
              <a:t>total participation</a:t>
            </a:r>
            <a:r>
              <a:rPr lang="en-US" sz="1600" dirty="0"/>
              <a:t>. </a:t>
            </a:r>
          </a:p>
          <a:p>
            <a:r>
              <a:rPr lang="en-US" sz="1600" dirty="0"/>
              <a:t>If only few values of an entity is part of relation, then it is a </a:t>
            </a:r>
            <a:r>
              <a:rPr lang="en-US" sz="1600" b="1" dirty="0"/>
              <a:t>partial participation</a:t>
            </a:r>
            <a:r>
              <a:rPr lang="en-US" sz="1600" dirty="0"/>
              <a:t>.</a:t>
            </a:r>
          </a:p>
          <a:p>
            <a:r>
              <a:rPr lang="en-US" sz="1600" dirty="0"/>
              <a:t>For example, ‘Employee Works for a Department’. Here all the employees work for one or the other department. No employees are left without department. Hence all the employees are participating in this relation. Thus, participation of employee is total participation.</a:t>
            </a:r>
          </a:p>
          <a:p>
            <a:r>
              <a:rPr lang="en-US" sz="1600" dirty="0"/>
              <a:t>But individual Department will not have all the employees. Each department will have only few groups of employees working. Hence partial participation of department is seen here.</a:t>
            </a:r>
            <a:endParaRPr lang="en-CA" sz="1600" dirty="0"/>
          </a:p>
        </p:txBody>
      </p:sp>
      <p:sp>
        <p:nvSpPr>
          <p:cNvPr id="4" name="Slide Number Placeholder 3">
            <a:extLst>
              <a:ext uri="{FF2B5EF4-FFF2-40B4-BE49-F238E27FC236}">
                <a16:creationId xmlns:a16="http://schemas.microsoft.com/office/drawing/2014/main" id="{86D5263F-1E4A-4DE7-8C3F-A9AC7E04C6CF}"/>
              </a:ext>
            </a:extLst>
          </p:cNvPr>
          <p:cNvSpPr>
            <a:spLocks noGrp="1"/>
          </p:cNvSpPr>
          <p:nvPr>
            <p:ph type="sldNum" sz="quarter" idx="4"/>
          </p:nvPr>
        </p:nvSpPr>
        <p:spPr/>
        <p:txBody>
          <a:bodyPr/>
          <a:lstStyle/>
          <a:p>
            <a:pPr>
              <a:defRPr/>
            </a:pPr>
            <a:fld id="{BB8CA864-779C-4EC4-A9D3-5DE16047CBA8}" type="slidenum">
              <a:rPr lang="nl-NL" altLang="nl-BE" smtClean="0"/>
              <a:pPr>
                <a:defRPr/>
              </a:pPr>
              <a:t>19</a:t>
            </a:fld>
            <a:endParaRPr lang="nl-NL" altLang="nl-BE"/>
          </a:p>
        </p:txBody>
      </p:sp>
    </p:spTree>
    <p:extLst>
      <p:ext uri="{BB962C8B-B14F-4D97-AF65-F5344CB8AC3E}">
        <p14:creationId xmlns:p14="http://schemas.microsoft.com/office/powerpoint/2010/main" val="14578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CD6FEE0-B49F-4CF2-8433-A1480551D88F}"/>
              </a:ext>
            </a:extLst>
          </p:cNvPr>
          <p:cNvSpPr>
            <a:spLocks noGrp="1"/>
          </p:cNvSpPr>
          <p:nvPr>
            <p:ph type="title"/>
          </p:nvPr>
        </p:nvSpPr>
        <p:spPr/>
        <p:txBody>
          <a:bodyPr/>
          <a:lstStyle/>
          <a:p>
            <a:r>
              <a:rPr lang="en-US" altLang="nl-BE"/>
              <a:t>Overview</a:t>
            </a:r>
            <a:endParaRPr lang="nl-BE" altLang="nl-BE"/>
          </a:p>
        </p:txBody>
      </p:sp>
      <p:sp>
        <p:nvSpPr>
          <p:cNvPr id="7171" name="Content Placeholder 2">
            <a:extLst>
              <a:ext uri="{FF2B5EF4-FFF2-40B4-BE49-F238E27FC236}">
                <a16:creationId xmlns:a16="http://schemas.microsoft.com/office/drawing/2014/main" id="{01D099EB-DEE0-4B98-AEDE-FCF4828C3AD7}"/>
              </a:ext>
            </a:extLst>
          </p:cNvPr>
          <p:cNvSpPr>
            <a:spLocks noGrp="1"/>
          </p:cNvSpPr>
          <p:nvPr>
            <p:ph idx="1"/>
          </p:nvPr>
        </p:nvSpPr>
        <p:spPr>
          <a:xfrm>
            <a:off x="1591733" y="2844800"/>
            <a:ext cx="7584018" cy="3175000"/>
          </a:xfrm>
        </p:spPr>
        <p:txBody>
          <a:bodyPr>
            <a:normAutofit/>
          </a:bodyPr>
          <a:lstStyle/>
          <a:p>
            <a:r>
              <a:rPr lang="en-US" altLang="nl-BE" sz="2400" dirty="0"/>
              <a:t>Phases of </a:t>
            </a:r>
            <a:r>
              <a:rPr lang="en-US" altLang="nl-BE" sz="2400" b="1" dirty="0"/>
              <a:t>Database Design</a:t>
            </a:r>
          </a:p>
          <a:p>
            <a:r>
              <a:rPr lang="en-US" altLang="nl-BE" sz="2400" dirty="0"/>
              <a:t>Entity Relationship (</a:t>
            </a:r>
            <a:r>
              <a:rPr lang="en-US" altLang="nl-BE" sz="2400" b="1" dirty="0"/>
              <a:t>ER</a:t>
            </a:r>
            <a:r>
              <a:rPr lang="en-US" altLang="nl-BE" sz="2400" dirty="0"/>
              <a:t>) model</a:t>
            </a:r>
          </a:p>
          <a:p>
            <a:r>
              <a:rPr lang="en-US" altLang="nl-BE" sz="2400" dirty="0"/>
              <a:t>Enhanced Entity Relationship (</a:t>
            </a:r>
            <a:r>
              <a:rPr lang="en-US" altLang="nl-BE" sz="2400" b="1" dirty="0"/>
              <a:t>EER</a:t>
            </a:r>
            <a:r>
              <a:rPr lang="en-US" altLang="nl-BE" sz="2400" dirty="0"/>
              <a:t>) model</a:t>
            </a:r>
          </a:p>
          <a:p>
            <a:pPr marL="0" indent="0">
              <a:buNone/>
            </a:pPr>
            <a:endParaRPr lang="nl-BE" altLang="nl-BE" sz="2400" dirty="0"/>
          </a:p>
        </p:txBody>
      </p:sp>
      <p:sp>
        <p:nvSpPr>
          <p:cNvPr id="7172" name="Slide Number Placeholder 3">
            <a:extLst>
              <a:ext uri="{FF2B5EF4-FFF2-40B4-BE49-F238E27FC236}">
                <a16:creationId xmlns:a16="http://schemas.microsoft.com/office/drawing/2014/main" id="{47A1ED0B-016A-4FFE-9BE2-95D69F0202CC}"/>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F07E67-5804-4596-AF32-97EF83016E8C}" type="slidenum">
              <a:rPr lang="nl-NL" altLang="nl-BE" sz="1200" smtClean="0">
                <a:solidFill>
                  <a:srgbClr val="898989"/>
                </a:solidFill>
                <a:latin typeface="Arial" panose="020B0604020202020204" pitchFamily="34" charset="0"/>
              </a:rPr>
              <a:pPr>
                <a:spcBef>
                  <a:spcPct val="0"/>
                </a:spcBef>
                <a:buFontTx/>
                <a:buNone/>
              </a:pPr>
              <a:t>2</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850A893-35E9-4BAE-9991-48E3CF00BF84}"/>
              </a:ext>
            </a:extLst>
          </p:cNvPr>
          <p:cNvSpPr>
            <a:spLocks noGrp="1"/>
          </p:cNvSpPr>
          <p:nvPr>
            <p:ph type="title"/>
          </p:nvPr>
        </p:nvSpPr>
        <p:spPr/>
        <p:txBody>
          <a:bodyPr/>
          <a:lstStyle/>
          <a:p>
            <a:r>
              <a:rPr lang="nl-BE" altLang="nl-BE"/>
              <a:t>Relationship Attribute Types</a:t>
            </a:r>
          </a:p>
        </p:txBody>
      </p:sp>
      <p:sp>
        <p:nvSpPr>
          <p:cNvPr id="44035" name="Content Placeholder 2">
            <a:extLst>
              <a:ext uri="{FF2B5EF4-FFF2-40B4-BE49-F238E27FC236}">
                <a16:creationId xmlns:a16="http://schemas.microsoft.com/office/drawing/2014/main" id="{17DE25B0-E3B2-4E4B-B2C1-159C6496BB9F}"/>
              </a:ext>
            </a:extLst>
          </p:cNvPr>
          <p:cNvSpPr>
            <a:spLocks noGrp="1"/>
          </p:cNvSpPr>
          <p:nvPr>
            <p:ph idx="1"/>
          </p:nvPr>
        </p:nvSpPr>
        <p:spPr>
          <a:xfrm>
            <a:off x="938642" y="2267106"/>
            <a:ext cx="8237109" cy="1488735"/>
          </a:xfrm>
        </p:spPr>
        <p:txBody>
          <a:bodyPr>
            <a:normAutofit/>
          </a:bodyPr>
          <a:lstStyle/>
          <a:p>
            <a:r>
              <a:rPr lang="en-US" altLang="nl-BE" b="1" dirty="0"/>
              <a:t>Relationship type </a:t>
            </a:r>
            <a:r>
              <a:rPr lang="en-US" altLang="nl-BE" dirty="0"/>
              <a:t>can also have </a:t>
            </a:r>
            <a:r>
              <a:rPr lang="en-US" altLang="nl-BE" b="1" dirty="0"/>
              <a:t>attribute types</a:t>
            </a:r>
          </a:p>
          <a:p>
            <a:r>
              <a:rPr lang="en-US" altLang="nl-BE" dirty="0"/>
              <a:t>These attribute types can be migrated to one of the participating entity types in case of a 1:1 or 1:N relationship type</a:t>
            </a:r>
            <a:endParaRPr lang="nl-BE" altLang="nl-BE" dirty="0"/>
          </a:p>
        </p:txBody>
      </p:sp>
      <p:sp>
        <p:nvSpPr>
          <p:cNvPr id="44036" name="Slide Number Placeholder 3">
            <a:extLst>
              <a:ext uri="{FF2B5EF4-FFF2-40B4-BE49-F238E27FC236}">
                <a16:creationId xmlns:a16="http://schemas.microsoft.com/office/drawing/2014/main" id="{24EB0983-F1AC-4D72-85E8-CDA3EDB10CB1}"/>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2B8306-9182-45BB-B634-519B986E52F3}" type="slidenum">
              <a:rPr lang="nl-NL" altLang="nl-BE" sz="1200" smtClean="0">
                <a:solidFill>
                  <a:srgbClr val="898989"/>
                </a:solidFill>
                <a:latin typeface="Arial" panose="020B0604020202020204" pitchFamily="34" charset="0"/>
              </a:rPr>
              <a:pPr>
                <a:spcBef>
                  <a:spcPct val="0"/>
                </a:spcBef>
                <a:buFontTx/>
                <a:buNone/>
              </a:pPr>
              <a:t>20</a:t>
            </a:fld>
            <a:endParaRPr lang="nl-NL" altLang="nl-BE" sz="1200">
              <a:solidFill>
                <a:srgbClr val="898989"/>
              </a:solidFill>
              <a:latin typeface="Arial" panose="020B0604020202020204" pitchFamily="34" charset="0"/>
            </a:endParaRPr>
          </a:p>
        </p:txBody>
      </p:sp>
      <p:pic>
        <p:nvPicPr>
          <p:cNvPr id="6" name="Picture 5">
            <a:extLst>
              <a:ext uri="{FF2B5EF4-FFF2-40B4-BE49-F238E27FC236}">
                <a16:creationId xmlns:a16="http://schemas.microsoft.com/office/drawing/2014/main" id="{B71BEF53-36BE-44E0-A3F2-ABD11BB387CD}"/>
              </a:ext>
            </a:extLst>
          </p:cNvPr>
          <p:cNvPicPr/>
          <p:nvPr/>
        </p:nvPicPr>
        <p:blipFill>
          <a:blip r:embed="rId3"/>
          <a:stretch>
            <a:fillRect/>
          </a:stretch>
        </p:blipFill>
        <p:spPr>
          <a:xfrm>
            <a:off x="1356360" y="4048596"/>
            <a:ext cx="7193280" cy="1980565"/>
          </a:xfrm>
          <a:prstGeom prst="rect">
            <a:avLst/>
          </a:prstGeom>
        </p:spPr>
      </p:pic>
      <p:sp>
        <p:nvSpPr>
          <p:cNvPr id="7" name="Arrow: Up 6">
            <a:extLst>
              <a:ext uri="{FF2B5EF4-FFF2-40B4-BE49-F238E27FC236}">
                <a16:creationId xmlns:a16="http://schemas.microsoft.com/office/drawing/2014/main" id="{CB0A83E9-DC98-468A-91FC-EA630A523F02}"/>
              </a:ext>
            </a:extLst>
          </p:cNvPr>
          <p:cNvSpPr/>
          <p:nvPr/>
        </p:nvSpPr>
        <p:spPr>
          <a:xfrm rot="8310018">
            <a:off x="4647492" y="3694613"/>
            <a:ext cx="192052" cy="415212"/>
          </a:xfrm>
          <a:prstGeom prst="up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5CF7B60-D323-4904-89C8-AFE368A7B2A5}"/>
              </a:ext>
            </a:extLst>
          </p:cNvPr>
          <p:cNvSpPr>
            <a:spLocks noGrp="1"/>
          </p:cNvSpPr>
          <p:nvPr>
            <p:ph type="title"/>
          </p:nvPr>
        </p:nvSpPr>
        <p:spPr/>
        <p:txBody>
          <a:bodyPr/>
          <a:lstStyle/>
          <a:p>
            <a:r>
              <a:rPr lang="en-US" altLang="nl-BE"/>
              <a:t>Weak Entity Type</a:t>
            </a:r>
            <a:endParaRPr lang="nl-BE" altLang="nl-BE"/>
          </a:p>
        </p:txBody>
      </p:sp>
      <p:sp>
        <p:nvSpPr>
          <p:cNvPr id="46083" name="Content Placeholder 2">
            <a:extLst>
              <a:ext uri="{FF2B5EF4-FFF2-40B4-BE49-F238E27FC236}">
                <a16:creationId xmlns:a16="http://schemas.microsoft.com/office/drawing/2014/main" id="{BD4D1DA8-6811-4230-A319-844AFE22B774}"/>
              </a:ext>
            </a:extLst>
          </p:cNvPr>
          <p:cNvSpPr>
            <a:spLocks noGrp="1"/>
          </p:cNvSpPr>
          <p:nvPr>
            <p:ph idx="1"/>
          </p:nvPr>
        </p:nvSpPr>
        <p:spPr>
          <a:xfrm>
            <a:off x="933450" y="2233928"/>
            <a:ext cx="8242301" cy="2179373"/>
          </a:xfrm>
        </p:spPr>
        <p:txBody>
          <a:bodyPr>
            <a:noAutofit/>
          </a:bodyPr>
          <a:lstStyle/>
          <a:p>
            <a:r>
              <a:rPr lang="en-US" altLang="nl-BE" dirty="0"/>
              <a:t>A </a:t>
            </a:r>
            <a:r>
              <a:rPr lang="en-US" altLang="nl-BE" b="1" dirty="0"/>
              <a:t>strong entity type</a:t>
            </a:r>
            <a:r>
              <a:rPr lang="en-US" altLang="nl-BE" dirty="0"/>
              <a:t> is an entity type that has a key attribute type</a:t>
            </a:r>
          </a:p>
          <a:p>
            <a:r>
              <a:rPr lang="en-US" altLang="nl-BE" dirty="0"/>
              <a:t>A </a:t>
            </a:r>
            <a:r>
              <a:rPr lang="en-US" altLang="nl-BE" b="1" dirty="0"/>
              <a:t>weak entity type </a:t>
            </a:r>
            <a:r>
              <a:rPr lang="en-US" altLang="nl-BE" dirty="0"/>
              <a:t>is an entity type that does not have a key attribute type of its own</a:t>
            </a:r>
          </a:p>
          <a:p>
            <a:pPr lvl="1">
              <a:buFont typeface="Courier New" panose="02070309020205020404" pitchFamily="49" charset="0"/>
              <a:buChar char="o"/>
            </a:pPr>
            <a:r>
              <a:rPr lang="en-US" altLang="nl-BE" sz="1400" dirty="0"/>
              <a:t>In a relational database, a weak entity is an entity that cannot be uniquely identified by its attributes alone; therefore, it must use a foreign key in conjunction with its attributes to create a primary key. The foreign key is typically a primary key of an entity it is related to.</a:t>
            </a:r>
            <a:endParaRPr lang="nl-BE" altLang="nl-BE" sz="1400" dirty="0"/>
          </a:p>
        </p:txBody>
      </p:sp>
      <p:sp>
        <p:nvSpPr>
          <p:cNvPr id="46084" name="Slide Number Placeholder 3">
            <a:extLst>
              <a:ext uri="{FF2B5EF4-FFF2-40B4-BE49-F238E27FC236}">
                <a16:creationId xmlns:a16="http://schemas.microsoft.com/office/drawing/2014/main" id="{983ACD24-B673-46CD-8879-4FE46712C0A8}"/>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340B8E-EF67-4FEF-BED7-2ABC108D359F}" type="slidenum">
              <a:rPr lang="nl-NL" altLang="nl-BE" sz="1200" smtClean="0">
                <a:solidFill>
                  <a:srgbClr val="898989"/>
                </a:solidFill>
                <a:latin typeface="Arial" panose="020B0604020202020204" pitchFamily="34" charset="0"/>
              </a:rPr>
              <a:pPr>
                <a:spcBef>
                  <a:spcPct val="0"/>
                </a:spcBef>
                <a:buFontTx/>
                <a:buNone/>
              </a:pPr>
              <a:t>21</a:t>
            </a:fld>
            <a:endParaRPr lang="nl-NL" altLang="nl-BE" sz="120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6BC0F7CA-BF5E-49EE-827C-D0688247FD67}"/>
              </a:ext>
            </a:extLst>
          </p:cNvPr>
          <p:cNvPicPr>
            <a:picLocks noChangeAspect="1"/>
          </p:cNvPicPr>
          <p:nvPr/>
        </p:nvPicPr>
        <p:blipFill>
          <a:blip r:embed="rId3"/>
          <a:stretch>
            <a:fillRect/>
          </a:stretch>
        </p:blipFill>
        <p:spPr>
          <a:xfrm>
            <a:off x="933450" y="4304844"/>
            <a:ext cx="8039100" cy="2257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30211AC-420E-407A-B25D-0D4222371173}"/>
              </a:ext>
            </a:extLst>
          </p:cNvPr>
          <p:cNvSpPr>
            <a:spLocks noGrp="1"/>
          </p:cNvSpPr>
          <p:nvPr>
            <p:ph type="title"/>
          </p:nvPr>
        </p:nvSpPr>
        <p:spPr/>
        <p:txBody>
          <a:bodyPr/>
          <a:lstStyle/>
          <a:p>
            <a:r>
              <a:rPr lang="en-US" altLang="nl-BE" dirty="0"/>
              <a:t>Examples of the ER Model</a:t>
            </a:r>
            <a:endParaRPr lang="nl-BE" altLang="nl-BE" dirty="0"/>
          </a:p>
        </p:txBody>
      </p:sp>
      <p:sp>
        <p:nvSpPr>
          <p:cNvPr id="60419" name="Slide Number Placeholder 3">
            <a:extLst>
              <a:ext uri="{FF2B5EF4-FFF2-40B4-BE49-F238E27FC236}">
                <a16:creationId xmlns:a16="http://schemas.microsoft.com/office/drawing/2014/main" id="{A0BA7461-6195-418A-B750-3DDE88A37C43}"/>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E6D114-793E-47DF-B405-021C984AB952}" type="slidenum">
              <a:rPr lang="nl-NL" altLang="nl-BE" sz="1200" smtClean="0">
                <a:solidFill>
                  <a:srgbClr val="898989"/>
                </a:solidFill>
                <a:latin typeface="Arial" panose="020B0604020202020204" pitchFamily="34" charset="0"/>
              </a:rPr>
              <a:pPr>
                <a:spcBef>
                  <a:spcPct val="0"/>
                </a:spcBef>
                <a:buFontTx/>
                <a:buNone/>
              </a:pPr>
              <a:t>22</a:t>
            </a:fld>
            <a:endParaRPr lang="nl-NL" altLang="nl-BE" sz="1200">
              <a:solidFill>
                <a:srgbClr val="898989"/>
              </a:solidFill>
              <a:latin typeface="Arial" panose="020B0604020202020204" pitchFamily="34" charset="0"/>
            </a:endParaRPr>
          </a:p>
        </p:txBody>
      </p:sp>
      <p:pic>
        <p:nvPicPr>
          <p:cNvPr id="60420" name="Picture 4">
            <a:extLst>
              <a:ext uri="{FF2B5EF4-FFF2-40B4-BE49-F238E27FC236}">
                <a16:creationId xmlns:a16="http://schemas.microsoft.com/office/drawing/2014/main" id="{3E8430EE-7544-4877-A764-B4484B512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865" y="2545731"/>
            <a:ext cx="6774269" cy="374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12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A39F8F38-6C9F-4085-B2D1-4B829CF26928}"/>
              </a:ext>
            </a:extLst>
          </p:cNvPr>
          <p:cNvSpPr>
            <a:spLocks noGrp="1"/>
          </p:cNvSpPr>
          <p:nvPr>
            <p:ph type="title"/>
          </p:nvPr>
        </p:nvSpPr>
        <p:spPr/>
        <p:txBody>
          <a:bodyPr/>
          <a:lstStyle/>
          <a:p>
            <a:r>
              <a:rPr lang="en-US" altLang="nl-BE"/>
              <a:t>Examples of the ER Model</a:t>
            </a:r>
            <a:endParaRPr lang="nl-BE" altLang="nl-BE"/>
          </a:p>
        </p:txBody>
      </p:sp>
      <p:sp>
        <p:nvSpPr>
          <p:cNvPr id="62467" name="Slide Number Placeholder 3">
            <a:extLst>
              <a:ext uri="{FF2B5EF4-FFF2-40B4-BE49-F238E27FC236}">
                <a16:creationId xmlns:a16="http://schemas.microsoft.com/office/drawing/2014/main" id="{C1CFC280-44E0-4D80-86A9-6E32F4A04E46}"/>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A3581E-24B2-4FDD-83AE-C7F39CB75880}" type="slidenum">
              <a:rPr lang="nl-NL" altLang="nl-BE" sz="1200" smtClean="0">
                <a:solidFill>
                  <a:srgbClr val="898989"/>
                </a:solidFill>
                <a:latin typeface="Arial" panose="020B0604020202020204" pitchFamily="34" charset="0"/>
              </a:rPr>
              <a:pPr>
                <a:spcBef>
                  <a:spcPct val="0"/>
                </a:spcBef>
                <a:buFontTx/>
                <a:buNone/>
              </a:pPr>
              <a:t>23</a:t>
            </a:fld>
            <a:endParaRPr lang="nl-NL" altLang="nl-BE" sz="1200">
              <a:solidFill>
                <a:srgbClr val="898989"/>
              </a:solidFill>
              <a:latin typeface="Arial" panose="020B0604020202020204" pitchFamily="34" charset="0"/>
            </a:endParaRPr>
          </a:p>
        </p:txBody>
      </p:sp>
      <p:pic>
        <p:nvPicPr>
          <p:cNvPr id="62468" name="Picture 4">
            <a:extLst>
              <a:ext uri="{FF2B5EF4-FFF2-40B4-BE49-F238E27FC236}">
                <a16:creationId xmlns:a16="http://schemas.microsoft.com/office/drawing/2014/main" id="{70AC7998-5F38-4404-A904-E2EEA54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27" y="2590376"/>
            <a:ext cx="7086545" cy="368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753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02F11FDC-5E6D-4CE7-B0AA-28CC47E445FA}"/>
              </a:ext>
            </a:extLst>
          </p:cNvPr>
          <p:cNvSpPr>
            <a:spLocks noGrp="1"/>
          </p:cNvSpPr>
          <p:nvPr>
            <p:ph type="title"/>
          </p:nvPr>
        </p:nvSpPr>
        <p:spPr/>
        <p:txBody>
          <a:bodyPr/>
          <a:lstStyle/>
          <a:p>
            <a:r>
              <a:rPr lang="en-US" altLang="nl-BE" dirty="0"/>
              <a:t>Designing the ER Model</a:t>
            </a:r>
            <a:endParaRPr lang="nl-BE" altLang="nl-BE" dirty="0"/>
          </a:p>
        </p:txBody>
      </p:sp>
      <p:sp>
        <p:nvSpPr>
          <p:cNvPr id="45059" name="Content Placeholder 2">
            <a:extLst>
              <a:ext uri="{FF2B5EF4-FFF2-40B4-BE49-F238E27FC236}">
                <a16:creationId xmlns:a16="http://schemas.microsoft.com/office/drawing/2014/main" id="{08F0BEBA-86AA-4EA0-AC6E-A9F3B87DD378}"/>
              </a:ext>
            </a:extLst>
          </p:cNvPr>
          <p:cNvSpPr>
            <a:spLocks noGrp="1"/>
          </p:cNvSpPr>
          <p:nvPr>
            <p:ph idx="1"/>
          </p:nvPr>
        </p:nvSpPr>
        <p:spPr>
          <a:xfrm>
            <a:off x="938643" y="2282220"/>
            <a:ext cx="8237108" cy="4352848"/>
          </a:xfrm>
        </p:spPr>
        <p:txBody>
          <a:bodyPr>
            <a:normAutofit/>
          </a:bodyPr>
          <a:lstStyle/>
          <a:p>
            <a:pPr marL="514350" indent="-514350">
              <a:buFont typeface="+mj-lt"/>
              <a:buAutoNum type="arabicPeriod"/>
              <a:defRPr/>
            </a:pPr>
            <a:r>
              <a:rPr lang="en-US" sz="2000" dirty="0"/>
              <a:t>Identify the </a:t>
            </a:r>
            <a:r>
              <a:rPr lang="en-US" sz="2000" b="1" dirty="0"/>
              <a:t>entity types</a:t>
            </a:r>
            <a:endParaRPr lang="nl-BE" sz="2000" b="1" dirty="0"/>
          </a:p>
          <a:p>
            <a:pPr marL="514350" indent="-514350">
              <a:buFont typeface="+mj-lt"/>
              <a:buAutoNum type="arabicPeriod"/>
              <a:defRPr/>
            </a:pPr>
            <a:r>
              <a:rPr lang="en-US" sz="2000" dirty="0"/>
              <a:t>Identify the </a:t>
            </a:r>
            <a:r>
              <a:rPr lang="en-US" sz="2000" b="1" dirty="0"/>
              <a:t>relationship types </a:t>
            </a:r>
            <a:r>
              <a:rPr lang="en-US" sz="2000" dirty="0"/>
              <a:t>and assert their degree</a:t>
            </a:r>
            <a:endParaRPr lang="nl-BE" sz="2000" dirty="0"/>
          </a:p>
          <a:p>
            <a:pPr marL="514350" indent="-514350">
              <a:buFont typeface="+mj-lt"/>
              <a:buAutoNum type="arabicPeriod"/>
              <a:defRPr/>
            </a:pPr>
            <a:r>
              <a:rPr lang="en-US" sz="2000" dirty="0"/>
              <a:t>Assert the </a:t>
            </a:r>
            <a:r>
              <a:rPr lang="en-US" sz="2000" b="1" dirty="0"/>
              <a:t>cardinality ratios </a:t>
            </a:r>
            <a:r>
              <a:rPr lang="en-US" sz="2000" dirty="0"/>
              <a:t>and participation constraints (total versus partial participation)</a:t>
            </a:r>
            <a:endParaRPr lang="nl-BE" sz="2000" dirty="0"/>
          </a:p>
          <a:p>
            <a:pPr marL="514350" indent="-514350">
              <a:buFont typeface="+mj-lt"/>
              <a:buAutoNum type="arabicPeriod"/>
              <a:defRPr/>
            </a:pPr>
            <a:r>
              <a:rPr lang="en-US" sz="2000" dirty="0"/>
              <a:t>Identify the </a:t>
            </a:r>
            <a:r>
              <a:rPr lang="en-US" sz="2000" b="1" dirty="0"/>
              <a:t>attribute types </a:t>
            </a:r>
            <a:r>
              <a:rPr lang="en-US" sz="2000" dirty="0"/>
              <a:t>and assert whether they are simple or composite, single or multiple valued, derived or not</a:t>
            </a:r>
            <a:endParaRPr lang="nl-BE" sz="2000" dirty="0"/>
          </a:p>
          <a:p>
            <a:pPr marL="514350" indent="-514350">
              <a:buFont typeface="+mj-lt"/>
              <a:buAutoNum type="arabicPeriod"/>
              <a:defRPr/>
            </a:pPr>
            <a:r>
              <a:rPr lang="en-US" sz="2000" dirty="0"/>
              <a:t>Link</a:t>
            </a:r>
            <a:r>
              <a:rPr lang="en-US" sz="2000" b="1" dirty="0"/>
              <a:t> </a:t>
            </a:r>
            <a:r>
              <a:rPr lang="en-US" sz="2000" dirty="0"/>
              <a:t>each </a:t>
            </a:r>
            <a:r>
              <a:rPr lang="en-US" sz="2000" b="1" dirty="0"/>
              <a:t>attribute</a:t>
            </a:r>
            <a:r>
              <a:rPr lang="en-US" sz="2000" dirty="0"/>
              <a:t> type to an </a:t>
            </a:r>
            <a:r>
              <a:rPr lang="en-US" sz="2000" b="1" dirty="0"/>
              <a:t>entity</a:t>
            </a:r>
            <a:r>
              <a:rPr lang="en-US" sz="2000" dirty="0"/>
              <a:t> type or a </a:t>
            </a:r>
            <a:r>
              <a:rPr lang="en-US" sz="2000" b="1" dirty="0"/>
              <a:t>relationship</a:t>
            </a:r>
            <a:r>
              <a:rPr lang="en-US" sz="2000" dirty="0"/>
              <a:t> type</a:t>
            </a:r>
            <a:endParaRPr lang="nl-BE" sz="2000" dirty="0"/>
          </a:p>
          <a:p>
            <a:pPr marL="514350" indent="-514350">
              <a:buFont typeface="+mj-lt"/>
              <a:buAutoNum type="arabicPeriod"/>
              <a:defRPr/>
            </a:pPr>
            <a:r>
              <a:rPr lang="en-US" sz="2000" dirty="0"/>
              <a:t>Denote the </a:t>
            </a:r>
            <a:r>
              <a:rPr lang="en-US" sz="2000" b="1" dirty="0"/>
              <a:t>key attribute type(s) </a:t>
            </a:r>
            <a:r>
              <a:rPr lang="en-US" sz="2000" dirty="0"/>
              <a:t>of each entity type</a:t>
            </a:r>
            <a:endParaRPr lang="nl-BE" sz="2000" dirty="0"/>
          </a:p>
          <a:p>
            <a:pPr marL="514350" indent="-514350">
              <a:buFont typeface="+mj-lt"/>
              <a:buAutoNum type="arabicPeriod"/>
              <a:defRPr/>
            </a:pPr>
            <a:r>
              <a:rPr lang="en-US" sz="2000" dirty="0"/>
              <a:t>Identify the </a:t>
            </a:r>
            <a:r>
              <a:rPr lang="en-US" sz="2000" b="1" dirty="0"/>
              <a:t>weak entity type(s) </a:t>
            </a:r>
            <a:r>
              <a:rPr lang="en-US" sz="2000" dirty="0"/>
              <a:t>and their partial keys</a:t>
            </a:r>
            <a:endParaRPr lang="nl-BE" sz="2000" dirty="0"/>
          </a:p>
        </p:txBody>
      </p:sp>
      <p:sp>
        <p:nvSpPr>
          <p:cNvPr id="95236" name="Slide Number Placeholder 3">
            <a:extLst>
              <a:ext uri="{FF2B5EF4-FFF2-40B4-BE49-F238E27FC236}">
                <a16:creationId xmlns:a16="http://schemas.microsoft.com/office/drawing/2014/main" id="{71CF1F8F-EC45-4A25-BE3D-F55029549052}"/>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260EB1-42C6-4ACC-807D-24FD9F814249}" type="slidenum">
              <a:rPr lang="nl-NL" altLang="nl-BE" sz="1200" smtClean="0">
                <a:solidFill>
                  <a:srgbClr val="898989"/>
                </a:solidFill>
                <a:latin typeface="Arial" panose="020B0604020202020204" pitchFamily="34" charset="0"/>
              </a:rPr>
              <a:pPr>
                <a:spcBef>
                  <a:spcPct val="0"/>
                </a:spcBef>
                <a:buFontTx/>
                <a:buNone/>
              </a:pPr>
              <a:t>24</a:t>
            </a:fld>
            <a:endParaRPr lang="nl-NL" altLang="nl-BE" sz="1200">
              <a:solidFill>
                <a:srgbClr val="898989"/>
              </a:solidFill>
              <a:latin typeface="Arial" panose="020B0604020202020204" pitchFamily="34" charset="0"/>
            </a:endParaRPr>
          </a:p>
        </p:txBody>
      </p:sp>
    </p:spTree>
    <p:extLst>
      <p:ext uri="{BB962C8B-B14F-4D97-AF65-F5344CB8AC3E}">
        <p14:creationId xmlns:p14="http://schemas.microsoft.com/office/powerpoint/2010/main" val="41077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2357942E-4B5A-4FBB-88AF-80D36762A238}"/>
              </a:ext>
            </a:extLst>
          </p:cNvPr>
          <p:cNvSpPr>
            <a:spLocks noGrp="1"/>
          </p:cNvSpPr>
          <p:nvPr>
            <p:ph type="title"/>
          </p:nvPr>
        </p:nvSpPr>
        <p:spPr/>
        <p:txBody>
          <a:bodyPr/>
          <a:lstStyle/>
          <a:p>
            <a:r>
              <a:rPr lang="en-US" altLang="nl-BE" dirty="0"/>
              <a:t>Limitations of the ER model</a:t>
            </a:r>
            <a:endParaRPr lang="nl-BE" altLang="nl-BE" dirty="0"/>
          </a:p>
        </p:txBody>
      </p:sp>
      <p:sp>
        <p:nvSpPr>
          <p:cNvPr id="66563" name="Content Placeholder 2">
            <a:extLst>
              <a:ext uri="{FF2B5EF4-FFF2-40B4-BE49-F238E27FC236}">
                <a16:creationId xmlns:a16="http://schemas.microsoft.com/office/drawing/2014/main" id="{8BC858DB-6FF6-4513-BCB2-8AF66EDCA678}"/>
              </a:ext>
            </a:extLst>
          </p:cNvPr>
          <p:cNvSpPr>
            <a:spLocks noGrp="1"/>
          </p:cNvSpPr>
          <p:nvPr>
            <p:ph idx="1"/>
          </p:nvPr>
        </p:nvSpPr>
        <p:spPr>
          <a:xfrm>
            <a:off x="1444979" y="2345616"/>
            <a:ext cx="7473244" cy="4002285"/>
          </a:xfrm>
        </p:spPr>
        <p:txBody>
          <a:bodyPr>
            <a:normAutofit lnSpcReduction="10000"/>
          </a:bodyPr>
          <a:lstStyle/>
          <a:p>
            <a:r>
              <a:rPr lang="en-US" altLang="nl-BE" b="1" dirty="0"/>
              <a:t>Domains</a:t>
            </a:r>
            <a:r>
              <a:rPr lang="en-US" altLang="nl-BE" dirty="0"/>
              <a:t> are not included in the ER model</a:t>
            </a:r>
          </a:p>
          <a:p>
            <a:pPr lvl="1">
              <a:buFont typeface="Courier New" panose="02070309020205020404" pitchFamily="49" charset="0"/>
              <a:buChar char="o"/>
            </a:pPr>
            <a:r>
              <a:rPr lang="en-US" altLang="nl-BE" dirty="0"/>
              <a:t>Examples: hours should be positive; </a:t>
            </a:r>
            <a:r>
              <a:rPr lang="en-US" altLang="nl-BE" dirty="0" err="1"/>
              <a:t>prodtype</a:t>
            </a:r>
            <a:r>
              <a:rPr lang="en-US" altLang="nl-BE" dirty="0"/>
              <a:t> must be red, white or sparkling, </a:t>
            </a:r>
            <a:r>
              <a:rPr lang="en-US" altLang="nl-BE" dirty="0" err="1"/>
              <a:t>supstatus</a:t>
            </a:r>
            <a:r>
              <a:rPr lang="en-US" altLang="nl-BE" dirty="0"/>
              <a:t> is an integer between 0 and 100</a:t>
            </a:r>
          </a:p>
          <a:p>
            <a:r>
              <a:rPr lang="en-US" altLang="nl-BE" b="1" dirty="0"/>
              <a:t>Functions</a:t>
            </a:r>
            <a:r>
              <a:rPr lang="en-US" altLang="nl-BE" dirty="0"/>
              <a:t> are not included in the ER model</a:t>
            </a:r>
          </a:p>
          <a:p>
            <a:pPr lvl="1">
              <a:buFont typeface="Courier New" panose="02070309020205020404" pitchFamily="49" charset="0"/>
              <a:buChar char="o"/>
            </a:pPr>
            <a:r>
              <a:rPr lang="en-US" altLang="nl-BE" dirty="0"/>
              <a:t>Examples: calculate average number of projects an employee works on; determine which supplier charges the maximum price for a product</a:t>
            </a:r>
          </a:p>
          <a:p>
            <a:r>
              <a:rPr lang="en-US" altLang="nl-BE" dirty="0"/>
              <a:t>ER model </a:t>
            </a:r>
            <a:r>
              <a:rPr lang="en-US" altLang="nl-BE" b="1" dirty="0"/>
              <a:t>cannot model temporal constraints</a:t>
            </a:r>
          </a:p>
          <a:p>
            <a:pPr lvl="1">
              <a:buFont typeface="Courier New" panose="02070309020205020404" pitchFamily="49" charset="0"/>
              <a:buChar char="o"/>
            </a:pPr>
            <a:r>
              <a:rPr lang="en-US" altLang="nl-BE" sz="1400" dirty="0"/>
              <a:t>Example: a project needs to be assigned to a department after one month</a:t>
            </a:r>
          </a:p>
          <a:p>
            <a:r>
              <a:rPr lang="en-US" altLang="nl-BE" dirty="0"/>
              <a:t>ER model </a:t>
            </a:r>
            <a:r>
              <a:rPr lang="en-US" altLang="nl-BE" b="1" dirty="0"/>
              <a:t>cannot guarantee the consistency </a:t>
            </a:r>
            <a:r>
              <a:rPr lang="en-US" altLang="nl-BE" dirty="0"/>
              <a:t>across multiple relationship types</a:t>
            </a:r>
          </a:p>
          <a:p>
            <a:pPr lvl="1"/>
            <a:r>
              <a:rPr lang="en-US" altLang="nl-BE" dirty="0"/>
              <a:t>Example: suppliers can only be assigned to purchase orders for products they can supply</a:t>
            </a:r>
          </a:p>
          <a:p>
            <a:pPr lvl="1">
              <a:buFont typeface="Courier New" panose="02070309020205020404" pitchFamily="49" charset="0"/>
              <a:buChar char="o"/>
            </a:pPr>
            <a:endParaRPr lang="nl-BE" altLang="nl-BE" sz="1400" b="1" dirty="0"/>
          </a:p>
          <a:p>
            <a:endParaRPr lang="nl-BE" altLang="nl-BE" dirty="0"/>
          </a:p>
        </p:txBody>
      </p:sp>
      <p:sp>
        <p:nvSpPr>
          <p:cNvPr id="66564" name="Slide Number Placeholder 3">
            <a:extLst>
              <a:ext uri="{FF2B5EF4-FFF2-40B4-BE49-F238E27FC236}">
                <a16:creationId xmlns:a16="http://schemas.microsoft.com/office/drawing/2014/main" id="{96E0E27C-E17B-4264-9EE2-FD8D14ABE59A}"/>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56E8E4-1B3B-46A1-A739-60A462480075}" type="slidenum">
              <a:rPr lang="nl-NL" altLang="nl-BE" sz="1200" smtClean="0">
                <a:solidFill>
                  <a:srgbClr val="898989"/>
                </a:solidFill>
                <a:latin typeface="Arial" panose="020B0604020202020204" pitchFamily="34" charset="0"/>
              </a:rPr>
              <a:pPr>
                <a:spcBef>
                  <a:spcPct val="0"/>
                </a:spcBef>
                <a:buFontTx/>
                <a:buNone/>
              </a:pPr>
              <a:t>25</a:t>
            </a:fld>
            <a:endParaRPr lang="nl-NL" altLang="nl-BE" sz="1200">
              <a:solidFill>
                <a:srgbClr val="898989"/>
              </a:solidFill>
              <a:latin typeface="Arial" panose="020B0604020202020204" pitchFamily="34" charset="0"/>
            </a:endParaRPr>
          </a:p>
        </p:txBody>
      </p:sp>
    </p:spTree>
    <p:extLst>
      <p:ext uri="{BB962C8B-B14F-4D97-AF65-F5344CB8AC3E}">
        <p14:creationId xmlns:p14="http://schemas.microsoft.com/office/powerpoint/2010/main" val="586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56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B289F919-ED9E-4B3F-9565-3A3D60EB355E}"/>
              </a:ext>
            </a:extLst>
          </p:cNvPr>
          <p:cNvSpPr>
            <a:spLocks noGrp="1"/>
          </p:cNvSpPr>
          <p:nvPr>
            <p:ph type="title"/>
          </p:nvPr>
        </p:nvSpPr>
        <p:spPr>
          <a:xfrm>
            <a:off x="938643" y="838200"/>
            <a:ext cx="7041575" cy="886586"/>
          </a:xfrm>
        </p:spPr>
        <p:txBody>
          <a:bodyPr/>
          <a:lstStyle/>
          <a:p>
            <a:r>
              <a:rPr lang="en-US" altLang="nl-BE" dirty="0"/>
              <a:t>Enhanced Entity Relationship (EER) Model</a:t>
            </a:r>
            <a:endParaRPr lang="nl-BE" altLang="nl-BE" dirty="0"/>
          </a:p>
        </p:txBody>
      </p:sp>
      <p:sp>
        <p:nvSpPr>
          <p:cNvPr id="68611" name="Content Placeholder 2">
            <a:extLst>
              <a:ext uri="{FF2B5EF4-FFF2-40B4-BE49-F238E27FC236}">
                <a16:creationId xmlns:a16="http://schemas.microsoft.com/office/drawing/2014/main" id="{15B26F5C-76EF-4C14-8220-93DDF3D3FFF2}"/>
              </a:ext>
            </a:extLst>
          </p:cNvPr>
          <p:cNvSpPr>
            <a:spLocks noGrp="1"/>
          </p:cNvSpPr>
          <p:nvPr>
            <p:ph idx="1"/>
          </p:nvPr>
        </p:nvSpPr>
        <p:spPr>
          <a:xfrm>
            <a:off x="1817511" y="2686756"/>
            <a:ext cx="7358239" cy="3242360"/>
          </a:xfrm>
        </p:spPr>
        <p:txBody>
          <a:bodyPr>
            <a:normAutofit/>
          </a:bodyPr>
          <a:lstStyle/>
          <a:p>
            <a:r>
              <a:rPr lang="en-US" altLang="nl-BE" sz="2800" dirty="0"/>
              <a:t>Specialization</a:t>
            </a:r>
          </a:p>
          <a:p>
            <a:r>
              <a:rPr lang="en-US" altLang="nl-BE" sz="2800" dirty="0"/>
              <a:t>Generalization</a:t>
            </a:r>
          </a:p>
          <a:p>
            <a:r>
              <a:rPr lang="en-US" altLang="nl-BE" sz="2800" dirty="0"/>
              <a:t>Aggregation</a:t>
            </a:r>
          </a:p>
        </p:txBody>
      </p:sp>
      <p:sp>
        <p:nvSpPr>
          <p:cNvPr id="68612" name="Slide Number Placeholder 3">
            <a:extLst>
              <a:ext uri="{FF2B5EF4-FFF2-40B4-BE49-F238E27FC236}">
                <a16:creationId xmlns:a16="http://schemas.microsoft.com/office/drawing/2014/main" id="{B40789AC-129E-40B4-B2F0-0867789AA9C1}"/>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DCC7E8-6D55-4DFD-A8FB-07858AABE611}" type="slidenum">
              <a:rPr lang="nl-NL" altLang="nl-BE" sz="1200" smtClean="0">
                <a:solidFill>
                  <a:srgbClr val="898989"/>
                </a:solidFill>
                <a:latin typeface="Arial" panose="020B0604020202020204" pitchFamily="34" charset="0"/>
              </a:rPr>
              <a:pPr>
                <a:spcBef>
                  <a:spcPct val="0"/>
                </a:spcBef>
                <a:buFontTx/>
                <a:buNone/>
              </a:pPr>
              <a:t>26</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61F6653-965D-4EEC-B68B-363412A9CC11}"/>
              </a:ext>
            </a:extLst>
          </p:cNvPr>
          <p:cNvSpPr>
            <a:spLocks noGrp="1"/>
          </p:cNvSpPr>
          <p:nvPr>
            <p:ph type="title"/>
          </p:nvPr>
        </p:nvSpPr>
        <p:spPr/>
        <p:txBody>
          <a:bodyPr/>
          <a:lstStyle/>
          <a:p>
            <a:r>
              <a:rPr lang="en-US" altLang="nl-BE" dirty="0"/>
              <a:t>Specialization</a:t>
            </a:r>
            <a:endParaRPr lang="nl-BE" altLang="nl-BE" dirty="0"/>
          </a:p>
        </p:txBody>
      </p:sp>
      <p:sp>
        <p:nvSpPr>
          <p:cNvPr id="72707" name="Content Placeholder 2">
            <a:extLst>
              <a:ext uri="{FF2B5EF4-FFF2-40B4-BE49-F238E27FC236}">
                <a16:creationId xmlns:a16="http://schemas.microsoft.com/office/drawing/2014/main" id="{9E840CDB-A83B-4B31-843C-79C824777FF2}"/>
              </a:ext>
            </a:extLst>
          </p:cNvPr>
          <p:cNvSpPr>
            <a:spLocks noGrp="1"/>
          </p:cNvSpPr>
          <p:nvPr>
            <p:ph idx="1"/>
          </p:nvPr>
        </p:nvSpPr>
        <p:spPr>
          <a:xfrm>
            <a:off x="1332089" y="2305823"/>
            <a:ext cx="7586133" cy="2039406"/>
          </a:xfrm>
        </p:spPr>
        <p:txBody>
          <a:bodyPr>
            <a:normAutofit fontScale="92500" lnSpcReduction="10000"/>
          </a:bodyPr>
          <a:lstStyle/>
          <a:p>
            <a:r>
              <a:rPr lang="en-US" altLang="nl-BE" dirty="0"/>
              <a:t>Specialization (</a:t>
            </a:r>
            <a:r>
              <a:rPr lang="en-US" altLang="nl-BE" b="1" dirty="0"/>
              <a:t>Top Down Approach</a:t>
            </a:r>
            <a:r>
              <a:rPr lang="en-US" altLang="nl-BE" dirty="0"/>
              <a:t>) is the process of identifying subsets of an entity set (the superclass) that share some distinguishing characteristics. </a:t>
            </a:r>
          </a:p>
          <a:p>
            <a:pPr marL="0" indent="0">
              <a:buNone/>
            </a:pPr>
            <a:endParaRPr lang="en-US" altLang="nl-BE" dirty="0"/>
          </a:p>
          <a:p>
            <a:r>
              <a:rPr lang="en-US" altLang="nl-BE" dirty="0"/>
              <a:t>Typically</a:t>
            </a:r>
            <a:r>
              <a:rPr lang="en-US" altLang="nl-BE" b="1" dirty="0"/>
              <a:t>, the superclass </a:t>
            </a:r>
            <a:r>
              <a:rPr lang="en-US" altLang="nl-BE" dirty="0"/>
              <a:t>is defined first, </a:t>
            </a:r>
            <a:r>
              <a:rPr lang="en-US" altLang="nl-BE" b="1" dirty="0"/>
              <a:t>the subclasses </a:t>
            </a:r>
            <a:r>
              <a:rPr lang="en-US" altLang="nl-BE" dirty="0"/>
              <a:t>are defined next, and subclass-specific attributes and relationship sets are then added.</a:t>
            </a:r>
            <a:endParaRPr lang="nl-BE" altLang="nl-BE" dirty="0"/>
          </a:p>
        </p:txBody>
      </p:sp>
      <p:sp>
        <p:nvSpPr>
          <p:cNvPr id="72708" name="Slide Number Placeholder 3">
            <a:extLst>
              <a:ext uri="{FF2B5EF4-FFF2-40B4-BE49-F238E27FC236}">
                <a16:creationId xmlns:a16="http://schemas.microsoft.com/office/drawing/2014/main" id="{42BAFB9C-5F14-4725-8A38-8A14908E5373}"/>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9CA88D-271E-41A1-BF24-E0F596AA0DAA}" type="slidenum">
              <a:rPr lang="nl-NL" altLang="nl-BE" sz="1200" smtClean="0">
                <a:solidFill>
                  <a:srgbClr val="898989"/>
                </a:solidFill>
                <a:latin typeface="Arial" panose="020B0604020202020204" pitchFamily="34" charset="0"/>
              </a:rPr>
              <a:pPr>
                <a:spcBef>
                  <a:spcPct val="0"/>
                </a:spcBef>
                <a:buFontTx/>
                <a:buNone/>
              </a:pPr>
              <a:t>27</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4207C993-E22D-4716-B9C1-90BA3EA78859}"/>
              </a:ext>
            </a:extLst>
          </p:cNvPr>
          <p:cNvPicPr/>
          <p:nvPr/>
        </p:nvPicPr>
        <p:blipFill>
          <a:blip r:embed="rId3"/>
          <a:stretch>
            <a:fillRect/>
          </a:stretch>
        </p:blipFill>
        <p:spPr>
          <a:xfrm>
            <a:off x="3330416" y="4345229"/>
            <a:ext cx="3245168" cy="2269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4DE21FED-98F6-4BDC-B848-C241F51FA1F0}"/>
              </a:ext>
            </a:extLst>
          </p:cNvPr>
          <p:cNvSpPr>
            <a:spLocks noGrp="1"/>
          </p:cNvSpPr>
          <p:nvPr>
            <p:ph type="title"/>
          </p:nvPr>
        </p:nvSpPr>
        <p:spPr/>
        <p:txBody>
          <a:bodyPr/>
          <a:lstStyle/>
          <a:p>
            <a:r>
              <a:rPr lang="en-US" altLang="nl-BE" dirty="0"/>
              <a:t>Generalization</a:t>
            </a:r>
            <a:endParaRPr lang="nl-BE" altLang="nl-BE" dirty="0"/>
          </a:p>
        </p:txBody>
      </p:sp>
      <p:sp>
        <p:nvSpPr>
          <p:cNvPr id="76803" name="Content Placeholder 2">
            <a:extLst>
              <a:ext uri="{FF2B5EF4-FFF2-40B4-BE49-F238E27FC236}">
                <a16:creationId xmlns:a16="http://schemas.microsoft.com/office/drawing/2014/main" id="{4BFF1040-E14B-472D-A153-5AEF96690F4B}"/>
              </a:ext>
            </a:extLst>
          </p:cNvPr>
          <p:cNvSpPr>
            <a:spLocks noGrp="1"/>
          </p:cNvSpPr>
          <p:nvPr>
            <p:ph idx="1"/>
          </p:nvPr>
        </p:nvSpPr>
        <p:spPr>
          <a:xfrm>
            <a:off x="938642" y="2236880"/>
            <a:ext cx="8237109" cy="1454587"/>
          </a:xfrm>
        </p:spPr>
        <p:txBody>
          <a:bodyPr>
            <a:normAutofit/>
          </a:bodyPr>
          <a:lstStyle/>
          <a:p>
            <a:r>
              <a:rPr lang="en-US" altLang="nl-BE" dirty="0"/>
              <a:t>Generalization (</a:t>
            </a:r>
            <a:r>
              <a:rPr lang="en-US" altLang="nl-BE" b="1" dirty="0"/>
              <a:t>Bottom Up Approach</a:t>
            </a:r>
            <a:r>
              <a:rPr lang="en-US" altLang="nl-BE" dirty="0"/>
              <a:t>) consists of identifying some common characteristics of a collection of entity sets and creating a new entity set that contains entities possessing these common characteristics. </a:t>
            </a:r>
            <a:endParaRPr lang="nl-BE" altLang="nl-BE" dirty="0"/>
          </a:p>
        </p:txBody>
      </p:sp>
      <p:sp>
        <p:nvSpPr>
          <p:cNvPr id="76804" name="Slide Number Placeholder 3">
            <a:extLst>
              <a:ext uri="{FF2B5EF4-FFF2-40B4-BE49-F238E27FC236}">
                <a16:creationId xmlns:a16="http://schemas.microsoft.com/office/drawing/2014/main" id="{A4F8D0AE-258A-4E66-8C28-5391F88E35E5}"/>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3AB8FC-6C48-4D76-9793-351438CFFF59}" type="slidenum">
              <a:rPr lang="nl-NL" altLang="nl-BE" sz="1200" smtClean="0">
                <a:solidFill>
                  <a:srgbClr val="898989"/>
                </a:solidFill>
                <a:latin typeface="Arial" panose="020B0604020202020204" pitchFamily="34" charset="0"/>
              </a:rPr>
              <a:pPr>
                <a:spcBef>
                  <a:spcPct val="0"/>
                </a:spcBef>
                <a:buFontTx/>
                <a:buNone/>
              </a:pPr>
              <a:t>28</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66A43D73-1BCE-40CE-A6E5-C760E6DD8D1F}"/>
              </a:ext>
            </a:extLst>
          </p:cNvPr>
          <p:cNvPicPr/>
          <p:nvPr/>
        </p:nvPicPr>
        <p:blipFill>
          <a:blip r:embed="rId3"/>
          <a:stretch>
            <a:fillRect/>
          </a:stretch>
        </p:blipFill>
        <p:spPr>
          <a:xfrm>
            <a:off x="3141459" y="3838221"/>
            <a:ext cx="3623081" cy="2573867"/>
          </a:xfrm>
          <a:prstGeom prst="rect">
            <a:avLst/>
          </a:prstGeom>
        </p:spPr>
      </p:pic>
      <p:sp>
        <p:nvSpPr>
          <p:cNvPr id="2" name="Rectangle 1">
            <a:extLst>
              <a:ext uri="{FF2B5EF4-FFF2-40B4-BE49-F238E27FC236}">
                <a16:creationId xmlns:a16="http://schemas.microsoft.com/office/drawing/2014/main" id="{5078335B-6CEA-481A-BDC8-078E3E79776A}"/>
              </a:ext>
            </a:extLst>
          </p:cNvPr>
          <p:cNvSpPr/>
          <p:nvPr/>
        </p:nvSpPr>
        <p:spPr>
          <a:xfrm>
            <a:off x="7010401" y="4614719"/>
            <a:ext cx="2075040" cy="738664"/>
          </a:xfrm>
          <a:prstGeom prst="rect">
            <a:avLst/>
          </a:prstGeom>
        </p:spPr>
        <p:txBody>
          <a:bodyPr wrap="square">
            <a:spAutoFit/>
          </a:bodyPr>
          <a:lstStyle/>
          <a:p>
            <a:r>
              <a:rPr lang="en-US" altLang="nl-BE" sz="1400" dirty="0"/>
              <a:t>Saving and Checking are </a:t>
            </a:r>
            <a:r>
              <a:rPr lang="en-US" altLang="nl-BE" sz="1400" b="1" dirty="0"/>
              <a:t>generalized </a:t>
            </a:r>
            <a:r>
              <a:rPr lang="en-US" altLang="nl-BE" sz="1400" dirty="0"/>
              <a:t>by</a:t>
            </a:r>
            <a:r>
              <a:rPr lang="en-US" altLang="nl-BE" sz="1400" b="1" dirty="0"/>
              <a:t> </a:t>
            </a:r>
            <a:r>
              <a:rPr lang="en-US" altLang="nl-BE" sz="1400" dirty="0"/>
              <a:t>Account.</a:t>
            </a:r>
            <a:endParaRPr lang="en-CA"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BAAC1E4A-2B9E-4C6C-A913-CAAF4819D155}"/>
              </a:ext>
            </a:extLst>
          </p:cNvPr>
          <p:cNvSpPr>
            <a:spLocks noGrp="1"/>
          </p:cNvSpPr>
          <p:nvPr>
            <p:ph type="title"/>
          </p:nvPr>
        </p:nvSpPr>
        <p:spPr/>
        <p:txBody>
          <a:bodyPr/>
          <a:lstStyle/>
          <a:p>
            <a:r>
              <a:rPr lang="en-US" altLang="nl-BE"/>
              <a:t>Aggregation</a:t>
            </a:r>
            <a:endParaRPr lang="nl-BE" altLang="nl-BE"/>
          </a:p>
        </p:txBody>
      </p:sp>
      <p:sp>
        <p:nvSpPr>
          <p:cNvPr id="91139" name="Content Placeholder 2">
            <a:extLst>
              <a:ext uri="{FF2B5EF4-FFF2-40B4-BE49-F238E27FC236}">
                <a16:creationId xmlns:a16="http://schemas.microsoft.com/office/drawing/2014/main" id="{4F2864DA-53E0-45D1-8021-04503642F2C6}"/>
              </a:ext>
            </a:extLst>
          </p:cNvPr>
          <p:cNvSpPr>
            <a:spLocks noGrp="1"/>
          </p:cNvSpPr>
          <p:nvPr>
            <p:ph idx="1"/>
          </p:nvPr>
        </p:nvSpPr>
        <p:spPr>
          <a:xfrm>
            <a:off x="938642" y="2362869"/>
            <a:ext cx="8237109" cy="1183997"/>
          </a:xfrm>
        </p:spPr>
        <p:txBody>
          <a:bodyPr>
            <a:normAutofit/>
          </a:bodyPr>
          <a:lstStyle/>
          <a:p>
            <a:r>
              <a:rPr lang="en-US" altLang="nl-BE" b="1" dirty="0"/>
              <a:t>Aggregation</a:t>
            </a:r>
            <a:r>
              <a:rPr lang="en-US" altLang="nl-BE" dirty="0"/>
              <a:t> is a process when relation between two entities is treated as a single entity.  It allows us to indicate that a relationship set participates in another relationship set.</a:t>
            </a:r>
            <a:endParaRPr lang="nl-BE" altLang="nl-BE" dirty="0"/>
          </a:p>
        </p:txBody>
      </p:sp>
      <p:sp>
        <p:nvSpPr>
          <p:cNvPr id="91140" name="Slide Number Placeholder 3">
            <a:extLst>
              <a:ext uri="{FF2B5EF4-FFF2-40B4-BE49-F238E27FC236}">
                <a16:creationId xmlns:a16="http://schemas.microsoft.com/office/drawing/2014/main" id="{1800E8EF-8346-4990-AB9F-062347566A75}"/>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8FB52A-79D9-4688-AD94-13F412F98E64}" type="slidenum">
              <a:rPr lang="nl-NL" altLang="nl-BE" sz="1200" smtClean="0">
                <a:solidFill>
                  <a:srgbClr val="898989"/>
                </a:solidFill>
                <a:latin typeface="Arial" panose="020B0604020202020204" pitchFamily="34" charset="0"/>
              </a:rPr>
              <a:pPr>
                <a:spcBef>
                  <a:spcPct val="0"/>
                </a:spcBef>
                <a:buFontTx/>
                <a:buNone/>
              </a:pPr>
              <a:t>29</a:t>
            </a:fld>
            <a:endParaRPr lang="nl-NL" altLang="nl-BE" sz="1200">
              <a:solidFill>
                <a:srgbClr val="898989"/>
              </a:solidFill>
              <a:latin typeface="Arial" panose="020B0604020202020204" pitchFamily="34" charset="0"/>
            </a:endParaRPr>
          </a:p>
        </p:txBody>
      </p:sp>
      <p:pic>
        <p:nvPicPr>
          <p:cNvPr id="6" name="Picture 5">
            <a:extLst>
              <a:ext uri="{FF2B5EF4-FFF2-40B4-BE49-F238E27FC236}">
                <a16:creationId xmlns:a16="http://schemas.microsoft.com/office/drawing/2014/main" id="{BD1F6B73-DF9C-412B-9898-E494B266A7D8}"/>
              </a:ext>
            </a:extLst>
          </p:cNvPr>
          <p:cNvPicPr/>
          <p:nvPr/>
        </p:nvPicPr>
        <p:blipFill>
          <a:blip r:embed="rId3"/>
          <a:stretch>
            <a:fillRect/>
          </a:stretch>
        </p:blipFill>
        <p:spPr>
          <a:xfrm>
            <a:off x="3035935" y="3741294"/>
            <a:ext cx="3834130" cy="2673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C3BF1F4-C733-4FA9-A383-DC5FFABE4803}"/>
              </a:ext>
            </a:extLst>
          </p:cNvPr>
          <p:cNvSpPr>
            <a:spLocks noGrp="1"/>
          </p:cNvSpPr>
          <p:nvPr>
            <p:ph type="title"/>
          </p:nvPr>
        </p:nvSpPr>
        <p:spPr/>
        <p:txBody>
          <a:bodyPr/>
          <a:lstStyle/>
          <a:p>
            <a:r>
              <a:rPr lang="en-US" altLang="nl-BE"/>
              <a:t>Phases of Database Design</a:t>
            </a:r>
            <a:endParaRPr lang="nl-BE" altLang="nl-BE"/>
          </a:p>
        </p:txBody>
      </p:sp>
      <p:sp>
        <p:nvSpPr>
          <p:cNvPr id="9219" name="Slide Number Placeholder 3">
            <a:extLst>
              <a:ext uri="{FF2B5EF4-FFF2-40B4-BE49-F238E27FC236}">
                <a16:creationId xmlns:a16="http://schemas.microsoft.com/office/drawing/2014/main" id="{57F74D50-5BAC-44CE-B558-E173BFC68B49}"/>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4F28AB-2401-435F-8213-712F89BF03BA}" type="slidenum">
              <a:rPr lang="nl-NL" altLang="nl-BE" sz="1200" smtClean="0">
                <a:solidFill>
                  <a:srgbClr val="898989"/>
                </a:solidFill>
                <a:latin typeface="Arial" panose="020B0604020202020204" pitchFamily="34" charset="0"/>
              </a:rPr>
              <a:pPr>
                <a:spcBef>
                  <a:spcPct val="0"/>
                </a:spcBef>
                <a:buFontTx/>
                <a:buNone/>
              </a:pPr>
              <a:t>3</a:t>
            </a:fld>
            <a:endParaRPr lang="nl-NL" altLang="nl-BE" sz="1200">
              <a:solidFill>
                <a:srgbClr val="898989"/>
              </a:solidFill>
              <a:latin typeface="Arial" panose="020B0604020202020204" pitchFamily="34" charset="0"/>
            </a:endParaRPr>
          </a:p>
        </p:txBody>
      </p:sp>
      <p:pic>
        <p:nvPicPr>
          <p:cNvPr id="9220" name="Picture 4">
            <a:extLst>
              <a:ext uri="{FF2B5EF4-FFF2-40B4-BE49-F238E27FC236}">
                <a16:creationId xmlns:a16="http://schemas.microsoft.com/office/drawing/2014/main" id="{DAE01222-6F40-4243-A033-F1C19BFB2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763" y="2382872"/>
            <a:ext cx="7168363" cy="405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B567-F7BD-4EE8-BD27-7442482DB0F0}"/>
              </a:ext>
            </a:extLst>
          </p:cNvPr>
          <p:cNvSpPr>
            <a:spLocks noGrp="1"/>
          </p:cNvSpPr>
          <p:nvPr>
            <p:ph type="title"/>
          </p:nvPr>
        </p:nvSpPr>
        <p:spPr/>
        <p:txBody>
          <a:bodyPr/>
          <a:lstStyle/>
          <a:p>
            <a:r>
              <a:rPr lang="en-CA" dirty="0"/>
              <a:t>ERD</a:t>
            </a:r>
          </a:p>
        </p:txBody>
      </p:sp>
      <p:sp>
        <p:nvSpPr>
          <p:cNvPr id="4" name="Slide Number Placeholder 3">
            <a:extLst>
              <a:ext uri="{FF2B5EF4-FFF2-40B4-BE49-F238E27FC236}">
                <a16:creationId xmlns:a16="http://schemas.microsoft.com/office/drawing/2014/main" id="{97B676E6-FA9A-4F48-AF8F-CE4C73A667DE}"/>
              </a:ext>
            </a:extLst>
          </p:cNvPr>
          <p:cNvSpPr>
            <a:spLocks noGrp="1"/>
          </p:cNvSpPr>
          <p:nvPr>
            <p:ph type="sldNum" sz="quarter" idx="4"/>
          </p:nvPr>
        </p:nvSpPr>
        <p:spPr/>
        <p:txBody>
          <a:bodyPr/>
          <a:lstStyle/>
          <a:p>
            <a:pPr>
              <a:defRPr/>
            </a:pPr>
            <a:fld id="{BB8CA864-779C-4EC4-A9D3-5DE16047CBA8}" type="slidenum">
              <a:rPr lang="nl-NL" altLang="nl-BE" smtClean="0"/>
              <a:pPr>
                <a:defRPr/>
              </a:pPr>
              <a:t>30</a:t>
            </a:fld>
            <a:endParaRPr lang="nl-NL" altLang="nl-BE"/>
          </a:p>
        </p:txBody>
      </p:sp>
      <p:sp>
        <p:nvSpPr>
          <p:cNvPr id="5" name="Rectangle 4">
            <a:extLst>
              <a:ext uri="{FF2B5EF4-FFF2-40B4-BE49-F238E27FC236}">
                <a16:creationId xmlns:a16="http://schemas.microsoft.com/office/drawing/2014/main" id="{8CE8DF10-EDBA-4C73-A2F1-DC054BCE48BF}"/>
              </a:ext>
            </a:extLst>
          </p:cNvPr>
          <p:cNvSpPr/>
          <p:nvPr/>
        </p:nvSpPr>
        <p:spPr>
          <a:xfrm>
            <a:off x="3581936" y="4229872"/>
            <a:ext cx="2869231" cy="400110"/>
          </a:xfrm>
          <a:prstGeom prst="rect">
            <a:avLst/>
          </a:prstGeom>
        </p:spPr>
        <p:txBody>
          <a:bodyPr wrap="square">
            <a:spAutoFit/>
          </a:bodyPr>
          <a:lstStyle/>
          <a:p>
            <a:r>
              <a:rPr lang="en-CA" sz="2000" dirty="0">
                <a:hlinkClick r:id="rId2"/>
              </a:rPr>
              <a:t>https://erdplus.com/</a:t>
            </a:r>
            <a:endParaRPr lang="en-CA" sz="2000" dirty="0"/>
          </a:p>
        </p:txBody>
      </p:sp>
      <p:sp>
        <p:nvSpPr>
          <p:cNvPr id="6" name="Rectangle 5">
            <a:extLst>
              <a:ext uri="{FF2B5EF4-FFF2-40B4-BE49-F238E27FC236}">
                <a16:creationId xmlns:a16="http://schemas.microsoft.com/office/drawing/2014/main" id="{0387E182-82DB-4904-B3A1-A5D33EAA9EF1}"/>
              </a:ext>
            </a:extLst>
          </p:cNvPr>
          <p:cNvSpPr/>
          <p:nvPr/>
        </p:nvSpPr>
        <p:spPr>
          <a:xfrm>
            <a:off x="2332653" y="2704532"/>
            <a:ext cx="5180822" cy="1323439"/>
          </a:xfrm>
          <a:prstGeom prst="rect">
            <a:avLst/>
          </a:prstGeom>
        </p:spPr>
        <p:txBody>
          <a:bodyPr wrap="square">
            <a:spAutoFit/>
          </a:bodyPr>
          <a:lstStyle/>
          <a:p>
            <a:r>
              <a:rPr lang="en-CA" sz="2000" dirty="0"/>
              <a:t>A database modeling tool for creating Entity Relationship Diagrams, Relational Schemas, Star Schemas, and SQL DDL statements.</a:t>
            </a:r>
          </a:p>
        </p:txBody>
      </p:sp>
    </p:spTree>
    <p:extLst>
      <p:ext uri="{BB962C8B-B14F-4D97-AF65-F5344CB8AC3E}">
        <p14:creationId xmlns:p14="http://schemas.microsoft.com/office/powerpoint/2010/main" val="252051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454973-16AE-4848-A775-CCF0A9BFF57E}"/>
              </a:ext>
            </a:extLst>
          </p:cNvPr>
          <p:cNvSpPr>
            <a:spLocks noGrp="1"/>
          </p:cNvSpPr>
          <p:nvPr>
            <p:ph type="sldNum" sz="quarter" idx="4"/>
          </p:nvPr>
        </p:nvSpPr>
        <p:spPr/>
        <p:txBody>
          <a:bodyPr/>
          <a:lstStyle/>
          <a:p>
            <a:pPr>
              <a:defRPr/>
            </a:pPr>
            <a:fld id="{47A8DBC6-A1E8-416D-9186-141DF635E655}" type="slidenum">
              <a:rPr lang="nl-NL" altLang="nl-BE" smtClean="0"/>
              <a:pPr>
                <a:defRPr/>
              </a:pPr>
              <a:t>31</a:t>
            </a:fld>
            <a:endParaRPr lang="nl-NL" altLang="nl-BE"/>
          </a:p>
        </p:txBody>
      </p:sp>
      <p:sp>
        <p:nvSpPr>
          <p:cNvPr id="5" name="Rectangle 4">
            <a:extLst>
              <a:ext uri="{FF2B5EF4-FFF2-40B4-BE49-F238E27FC236}">
                <a16:creationId xmlns:a16="http://schemas.microsoft.com/office/drawing/2014/main" id="{1FA5D601-7EF1-4E22-93B4-E3B4F53FB09A}"/>
              </a:ext>
            </a:extLst>
          </p:cNvPr>
          <p:cNvSpPr/>
          <p:nvPr/>
        </p:nvSpPr>
        <p:spPr>
          <a:xfrm>
            <a:off x="2896975" y="873866"/>
            <a:ext cx="384111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Thank You!</a:t>
            </a:r>
          </a:p>
        </p:txBody>
      </p:sp>
      <p:pic>
        <p:nvPicPr>
          <p:cNvPr id="6" name="Picture 2">
            <a:extLst>
              <a:ext uri="{FF2B5EF4-FFF2-40B4-BE49-F238E27FC236}">
                <a16:creationId xmlns:a16="http://schemas.microsoft.com/office/drawing/2014/main" id="{47C53B3A-5E7A-4AFF-AFAD-39C1157287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8211" y="2198642"/>
            <a:ext cx="6390199" cy="396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8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C5DF49D-3EC1-4188-B953-A4909D42614A}"/>
              </a:ext>
            </a:extLst>
          </p:cNvPr>
          <p:cNvSpPr>
            <a:spLocks noGrp="1"/>
          </p:cNvSpPr>
          <p:nvPr>
            <p:ph type="title"/>
          </p:nvPr>
        </p:nvSpPr>
        <p:spPr/>
        <p:txBody>
          <a:bodyPr/>
          <a:lstStyle/>
          <a:p>
            <a:r>
              <a:rPr lang="en-US" altLang="nl-BE"/>
              <a:t>Entity Relationship (ER) model</a:t>
            </a:r>
            <a:endParaRPr lang="nl-BE" altLang="nl-BE"/>
          </a:p>
        </p:txBody>
      </p:sp>
      <p:sp>
        <p:nvSpPr>
          <p:cNvPr id="11267" name="Content Placeholder 2">
            <a:extLst>
              <a:ext uri="{FF2B5EF4-FFF2-40B4-BE49-F238E27FC236}">
                <a16:creationId xmlns:a16="http://schemas.microsoft.com/office/drawing/2014/main" id="{3AE58E24-093B-4570-BA2C-8E4892AA5977}"/>
              </a:ext>
            </a:extLst>
          </p:cNvPr>
          <p:cNvSpPr>
            <a:spLocks noGrp="1"/>
          </p:cNvSpPr>
          <p:nvPr>
            <p:ph idx="1"/>
          </p:nvPr>
        </p:nvSpPr>
        <p:spPr>
          <a:xfrm>
            <a:off x="1998133" y="2489200"/>
            <a:ext cx="7177618" cy="3530600"/>
          </a:xfrm>
        </p:spPr>
        <p:txBody>
          <a:bodyPr>
            <a:normAutofit/>
          </a:bodyPr>
          <a:lstStyle/>
          <a:p>
            <a:r>
              <a:rPr lang="en-US" altLang="nl-BE" sz="2400" dirty="0"/>
              <a:t>Entity Types</a:t>
            </a:r>
          </a:p>
          <a:p>
            <a:r>
              <a:rPr lang="en-US" altLang="nl-BE" sz="2400" dirty="0"/>
              <a:t>Attribute Types</a:t>
            </a:r>
          </a:p>
          <a:p>
            <a:r>
              <a:rPr lang="en-US" altLang="nl-BE" sz="2400" dirty="0"/>
              <a:t>Relationship Types</a:t>
            </a:r>
          </a:p>
          <a:p>
            <a:r>
              <a:rPr lang="en-US" altLang="nl-BE" sz="2400" dirty="0"/>
              <a:t>Weak Entity Types</a:t>
            </a:r>
          </a:p>
          <a:p>
            <a:r>
              <a:rPr lang="en-US" altLang="nl-BE" sz="2400" dirty="0"/>
              <a:t>Examples of the ER model</a:t>
            </a:r>
          </a:p>
          <a:p>
            <a:r>
              <a:rPr lang="en-US" altLang="nl-BE" sz="2400" dirty="0"/>
              <a:t>Limitations of the ER model</a:t>
            </a:r>
            <a:endParaRPr lang="nl-BE" altLang="nl-BE" sz="2400" dirty="0"/>
          </a:p>
        </p:txBody>
      </p:sp>
      <p:sp>
        <p:nvSpPr>
          <p:cNvPr id="11268" name="Slide Number Placeholder 3">
            <a:extLst>
              <a:ext uri="{FF2B5EF4-FFF2-40B4-BE49-F238E27FC236}">
                <a16:creationId xmlns:a16="http://schemas.microsoft.com/office/drawing/2014/main" id="{3E2DF19D-706D-4DA3-9C18-CC39C79A9030}"/>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9E6BE3-1F5A-4B88-BEC5-265EB02865C4}" type="slidenum">
              <a:rPr lang="nl-NL" altLang="nl-BE" sz="1200" smtClean="0">
                <a:solidFill>
                  <a:srgbClr val="898989"/>
                </a:solidFill>
                <a:latin typeface="Arial" panose="020B0604020202020204" pitchFamily="34" charset="0"/>
              </a:rPr>
              <a:pPr>
                <a:spcBef>
                  <a:spcPct val="0"/>
                </a:spcBef>
                <a:buFontTx/>
                <a:buNone/>
              </a:pPr>
              <a:t>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D5CDE36-4B2D-473C-8745-AF164DBD4BB4}"/>
              </a:ext>
            </a:extLst>
          </p:cNvPr>
          <p:cNvSpPr>
            <a:spLocks noGrp="1"/>
          </p:cNvSpPr>
          <p:nvPr>
            <p:ph type="title"/>
          </p:nvPr>
        </p:nvSpPr>
        <p:spPr/>
        <p:txBody>
          <a:bodyPr/>
          <a:lstStyle/>
          <a:p>
            <a:r>
              <a:rPr lang="en-US" altLang="nl-BE" dirty="0"/>
              <a:t>Entity Types</a:t>
            </a:r>
            <a:endParaRPr lang="nl-BE" altLang="nl-BE" dirty="0"/>
          </a:p>
        </p:txBody>
      </p:sp>
      <p:sp>
        <p:nvSpPr>
          <p:cNvPr id="13315" name="Content Placeholder 2">
            <a:extLst>
              <a:ext uri="{FF2B5EF4-FFF2-40B4-BE49-F238E27FC236}">
                <a16:creationId xmlns:a16="http://schemas.microsoft.com/office/drawing/2014/main" id="{70B5F578-3D3F-4590-A639-AD4BD9790D0D}"/>
              </a:ext>
            </a:extLst>
          </p:cNvPr>
          <p:cNvSpPr>
            <a:spLocks noGrp="1"/>
          </p:cNvSpPr>
          <p:nvPr>
            <p:ph idx="1"/>
          </p:nvPr>
        </p:nvSpPr>
        <p:spPr>
          <a:xfrm>
            <a:off x="1298222" y="2388019"/>
            <a:ext cx="7529689" cy="2511673"/>
          </a:xfrm>
        </p:spPr>
        <p:txBody>
          <a:bodyPr>
            <a:normAutofit/>
          </a:bodyPr>
          <a:lstStyle/>
          <a:p>
            <a:r>
              <a:rPr lang="en-US" altLang="nl-BE" sz="2000" b="1" dirty="0"/>
              <a:t>Entity type </a:t>
            </a:r>
            <a:r>
              <a:rPr lang="en-US" altLang="nl-BE" sz="2000" dirty="0"/>
              <a:t>represents a business concept with an unambiguous meaning to a particular set of users</a:t>
            </a:r>
          </a:p>
          <a:p>
            <a:pPr lvl="1">
              <a:buFont typeface="Courier New" panose="02070309020205020404" pitchFamily="49" charset="0"/>
              <a:buChar char="o"/>
            </a:pPr>
            <a:r>
              <a:rPr lang="en-US" altLang="nl-BE" sz="1800" dirty="0"/>
              <a:t>Examples: supplier, student, product or employee</a:t>
            </a:r>
          </a:p>
          <a:p>
            <a:pPr lvl="1">
              <a:buFont typeface="Courier New" panose="02070309020205020404" pitchFamily="49" charset="0"/>
              <a:buChar char="o"/>
            </a:pPr>
            <a:endParaRPr lang="en-US" altLang="nl-BE" sz="1800" dirty="0"/>
          </a:p>
          <a:p>
            <a:r>
              <a:rPr lang="en-US" altLang="nl-BE" sz="2000" b="1" dirty="0"/>
              <a:t>Entity</a:t>
            </a:r>
            <a:r>
              <a:rPr lang="en-US" altLang="nl-BE" sz="2000" dirty="0"/>
              <a:t> is one particular occurrence or instance of an entity type</a:t>
            </a:r>
          </a:p>
        </p:txBody>
      </p:sp>
      <p:sp>
        <p:nvSpPr>
          <p:cNvPr id="13316" name="Slide Number Placeholder 3">
            <a:extLst>
              <a:ext uri="{FF2B5EF4-FFF2-40B4-BE49-F238E27FC236}">
                <a16:creationId xmlns:a16="http://schemas.microsoft.com/office/drawing/2014/main" id="{EF86B73C-3F94-443C-98E7-ECF97A43F121}"/>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302540-51A2-4921-8C9F-5E504027578F}" type="slidenum">
              <a:rPr lang="nl-NL" altLang="nl-BE" sz="1200" smtClean="0">
                <a:solidFill>
                  <a:srgbClr val="898989"/>
                </a:solidFill>
                <a:latin typeface="Arial" panose="020B0604020202020204" pitchFamily="34" charset="0"/>
              </a:rPr>
              <a:pPr>
                <a:spcBef>
                  <a:spcPct val="0"/>
                </a:spcBef>
                <a:buFontTx/>
                <a:buNone/>
              </a:pPr>
              <a:t>5</a:t>
            </a:fld>
            <a:endParaRPr lang="nl-NL" altLang="nl-BE" sz="1200">
              <a:solidFill>
                <a:srgbClr val="898989"/>
              </a:solidFill>
              <a:latin typeface="Arial" panose="020B0604020202020204" pitchFamily="34" charset="0"/>
            </a:endParaRPr>
          </a:p>
        </p:txBody>
      </p:sp>
      <p:pic>
        <p:nvPicPr>
          <p:cNvPr id="13317" name="Picture 4">
            <a:extLst>
              <a:ext uri="{FF2B5EF4-FFF2-40B4-BE49-F238E27FC236}">
                <a16:creationId xmlns:a16="http://schemas.microsoft.com/office/drawing/2014/main" id="{5387324B-C3A4-4C0C-A356-B36A63AB2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441" y="4993021"/>
            <a:ext cx="2127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74BC063-76EC-493E-8111-B49FCA3D99B2}"/>
              </a:ext>
            </a:extLst>
          </p:cNvPr>
          <p:cNvPicPr>
            <a:picLocks noChangeAspect="1"/>
          </p:cNvPicPr>
          <p:nvPr/>
        </p:nvPicPr>
        <p:blipFill>
          <a:blip r:embed="rId4"/>
          <a:stretch>
            <a:fillRect/>
          </a:stretch>
        </p:blipFill>
        <p:spPr>
          <a:xfrm>
            <a:off x="4241243" y="5930900"/>
            <a:ext cx="1643646" cy="583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E854F46-4C59-444C-B314-2B6A696007D3}"/>
              </a:ext>
            </a:extLst>
          </p:cNvPr>
          <p:cNvSpPr>
            <a:spLocks noGrp="1"/>
          </p:cNvSpPr>
          <p:nvPr>
            <p:ph type="title"/>
          </p:nvPr>
        </p:nvSpPr>
        <p:spPr/>
        <p:txBody>
          <a:bodyPr/>
          <a:lstStyle/>
          <a:p>
            <a:r>
              <a:rPr lang="en-US" altLang="nl-BE" dirty="0"/>
              <a:t>Attribute Types</a:t>
            </a:r>
            <a:endParaRPr lang="nl-BE" altLang="nl-BE" dirty="0"/>
          </a:p>
        </p:txBody>
      </p:sp>
      <p:sp>
        <p:nvSpPr>
          <p:cNvPr id="15363" name="Content Placeholder 2">
            <a:extLst>
              <a:ext uri="{FF2B5EF4-FFF2-40B4-BE49-F238E27FC236}">
                <a16:creationId xmlns:a16="http://schemas.microsoft.com/office/drawing/2014/main" id="{D65EBEB1-AF11-4CF0-AC72-E5F47330982A}"/>
              </a:ext>
            </a:extLst>
          </p:cNvPr>
          <p:cNvSpPr>
            <a:spLocks noGrp="1"/>
          </p:cNvSpPr>
          <p:nvPr>
            <p:ph idx="1"/>
          </p:nvPr>
        </p:nvSpPr>
        <p:spPr>
          <a:xfrm>
            <a:off x="1320800" y="2267106"/>
            <a:ext cx="7599265" cy="1760997"/>
          </a:xfrm>
        </p:spPr>
        <p:txBody>
          <a:bodyPr>
            <a:normAutofit/>
          </a:bodyPr>
          <a:lstStyle/>
          <a:p>
            <a:r>
              <a:rPr lang="en-US" altLang="nl-BE" sz="2000" b="1" dirty="0"/>
              <a:t>Attribute type </a:t>
            </a:r>
            <a:r>
              <a:rPr lang="en-US" altLang="nl-BE" sz="2000" dirty="0"/>
              <a:t>represents a </a:t>
            </a:r>
            <a:r>
              <a:rPr lang="en-US" altLang="nl-BE" sz="2000" b="1" dirty="0"/>
              <a:t>property</a:t>
            </a:r>
            <a:r>
              <a:rPr lang="en-US" altLang="nl-BE" sz="2000" dirty="0"/>
              <a:t> of an entity type.  </a:t>
            </a:r>
          </a:p>
          <a:p>
            <a:pPr lvl="1">
              <a:buFont typeface="Courier New" panose="02070309020205020404" pitchFamily="49" charset="0"/>
              <a:buChar char="o"/>
            </a:pPr>
            <a:r>
              <a:rPr lang="en-US" altLang="nl-BE" sz="1800" dirty="0"/>
              <a:t>Example: name and address are attribute types of the entity type supplier</a:t>
            </a:r>
          </a:p>
          <a:p>
            <a:r>
              <a:rPr lang="en-US" altLang="nl-BE" sz="2000" b="1" dirty="0"/>
              <a:t>Attribute</a:t>
            </a:r>
            <a:r>
              <a:rPr lang="en-US" altLang="nl-BE" sz="2000" dirty="0"/>
              <a:t> is an instance of an attribute type</a:t>
            </a:r>
            <a:endParaRPr lang="nl-BE" altLang="nl-BE" sz="2000" dirty="0"/>
          </a:p>
        </p:txBody>
      </p:sp>
      <p:sp>
        <p:nvSpPr>
          <p:cNvPr id="15364" name="Slide Number Placeholder 3">
            <a:extLst>
              <a:ext uri="{FF2B5EF4-FFF2-40B4-BE49-F238E27FC236}">
                <a16:creationId xmlns:a16="http://schemas.microsoft.com/office/drawing/2014/main" id="{FB811B26-42F9-4682-A32A-A926718D325F}"/>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AE0F81-63EF-4767-8733-C992BAD18438}" type="slidenum">
              <a:rPr lang="nl-NL" altLang="nl-BE" sz="1200" smtClean="0">
                <a:solidFill>
                  <a:srgbClr val="898989"/>
                </a:solidFill>
                <a:latin typeface="Arial" panose="020B0604020202020204" pitchFamily="34" charset="0"/>
              </a:rPr>
              <a:pPr>
                <a:spcBef>
                  <a:spcPct val="0"/>
                </a:spcBef>
                <a:buFontTx/>
                <a:buNone/>
              </a:pPr>
              <a:t>6</a:t>
            </a:fld>
            <a:endParaRPr lang="nl-NL" altLang="nl-BE" sz="120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21693D19-4A41-4757-A626-8F6434EA3E6D}"/>
              </a:ext>
            </a:extLst>
          </p:cNvPr>
          <p:cNvPicPr>
            <a:picLocks noChangeAspect="1"/>
          </p:cNvPicPr>
          <p:nvPr/>
        </p:nvPicPr>
        <p:blipFill>
          <a:blip r:embed="rId3"/>
          <a:stretch>
            <a:fillRect/>
          </a:stretch>
        </p:blipFill>
        <p:spPr>
          <a:xfrm>
            <a:off x="2594932" y="4043791"/>
            <a:ext cx="4716135" cy="2376000"/>
          </a:xfrm>
          <a:prstGeom prst="rect">
            <a:avLst/>
          </a:prstGeom>
        </p:spPr>
      </p:pic>
      <p:sp>
        <p:nvSpPr>
          <p:cNvPr id="3" name="Speech Bubble: Rectangle with Corners Rounded 2">
            <a:extLst>
              <a:ext uri="{FF2B5EF4-FFF2-40B4-BE49-F238E27FC236}">
                <a16:creationId xmlns:a16="http://schemas.microsoft.com/office/drawing/2014/main" id="{24271B8C-CAB1-4768-8201-EFAD96280332}"/>
              </a:ext>
            </a:extLst>
          </p:cNvPr>
          <p:cNvSpPr/>
          <p:nvPr/>
        </p:nvSpPr>
        <p:spPr>
          <a:xfrm>
            <a:off x="7137917" y="5206482"/>
            <a:ext cx="1782148" cy="485191"/>
          </a:xfrm>
          <a:prstGeom prst="wedgeRoundRectCallout">
            <a:avLst>
              <a:gd name="adj1" fmla="val -62203"/>
              <a:gd name="adj2" fmla="val -19149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CA" sz="1600" dirty="0"/>
              <a:t>10 Downing St.</a:t>
            </a:r>
          </a:p>
        </p:txBody>
      </p:sp>
      <p:pic>
        <p:nvPicPr>
          <p:cNvPr id="8" name="Picture 7">
            <a:extLst>
              <a:ext uri="{FF2B5EF4-FFF2-40B4-BE49-F238E27FC236}">
                <a16:creationId xmlns:a16="http://schemas.microsoft.com/office/drawing/2014/main" id="{5C155DB2-B597-48D1-B70D-8942CD0323E4}"/>
              </a:ext>
            </a:extLst>
          </p:cNvPr>
          <p:cNvPicPr>
            <a:picLocks noChangeAspect="1"/>
          </p:cNvPicPr>
          <p:nvPr/>
        </p:nvPicPr>
        <p:blipFill>
          <a:blip r:embed="rId4"/>
          <a:stretch>
            <a:fillRect/>
          </a:stretch>
        </p:blipFill>
        <p:spPr>
          <a:xfrm>
            <a:off x="4374544" y="6338720"/>
            <a:ext cx="1215264" cy="431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32B0863-E990-4E99-B402-A57B7BE629B1}"/>
              </a:ext>
            </a:extLst>
          </p:cNvPr>
          <p:cNvSpPr>
            <a:spLocks noGrp="1"/>
          </p:cNvSpPr>
          <p:nvPr>
            <p:ph type="title"/>
          </p:nvPr>
        </p:nvSpPr>
        <p:spPr/>
        <p:txBody>
          <a:bodyPr/>
          <a:lstStyle/>
          <a:p>
            <a:r>
              <a:rPr lang="en-US" altLang="nl-BE" dirty="0"/>
              <a:t>Example</a:t>
            </a:r>
            <a:endParaRPr lang="nl-BE" altLang="nl-BE" dirty="0"/>
          </a:p>
        </p:txBody>
      </p:sp>
      <p:sp>
        <p:nvSpPr>
          <p:cNvPr id="17411" name="Slide Number Placeholder 3">
            <a:extLst>
              <a:ext uri="{FF2B5EF4-FFF2-40B4-BE49-F238E27FC236}">
                <a16:creationId xmlns:a16="http://schemas.microsoft.com/office/drawing/2014/main" id="{9A9B2BA7-322A-4CE3-9E43-67B45F5AAC33}"/>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041AF9-5772-4CCA-A71A-16FB51036272}" type="slidenum">
              <a:rPr lang="nl-NL" altLang="nl-BE" sz="1200" smtClean="0">
                <a:solidFill>
                  <a:srgbClr val="898989"/>
                </a:solidFill>
                <a:latin typeface="Arial" panose="020B0604020202020204" pitchFamily="34" charset="0"/>
              </a:rPr>
              <a:pPr>
                <a:spcBef>
                  <a:spcPct val="0"/>
                </a:spcBef>
                <a:buFontTx/>
                <a:buNone/>
              </a:pPr>
              <a:t>7</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135054FB-D230-4E36-9513-616A90A66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657" y="2770187"/>
            <a:ext cx="6906372" cy="33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2B0519B-9FA0-476F-ACBE-0F5FCAFAFA0E}"/>
              </a:ext>
            </a:extLst>
          </p:cNvPr>
          <p:cNvSpPr>
            <a:spLocks noGrp="1"/>
          </p:cNvSpPr>
          <p:nvPr>
            <p:ph type="title"/>
          </p:nvPr>
        </p:nvSpPr>
        <p:spPr/>
        <p:txBody>
          <a:bodyPr/>
          <a:lstStyle/>
          <a:p>
            <a:r>
              <a:rPr lang="en-US" altLang="nl-BE"/>
              <a:t>Attribute Types</a:t>
            </a:r>
            <a:endParaRPr lang="nl-BE" altLang="nl-BE"/>
          </a:p>
        </p:txBody>
      </p:sp>
      <p:sp>
        <p:nvSpPr>
          <p:cNvPr id="19459" name="Content Placeholder 2">
            <a:extLst>
              <a:ext uri="{FF2B5EF4-FFF2-40B4-BE49-F238E27FC236}">
                <a16:creationId xmlns:a16="http://schemas.microsoft.com/office/drawing/2014/main" id="{17719D0D-2E33-4BA2-8348-4F403EB1CF9E}"/>
              </a:ext>
            </a:extLst>
          </p:cNvPr>
          <p:cNvSpPr>
            <a:spLocks noGrp="1"/>
          </p:cNvSpPr>
          <p:nvPr>
            <p:ph idx="1"/>
          </p:nvPr>
        </p:nvSpPr>
        <p:spPr>
          <a:xfrm>
            <a:off x="1332089" y="2489200"/>
            <a:ext cx="7843662" cy="3530600"/>
          </a:xfrm>
        </p:spPr>
        <p:txBody>
          <a:bodyPr>
            <a:normAutofit/>
          </a:bodyPr>
          <a:lstStyle/>
          <a:p>
            <a:r>
              <a:rPr lang="en-US" altLang="nl-BE" sz="2400" dirty="0"/>
              <a:t>Domains</a:t>
            </a:r>
          </a:p>
          <a:p>
            <a:r>
              <a:rPr lang="en-US" altLang="nl-BE" sz="2400" dirty="0"/>
              <a:t>Key Attribute Types</a:t>
            </a:r>
          </a:p>
          <a:p>
            <a:r>
              <a:rPr lang="en-US" altLang="nl-BE" sz="2400" dirty="0"/>
              <a:t>Simple versus Composite Attribute Types</a:t>
            </a:r>
          </a:p>
          <a:p>
            <a:r>
              <a:rPr lang="en-US" altLang="nl-BE" sz="2400" dirty="0"/>
              <a:t>Single-Valued versus Multi-Valued Attribute Types</a:t>
            </a:r>
          </a:p>
          <a:p>
            <a:r>
              <a:rPr lang="en-US" altLang="nl-BE" sz="2400" dirty="0"/>
              <a:t>Derived Attribute Type</a:t>
            </a:r>
            <a:endParaRPr lang="nl-BE" altLang="nl-BE" sz="2400" dirty="0"/>
          </a:p>
        </p:txBody>
      </p:sp>
      <p:sp>
        <p:nvSpPr>
          <p:cNvPr id="19460" name="Slide Number Placeholder 3">
            <a:extLst>
              <a:ext uri="{FF2B5EF4-FFF2-40B4-BE49-F238E27FC236}">
                <a16:creationId xmlns:a16="http://schemas.microsoft.com/office/drawing/2014/main" id="{A97AE1C1-888B-4619-A9E2-2C1AB3055EEA}"/>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50E0F5-ADD2-4368-A590-61B305F02328}" type="slidenum">
              <a:rPr lang="nl-NL" altLang="nl-BE" sz="1200" smtClean="0">
                <a:solidFill>
                  <a:srgbClr val="898989"/>
                </a:solidFill>
                <a:latin typeface="Arial" panose="020B0604020202020204" pitchFamily="34" charset="0"/>
              </a:rPr>
              <a:pPr>
                <a:spcBef>
                  <a:spcPct val="0"/>
                </a:spcBef>
                <a:buFontTx/>
                <a:buNone/>
              </a:pPr>
              <a:t>8</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0231BDE-5FC3-4592-B9BB-50A0FE07953C}"/>
              </a:ext>
            </a:extLst>
          </p:cNvPr>
          <p:cNvSpPr>
            <a:spLocks noGrp="1"/>
          </p:cNvSpPr>
          <p:nvPr>
            <p:ph type="title"/>
          </p:nvPr>
        </p:nvSpPr>
        <p:spPr/>
        <p:txBody>
          <a:bodyPr/>
          <a:lstStyle/>
          <a:p>
            <a:r>
              <a:rPr lang="en-US" altLang="nl-BE" dirty="0"/>
              <a:t>Attribute Type - Domains</a:t>
            </a:r>
          </a:p>
        </p:txBody>
      </p:sp>
      <p:sp>
        <p:nvSpPr>
          <p:cNvPr id="21507" name="Content Placeholder 2">
            <a:extLst>
              <a:ext uri="{FF2B5EF4-FFF2-40B4-BE49-F238E27FC236}">
                <a16:creationId xmlns:a16="http://schemas.microsoft.com/office/drawing/2014/main" id="{2D600408-0D66-4A3E-BF29-F048F020C3AD}"/>
              </a:ext>
            </a:extLst>
          </p:cNvPr>
          <p:cNvSpPr>
            <a:spLocks noGrp="1"/>
          </p:cNvSpPr>
          <p:nvPr>
            <p:ph idx="1"/>
          </p:nvPr>
        </p:nvSpPr>
        <p:spPr>
          <a:xfrm>
            <a:off x="1308100" y="2266846"/>
            <a:ext cx="7744178" cy="4408312"/>
          </a:xfrm>
        </p:spPr>
        <p:txBody>
          <a:bodyPr>
            <a:noAutofit/>
          </a:bodyPr>
          <a:lstStyle/>
          <a:p>
            <a:r>
              <a:rPr lang="en-US" altLang="nl-BE" sz="2400" dirty="0"/>
              <a:t>A </a:t>
            </a:r>
            <a:r>
              <a:rPr lang="en-US" altLang="nl-BE" sz="2400" b="1" dirty="0"/>
              <a:t>domain</a:t>
            </a:r>
            <a:r>
              <a:rPr lang="en-US" altLang="nl-BE" sz="2400" dirty="0"/>
              <a:t> specifies the set of values that may be assigned to an attribute for each individual entity</a:t>
            </a:r>
          </a:p>
          <a:p>
            <a:pPr lvl="1">
              <a:buFont typeface="Courier New" panose="02070309020205020404" pitchFamily="49" charset="0"/>
              <a:buChar char="o"/>
            </a:pPr>
            <a:r>
              <a:rPr lang="en-US" altLang="nl-BE" sz="2000" dirty="0"/>
              <a:t>Example: gender: male and female</a:t>
            </a:r>
          </a:p>
          <a:p>
            <a:pPr marL="402336" lvl="1" indent="0">
              <a:buNone/>
            </a:pPr>
            <a:endParaRPr lang="en-US" altLang="nl-BE" sz="2000" dirty="0"/>
          </a:p>
          <a:p>
            <a:r>
              <a:rPr lang="en-US" altLang="nl-BE" sz="2400" dirty="0"/>
              <a:t>A domain can also contain </a:t>
            </a:r>
            <a:r>
              <a:rPr lang="en-US" altLang="nl-BE" sz="2400" b="1" dirty="0"/>
              <a:t>null values</a:t>
            </a:r>
          </a:p>
          <a:p>
            <a:pPr lvl="1">
              <a:buFont typeface="Courier New" panose="02070309020205020404" pitchFamily="49" charset="0"/>
              <a:buChar char="o"/>
            </a:pPr>
            <a:r>
              <a:rPr lang="en-US" altLang="nl-BE" sz="2000" dirty="0"/>
              <a:t>null value: value is not known, not applicable or not relevant</a:t>
            </a:r>
          </a:p>
          <a:p>
            <a:pPr marL="402336" lvl="1" indent="0">
              <a:buNone/>
            </a:pPr>
            <a:endParaRPr lang="en-US" altLang="nl-BE" sz="2000" dirty="0"/>
          </a:p>
          <a:p>
            <a:r>
              <a:rPr lang="en-US" altLang="nl-BE" sz="2400" dirty="0"/>
              <a:t>Domains are </a:t>
            </a:r>
            <a:r>
              <a:rPr lang="en-US" altLang="nl-BE" sz="2400" b="1" dirty="0"/>
              <a:t>not displayed </a:t>
            </a:r>
            <a:r>
              <a:rPr lang="en-US" altLang="nl-BE" sz="2400" dirty="0"/>
              <a:t>in an ER model</a:t>
            </a:r>
            <a:endParaRPr lang="nl-BE" altLang="nl-BE" sz="2400" dirty="0"/>
          </a:p>
        </p:txBody>
      </p:sp>
      <p:sp>
        <p:nvSpPr>
          <p:cNvPr id="21508" name="Slide Number Placeholder 3">
            <a:extLst>
              <a:ext uri="{FF2B5EF4-FFF2-40B4-BE49-F238E27FC236}">
                <a16:creationId xmlns:a16="http://schemas.microsoft.com/office/drawing/2014/main" id="{68CE03B9-B98A-438C-AC66-1B51C58316C7}"/>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6FC2D1-3A3A-42CF-83DC-643382778378}" type="slidenum">
              <a:rPr lang="nl-NL" altLang="nl-BE" sz="1200" smtClean="0">
                <a:solidFill>
                  <a:srgbClr val="898989"/>
                </a:solidFill>
                <a:latin typeface="Arial" panose="020B0604020202020204" pitchFamily="34" charset="0"/>
              </a:rPr>
              <a:pPr>
                <a:spcBef>
                  <a:spcPct val="0"/>
                </a:spcBef>
                <a:buFontTx/>
                <a:buNone/>
              </a:pPr>
              <a:t>9</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22953</TotalTime>
  <Words>1312</Words>
  <Application>Microsoft Office PowerPoint</Application>
  <PresentationFormat>A4 Paper (210x297 mm)</PresentationFormat>
  <Paragraphs>190</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Courier New</vt:lpstr>
      <vt:lpstr>Wingdings 3</vt:lpstr>
      <vt:lpstr>Ion Boardroom</vt:lpstr>
      <vt:lpstr>Conceptual Data Modeling using the ER model Diagram</vt:lpstr>
      <vt:lpstr>Overview</vt:lpstr>
      <vt:lpstr>Phases of Database Design</vt:lpstr>
      <vt:lpstr>Entity Relationship (ER) model</vt:lpstr>
      <vt:lpstr>Entity Types</vt:lpstr>
      <vt:lpstr>Attribute Types</vt:lpstr>
      <vt:lpstr>Example</vt:lpstr>
      <vt:lpstr>Attribute Types</vt:lpstr>
      <vt:lpstr>Attribute Type - Domains</vt:lpstr>
      <vt:lpstr>Key Attribute Types</vt:lpstr>
      <vt:lpstr>Simple versus Composite Attribute Types</vt:lpstr>
      <vt:lpstr>Single-Valued versus Multi-Valued Attribute Types</vt:lpstr>
      <vt:lpstr>Derived Attribute Type</vt:lpstr>
      <vt:lpstr>Relationship Types</vt:lpstr>
      <vt:lpstr>Definition</vt:lpstr>
      <vt:lpstr>Degree and Roles</vt:lpstr>
      <vt:lpstr> Cardinalities</vt:lpstr>
      <vt:lpstr>Cardinalities</vt:lpstr>
      <vt:lpstr>Participation Constraints</vt:lpstr>
      <vt:lpstr>Relationship Attribute Types</vt:lpstr>
      <vt:lpstr>Weak Entity Type</vt:lpstr>
      <vt:lpstr>Examples of the ER Model</vt:lpstr>
      <vt:lpstr>Examples of the ER Model</vt:lpstr>
      <vt:lpstr>Designing the ER Model</vt:lpstr>
      <vt:lpstr>Limitations of the ER model</vt:lpstr>
      <vt:lpstr>Enhanced Entity Relationship (EER) Model</vt:lpstr>
      <vt:lpstr>Specialization</vt:lpstr>
      <vt:lpstr>Generalization</vt:lpstr>
      <vt:lpstr>Aggregation</vt:lpstr>
      <vt:lpstr>ERD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Emerging Trends, Challenges and Applications</dc:title>
  <dc:subject>OR48 - Data Mining Stream - Keynote</dc:subject>
  <dc:creator>C. Mues</dc:creator>
  <cp:lastModifiedBy>Saed Sayad</cp:lastModifiedBy>
  <cp:revision>2844</cp:revision>
  <cp:lastPrinted>2015-08-19T09:29:19Z</cp:lastPrinted>
  <dcterms:created xsi:type="dcterms:W3CDTF">2004-11-17T11:45:10Z</dcterms:created>
  <dcterms:modified xsi:type="dcterms:W3CDTF">2020-02-03T18:33:21Z</dcterms:modified>
</cp:coreProperties>
</file>