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35"/>
  </p:notesMasterIdLst>
  <p:sldIdLst>
    <p:sldId id="256" r:id="rId2"/>
    <p:sldId id="428" r:id="rId3"/>
    <p:sldId id="397" r:id="rId4"/>
    <p:sldId id="405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6" r:id="rId13"/>
    <p:sldId id="407" r:id="rId14"/>
    <p:sldId id="439" r:id="rId15"/>
    <p:sldId id="417" r:id="rId16"/>
    <p:sldId id="408" r:id="rId17"/>
    <p:sldId id="409" r:id="rId18"/>
    <p:sldId id="419" r:id="rId19"/>
    <p:sldId id="427" r:id="rId20"/>
    <p:sldId id="410" r:id="rId21"/>
    <p:sldId id="411" r:id="rId22"/>
    <p:sldId id="429" r:id="rId23"/>
    <p:sldId id="432" r:id="rId24"/>
    <p:sldId id="433" r:id="rId25"/>
    <p:sldId id="422" r:id="rId26"/>
    <p:sldId id="421" r:id="rId27"/>
    <p:sldId id="424" r:id="rId28"/>
    <p:sldId id="437" r:id="rId29"/>
    <p:sldId id="438" r:id="rId30"/>
    <p:sldId id="425" r:id="rId31"/>
    <p:sldId id="430" r:id="rId32"/>
    <p:sldId id="436" r:id="rId33"/>
    <p:sldId id="43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99FFCC"/>
    <a:srgbClr val="CC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61DB-7E4F-4FF4-8688-80FBEEBA8149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AD347-0E0D-4F67-989C-066104AEC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14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EF69C68-082C-48BC-9499-67C6062C4E32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5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F141-5EE7-41EF-BF80-2E546C9BA7D3}" type="datetime1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73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1AD3-D54C-4225-A477-249A56DCD562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11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C44B-A99F-431C-A1B4-FA6FEE321E2C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80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933-D002-49E7-9C92-FC739AA79A09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80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5293-B397-4D15-AD53-E847B91AFF97}" type="datetime1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40D-B83D-48B9-A304-62E2C6A2C455}" type="datetime1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4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89CD-8E20-4500-A10E-2A64DA5209B1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1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3DF-462D-4787-82E6-05EB2D58F094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EFC5-B9A3-4440-ACAA-4594038DCBF2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C3A2-D3AA-4DA6-B249-C409BD422A49}" type="datetime1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6CE1-DCF2-4BC9-8DD3-2EB7B9A92C9C}" type="datetime1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479C-92DD-40FD-8D4C-8328D7DB1597}" type="datetime1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14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FC98-9D2F-41D1-9A9D-9D0C0DE9869D}" type="datetime1">
              <a:rPr lang="en-CA" smtClean="0"/>
              <a:t>2020-01-31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15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CF16-BA0E-4355-A73C-3EEDBF4C49B1}" type="datetime1">
              <a:rPr lang="en-CA" smtClean="0"/>
              <a:t>2020-01-31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11F9-825C-42DA-A1BC-5F4282A0DCAA}" type="datetime1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554B-F2B0-4C52-BAA2-E9012EEB1180}" type="datetime1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0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4FD5C0-1C4C-47A1-AB2F-0BF703FB910C}" type="datetime1">
              <a:rPr lang="en-CA" smtClean="0"/>
              <a:t>2020-01-31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35DEE9-BBD2-4B8F-95D8-9CDBEF6185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9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5E6F-8744-4C13-9121-E10EA50B1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Advanced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BE21C-AD87-48FB-9C30-AC00F3ED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Prof. Saed </a:t>
            </a:r>
            <a:r>
              <a:rPr lang="en-CA" dirty="0" err="1"/>
              <a:t>SAYAd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EFCE0-9698-4C0A-A609-4B06C92C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39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518-3969-4161-99F4-2D0BAE0D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57C8-95E7-4826-B465-628F2E9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27894" cy="970017"/>
          </a:xfrm>
        </p:spPr>
        <p:txBody>
          <a:bodyPr/>
          <a:lstStyle/>
          <a:p>
            <a:r>
              <a:rPr lang="en-US" b="1" dirty="0"/>
              <a:t>CASE-[WHEN-THEN]-ELSE-END </a:t>
            </a:r>
            <a:r>
              <a:rPr lang="en-US" dirty="0"/>
              <a:t>provides a structured method of evaluating </a:t>
            </a:r>
            <a:r>
              <a:rPr lang="en-US" b="1" dirty="0"/>
              <a:t>a list of options</a:t>
            </a:r>
            <a:r>
              <a:rPr lang="en-US" dirty="0"/>
              <a:t> and then returning a single value.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CEE22-33A5-4DA2-997C-75202BA2EA41}"/>
              </a:ext>
            </a:extLst>
          </p:cNvPr>
          <p:cNvSpPr/>
          <p:nvPr/>
        </p:nvSpPr>
        <p:spPr>
          <a:xfrm>
            <a:off x="2646743" y="3717457"/>
            <a:ext cx="6898513" cy="26161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  </a:t>
            </a:r>
            <a:r>
              <a:rPr lang="en-US" sz="1600" dirty="0" err="1">
                <a:solidFill>
                  <a:schemeClr val="bg1"/>
                </a:solidFill>
              </a:rPr>
              <a:t>ProductNumber</a:t>
            </a:r>
            <a:r>
              <a:rPr lang="en-US" sz="1600" dirty="0">
                <a:solidFill>
                  <a:schemeClr val="bg1"/>
                </a:solidFill>
              </a:rPr>
              <a:t>, Name, </a:t>
            </a:r>
            <a:r>
              <a:rPr lang="en-US" sz="1600" dirty="0" err="1">
                <a:solidFill>
                  <a:schemeClr val="bg1"/>
                </a:solidFill>
              </a:rPr>
              <a:t>Price_Range</a:t>
            </a:r>
            <a:r>
              <a:rPr lang="en-US" sz="1600" dirty="0">
                <a:solidFill>
                  <a:schemeClr val="bg1"/>
                </a:solidFill>
              </a:rPr>
              <a:t> =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b="1" dirty="0">
                <a:solidFill>
                  <a:schemeClr val="bg1"/>
                </a:solidFill>
              </a:rPr>
              <a:t>CASE</a:t>
            </a: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WHEN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=  0 </a:t>
            </a:r>
            <a:r>
              <a:rPr lang="en-US" sz="1600" b="1" dirty="0">
                <a:solidFill>
                  <a:schemeClr val="bg1"/>
                </a:solidFill>
              </a:rPr>
              <a:t>THEN</a:t>
            </a:r>
            <a:r>
              <a:rPr lang="en-US" sz="1600" dirty="0">
                <a:solidFill>
                  <a:schemeClr val="bg1"/>
                </a:solidFill>
              </a:rPr>
              <a:t> '</a:t>
            </a:r>
            <a:r>
              <a:rPr lang="en-US" sz="1600" dirty="0" err="1">
                <a:solidFill>
                  <a:schemeClr val="bg1"/>
                </a:solidFill>
              </a:rPr>
              <a:t>Mfg</a:t>
            </a:r>
            <a:r>
              <a:rPr lang="en-US" sz="1600" dirty="0">
                <a:solidFill>
                  <a:schemeClr val="bg1"/>
                </a:solidFill>
              </a:rPr>
              <a:t> item - not for resale'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WHEN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&lt; 50 </a:t>
            </a:r>
            <a:r>
              <a:rPr lang="en-US" sz="1600" b="1" dirty="0">
                <a:solidFill>
                  <a:schemeClr val="bg1"/>
                </a:solidFill>
              </a:rPr>
              <a:t>THEN</a:t>
            </a:r>
            <a:r>
              <a:rPr lang="en-US" sz="1600" dirty="0">
                <a:solidFill>
                  <a:schemeClr val="bg1"/>
                </a:solidFill>
              </a:rPr>
              <a:t> 'Under $50'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WHEN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&gt;= 50 and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&lt; 250 </a:t>
            </a:r>
            <a:r>
              <a:rPr lang="en-US" sz="1600" b="1" dirty="0">
                <a:solidFill>
                  <a:schemeClr val="bg1"/>
                </a:solidFill>
              </a:rPr>
              <a:t>THEN</a:t>
            </a:r>
            <a:r>
              <a:rPr lang="en-US" sz="1600" dirty="0">
                <a:solidFill>
                  <a:schemeClr val="bg1"/>
                </a:solidFill>
              </a:rPr>
              <a:t> 'Under $250'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WHEN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&gt;= 250 and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&lt; 1000 </a:t>
            </a:r>
            <a:r>
              <a:rPr lang="en-US" sz="1600" b="1" dirty="0">
                <a:solidFill>
                  <a:schemeClr val="bg1"/>
                </a:solidFill>
              </a:rPr>
              <a:t>THEN</a:t>
            </a:r>
            <a:r>
              <a:rPr lang="en-US" sz="1600" dirty="0">
                <a:solidFill>
                  <a:schemeClr val="bg1"/>
                </a:solidFill>
              </a:rPr>
              <a:t> 'Under $1000'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ELSE</a:t>
            </a:r>
            <a:r>
              <a:rPr lang="en-US" sz="1600" dirty="0">
                <a:solidFill>
                  <a:schemeClr val="bg1"/>
                </a:solidFill>
              </a:rPr>
              <a:t> 'Over $1000'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b="1" dirty="0">
                <a:solidFill>
                  <a:schemeClr val="bg1"/>
                </a:solidFill>
              </a:rPr>
              <a:t>END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FROM Product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ORDER BY </a:t>
            </a:r>
            <a:r>
              <a:rPr lang="en-US" sz="1600" dirty="0" err="1">
                <a:solidFill>
                  <a:schemeClr val="bg1"/>
                </a:solidFill>
              </a:rPr>
              <a:t>ProductNumber</a:t>
            </a:r>
            <a:r>
              <a:rPr lang="en-US" sz="1600" dirty="0">
                <a:solidFill>
                  <a:schemeClr val="bg1"/>
                </a:solidFill>
              </a:rPr>
              <a:t> ;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DCD6E-E4E9-4B0F-806D-9F2C57F1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920-5863-45B9-B6D7-1D5F4CB2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6866-A3D7-4BF8-BB18-41C69159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08281" cy="1077218"/>
          </a:xfrm>
        </p:spPr>
        <p:txBody>
          <a:bodyPr/>
          <a:lstStyle/>
          <a:p>
            <a:r>
              <a:rPr lang="en-US" b="1" dirty="0"/>
              <a:t>Blocks</a:t>
            </a:r>
            <a:r>
              <a:rPr lang="en-US" dirty="0"/>
              <a:t> </a:t>
            </a:r>
            <a:r>
              <a:rPr lang="en-US" b="1" dirty="0"/>
              <a:t>the execution </a:t>
            </a:r>
            <a:r>
              <a:rPr lang="en-US" dirty="0"/>
              <a:t>of a batch, stored procedure, or transaction until a specified time or time interval is reached.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FDE61-148B-4B7F-9B5B-B5105848AAB9}"/>
              </a:ext>
            </a:extLst>
          </p:cNvPr>
          <p:cNvSpPr/>
          <p:nvPr/>
        </p:nvSpPr>
        <p:spPr>
          <a:xfrm>
            <a:off x="2013020" y="4100634"/>
            <a:ext cx="3101591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BEGIN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b="1" dirty="0">
                <a:solidFill>
                  <a:schemeClr val="bg1"/>
                </a:solidFill>
              </a:rPr>
              <a:t>WAITFOR DELAY </a:t>
            </a:r>
            <a:r>
              <a:rPr lang="en-CA" sz="1600" dirty="0">
                <a:solidFill>
                  <a:schemeClr val="bg1"/>
                </a:solidFill>
              </a:rPr>
              <a:t>'02:00';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EXECUTE </a:t>
            </a:r>
            <a:r>
              <a:rPr lang="en-CA" sz="1600" dirty="0" err="1">
                <a:solidFill>
                  <a:schemeClr val="bg1"/>
                </a:solidFill>
              </a:rPr>
              <a:t>sp_helpdb</a:t>
            </a:r>
            <a:r>
              <a:rPr lang="en-CA" sz="1600" dirty="0">
                <a:solidFill>
                  <a:schemeClr val="bg1"/>
                </a:solidFill>
              </a:rPr>
              <a:t>;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END;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FA79D-E1FC-4F53-9F53-541D7345C82C}"/>
              </a:ext>
            </a:extLst>
          </p:cNvPr>
          <p:cNvSpPr/>
          <p:nvPr/>
        </p:nvSpPr>
        <p:spPr>
          <a:xfrm>
            <a:off x="5620378" y="4100634"/>
            <a:ext cx="5201696" cy="107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BEGIN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b="1" dirty="0">
                <a:solidFill>
                  <a:schemeClr val="bg1"/>
                </a:solidFill>
              </a:rPr>
              <a:t>WAITFOR TIME </a:t>
            </a:r>
            <a:r>
              <a:rPr lang="en-US" sz="1600" dirty="0">
                <a:solidFill>
                  <a:schemeClr val="bg1"/>
                </a:solidFill>
              </a:rPr>
              <a:t>'22:20';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EXECUTE </a:t>
            </a:r>
            <a:r>
              <a:rPr lang="en-US" sz="1600" dirty="0" err="1">
                <a:solidFill>
                  <a:schemeClr val="bg1"/>
                </a:solidFill>
              </a:rPr>
              <a:t>sp_update_job</a:t>
            </a:r>
            <a:r>
              <a:rPr lang="en-US" sz="1600" dirty="0">
                <a:solidFill>
                  <a:schemeClr val="bg1"/>
                </a:solidFill>
              </a:rPr>
              <a:t> @</a:t>
            </a:r>
            <a:r>
              <a:rPr lang="en-US" sz="1600" dirty="0" err="1">
                <a:solidFill>
                  <a:schemeClr val="bg1"/>
                </a:solidFill>
              </a:rPr>
              <a:t>job_name</a:t>
            </a:r>
            <a:r>
              <a:rPr lang="en-US" sz="1600" dirty="0">
                <a:solidFill>
                  <a:schemeClr val="bg1"/>
                </a:solidFill>
              </a:rPr>
              <a:t> = '</a:t>
            </a:r>
            <a:r>
              <a:rPr lang="en-US" sz="1600" dirty="0" err="1">
                <a:solidFill>
                  <a:schemeClr val="bg1"/>
                </a:solidFill>
              </a:rPr>
              <a:t>TestJob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END;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734-40FC-4169-85E9-4B88EAE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920-5863-45B9-B6D7-1D5F4CB2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…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6866-A3D7-4BF8-BB18-41C69159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91" y="2420620"/>
            <a:ext cx="9908281" cy="1759494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b="1" dirty="0"/>
              <a:t>error handling </a:t>
            </a:r>
            <a:r>
              <a:rPr lang="en-US" dirty="0"/>
              <a:t>for SQL that is similar to the exception handling in the Microsoft Visual C# and Microsoft Visual C++ languages. </a:t>
            </a:r>
          </a:p>
          <a:p>
            <a:r>
              <a:rPr lang="en-US" dirty="0"/>
              <a:t>A group of SQL statements can be enclosed in a </a:t>
            </a:r>
            <a:r>
              <a:rPr lang="en-US" b="1" dirty="0"/>
              <a:t>TRY block</a:t>
            </a:r>
            <a:r>
              <a:rPr lang="en-US" dirty="0"/>
              <a:t>. If an error occurs in the TRY block, control is passed to another group of statements that is enclosed in a </a:t>
            </a:r>
            <a:r>
              <a:rPr lang="en-US" b="1" dirty="0"/>
              <a:t>CATCH block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FA79D-E1FC-4F53-9F53-541D7345C82C}"/>
              </a:ext>
            </a:extLst>
          </p:cNvPr>
          <p:cNvSpPr/>
          <p:nvPr/>
        </p:nvSpPr>
        <p:spPr>
          <a:xfrm>
            <a:off x="4127862" y="4180114"/>
            <a:ext cx="3936275" cy="20621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BEGIN TRY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-- Generate divide-by-zero error.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SELECT 1/0;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END TRY 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BEGIN CATCH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SELECT ‘Divide by Zero’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END CATCH; 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6A72-4FBA-4775-B228-CACD7214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4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920-5863-45B9-B6D7-1D5F4CB2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RAISERROR &amp; 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6866-A3D7-4BF8-BB18-41C69159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08281" cy="662214"/>
          </a:xfrm>
        </p:spPr>
        <p:txBody>
          <a:bodyPr>
            <a:normAutofit/>
          </a:bodyPr>
          <a:lstStyle/>
          <a:p>
            <a:r>
              <a:rPr lang="en-US" b="1" dirty="0"/>
              <a:t>Raises an exception </a:t>
            </a:r>
            <a:r>
              <a:rPr lang="en-US" dirty="0"/>
              <a:t>and transfers execution to a CATCH block of a TRY…CATCH construct.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76386-300B-480E-9A49-C4A9615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6571F-A3FF-4706-982A-3BD32D6EFDD8}"/>
              </a:ext>
            </a:extLst>
          </p:cNvPr>
          <p:cNvSpPr/>
          <p:nvPr/>
        </p:nvSpPr>
        <p:spPr>
          <a:xfrm>
            <a:off x="1233853" y="3661175"/>
            <a:ext cx="4862147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RAISERROR</a:t>
            </a:r>
            <a:r>
              <a:rPr lang="en-US" sz="1600" b="1" dirty="0">
                <a:solidFill>
                  <a:schemeClr val="bg1"/>
                </a:solidFill>
              </a:rPr>
              <a:t> (15600, ‘Duplicate Record!', 16, 10); 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3B980-5E2E-417F-AB26-98181F52A7A4}"/>
              </a:ext>
            </a:extLst>
          </p:cNvPr>
          <p:cNvSpPr/>
          <p:nvPr/>
        </p:nvSpPr>
        <p:spPr>
          <a:xfrm>
            <a:off x="6339254" y="4438613"/>
            <a:ext cx="5020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State</a:t>
            </a:r>
            <a:endParaRPr lang="en-CA" sz="1600" b="1" dirty="0"/>
          </a:p>
          <a:p>
            <a:r>
              <a:rPr lang="en-CA" sz="1600" dirty="0"/>
              <a:t>Is an integer from 0 through 255. Negative values default to 1. Values larger than 255 should not be used.</a:t>
            </a:r>
          </a:p>
          <a:p>
            <a:r>
              <a:rPr lang="en-CA" sz="1600" dirty="0"/>
              <a:t>If the same user-defined error is raised at multiple locations, using a unique state number for each location can help find which section of code is raising the errors.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E454D-0C4B-474E-BD12-B5AA4F2940BB}"/>
              </a:ext>
            </a:extLst>
          </p:cNvPr>
          <p:cNvSpPr/>
          <p:nvPr/>
        </p:nvSpPr>
        <p:spPr>
          <a:xfrm>
            <a:off x="1347734" y="4647536"/>
            <a:ext cx="43936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Severity</a:t>
            </a:r>
            <a:r>
              <a:rPr lang="en-CA" sz="1600" dirty="0"/>
              <a:t> levels from 20 through 25 are considered fatal. If a fatal severity level is encountered, the client connection is terminated after receiving the message, and the error is logged in the error and application logs.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4E1126-AD4A-4E2A-801B-AE8B4A594231}"/>
              </a:ext>
            </a:extLst>
          </p:cNvPr>
          <p:cNvSpPr/>
          <p:nvPr/>
        </p:nvSpPr>
        <p:spPr>
          <a:xfrm>
            <a:off x="6682154" y="3634189"/>
            <a:ext cx="4862147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THROW </a:t>
            </a:r>
            <a:r>
              <a:rPr lang="en-US" sz="1600" b="1" dirty="0">
                <a:solidFill>
                  <a:schemeClr val="bg1"/>
                </a:solidFill>
              </a:rPr>
              <a:t>51000, 'The record does not exist.', 1; </a:t>
            </a:r>
            <a:endParaRPr lang="en-CA" sz="16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068C32-213E-489E-B4FA-A8298666A9FA}"/>
              </a:ext>
            </a:extLst>
          </p:cNvPr>
          <p:cNvCxnSpPr/>
          <p:nvPr/>
        </p:nvCxnSpPr>
        <p:spPr>
          <a:xfrm flipH="1">
            <a:off x="4536831" y="3972743"/>
            <a:ext cx="756138" cy="674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0F3DD-6044-4A1C-95A2-AF8589498148}"/>
              </a:ext>
            </a:extLst>
          </p:cNvPr>
          <p:cNvCxnSpPr/>
          <p:nvPr/>
        </p:nvCxnSpPr>
        <p:spPr>
          <a:xfrm>
            <a:off x="5741376" y="3972743"/>
            <a:ext cx="697524" cy="561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EDD3-3CF6-4F71-8E15-863B3CF9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Differences Between RAISERROR and THROW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76055-434B-42B5-9190-E8EED272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14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5574DD-B7D2-4777-A85C-29E2B85C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95169"/>
              </p:ext>
            </p:extLst>
          </p:nvPr>
        </p:nvGraphicFramePr>
        <p:xfrm>
          <a:off x="1154954" y="2795950"/>
          <a:ext cx="10087707" cy="3191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32484">
                  <a:extLst>
                    <a:ext uri="{9D8B030D-6E8A-4147-A177-3AD203B41FA5}">
                      <a16:colId xmlns:a16="http://schemas.microsoft.com/office/drawing/2014/main" val="3775370709"/>
                    </a:ext>
                  </a:extLst>
                </a:gridCol>
                <a:gridCol w="5155223">
                  <a:extLst>
                    <a:ext uri="{9D8B030D-6E8A-4147-A177-3AD203B41FA5}">
                      <a16:colId xmlns:a16="http://schemas.microsoft.com/office/drawing/2014/main" val="3348468053"/>
                    </a:ext>
                  </a:extLst>
                </a:gridCol>
              </a:tblGrid>
              <a:tr h="40691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RAISERROR statement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THROW statement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24979"/>
                  </a:ext>
                </a:extLst>
              </a:tr>
              <a:tr h="990928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u="none" strike="noStrike" dirty="0">
                          <a:effectLst/>
                        </a:rPr>
                        <a:t>If a </a:t>
                      </a:r>
                      <a:r>
                        <a:rPr lang="en-US" sz="1800" u="none" strike="noStrike" dirty="0" err="1">
                          <a:effectLst/>
                        </a:rPr>
                        <a:t>msg_id</a:t>
                      </a:r>
                      <a:r>
                        <a:rPr lang="en-US" sz="1800" u="none" strike="noStrike" dirty="0">
                          <a:effectLst/>
                        </a:rPr>
                        <a:t> is passed to RAISERROR, the ID must be defined in </a:t>
                      </a:r>
                      <a:r>
                        <a:rPr lang="en-US" sz="1800" u="none" strike="noStrike" dirty="0" err="1">
                          <a:effectLst/>
                        </a:rPr>
                        <a:t>sys.messages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u="none" strike="noStrike" dirty="0">
                          <a:effectLst/>
                        </a:rPr>
                        <a:t>The </a:t>
                      </a:r>
                      <a:r>
                        <a:rPr lang="en-US" sz="1800" u="none" strike="noStrike" dirty="0" err="1">
                          <a:effectLst/>
                        </a:rPr>
                        <a:t>error_number</a:t>
                      </a:r>
                      <a:r>
                        <a:rPr lang="en-US" sz="1800" u="none" strike="noStrike" dirty="0">
                          <a:effectLst/>
                        </a:rPr>
                        <a:t> parameter does not have to be defined in </a:t>
                      </a:r>
                      <a:r>
                        <a:rPr lang="en-US" sz="1800" u="none" strike="noStrike" dirty="0" err="1">
                          <a:effectLst/>
                        </a:rPr>
                        <a:t>sys.messages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4423"/>
                  </a:ext>
                </a:extLst>
              </a:tr>
              <a:tr h="80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 </a:t>
                      </a:r>
                      <a:r>
                        <a:rPr lang="en-US" sz="1800" u="none" strike="noStrike" dirty="0" err="1">
                          <a:effectLst/>
                        </a:rPr>
                        <a:t>msg_str</a:t>
                      </a:r>
                      <a:r>
                        <a:rPr lang="en-US" sz="1800" u="none" strike="noStrike" dirty="0">
                          <a:effectLst/>
                        </a:rPr>
                        <a:t> parameter can contain </a:t>
                      </a:r>
                      <a:r>
                        <a:rPr lang="en-US" sz="1800" u="none" strike="noStrike" dirty="0" err="1">
                          <a:effectLst/>
                        </a:rPr>
                        <a:t>printf</a:t>
                      </a:r>
                      <a:r>
                        <a:rPr lang="en-US" sz="1800" u="none" strike="noStrike" dirty="0">
                          <a:effectLst/>
                        </a:rPr>
                        <a:t> formatting styles.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 message parameter does not accept </a:t>
                      </a:r>
                      <a:r>
                        <a:rPr lang="en-US" sz="1800" u="none" strike="noStrike" dirty="0" err="1">
                          <a:effectLst/>
                        </a:rPr>
                        <a:t>printf</a:t>
                      </a:r>
                      <a:r>
                        <a:rPr lang="en-US" sz="1800" u="none" strike="noStrike" dirty="0">
                          <a:effectLst/>
                        </a:rPr>
                        <a:t> style formatting.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2834"/>
                  </a:ext>
                </a:extLst>
              </a:tr>
              <a:tr h="990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 severity parameter specifies the severity of the exception.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There is no severity parameter. The exception severity is always set to 16.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56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0A0-3898-4C8C-B916-86B5D4F4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SQL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C27FB-62C1-44CF-ADF9-E77E2EFC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3875"/>
            <a:ext cx="9618149" cy="4265599"/>
          </a:xfrm>
        </p:spPr>
        <p:txBody>
          <a:bodyPr>
            <a:normAutofit/>
          </a:bodyPr>
          <a:lstStyle/>
          <a:p>
            <a:r>
              <a:rPr lang="en-US" sz="2400" dirty="0"/>
              <a:t>User can create </a:t>
            </a:r>
            <a:r>
              <a:rPr lang="en-US" sz="2400" b="1" dirty="0"/>
              <a:t>functions</a:t>
            </a:r>
            <a:r>
              <a:rPr lang="en-US" sz="2400" dirty="0"/>
              <a:t> in SQL Server for saving the SQL statements permanently in the system. </a:t>
            </a:r>
          </a:p>
          <a:p>
            <a:r>
              <a:rPr lang="en-US" sz="2400" dirty="0"/>
              <a:t>The functions are calls as </a:t>
            </a:r>
            <a:r>
              <a:rPr lang="en-US" sz="2400" b="1" dirty="0"/>
              <a:t>User Defined Functions </a:t>
            </a:r>
            <a:r>
              <a:rPr lang="en-US" sz="2400" dirty="0"/>
              <a:t>(UDF).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UDF</a:t>
            </a:r>
            <a:r>
              <a:rPr lang="en-US" sz="2400" dirty="0"/>
              <a:t> is the database object that contains a set of SQL statements. </a:t>
            </a:r>
          </a:p>
          <a:p>
            <a:r>
              <a:rPr lang="en-US" sz="2400" dirty="0"/>
              <a:t>The function accepts </a:t>
            </a:r>
            <a:r>
              <a:rPr lang="en-US" sz="2400" b="1" dirty="0"/>
              <a:t>input</a:t>
            </a:r>
            <a:r>
              <a:rPr lang="en-US" sz="2400" dirty="0"/>
              <a:t> as parameters, performs </a:t>
            </a:r>
            <a:r>
              <a:rPr lang="en-US" sz="2400" b="1" dirty="0"/>
              <a:t>actions</a:t>
            </a:r>
            <a:r>
              <a:rPr lang="en-US" sz="2400" dirty="0"/>
              <a:t> and the result set is returned as action. </a:t>
            </a:r>
            <a:r>
              <a:rPr lang="en-US" sz="2400" b="1" dirty="0"/>
              <a:t>The return value </a:t>
            </a:r>
            <a:r>
              <a:rPr lang="en-US" sz="2400" dirty="0"/>
              <a:t>can be a result set or a single value.</a:t>
            </a:r>
          </a:p>
          <a:p>
            <a:r>
              <a:rPr lang="en-US" sz="2400" b="1" dirty="0"/>
              <a:t>Scalar</a:t>
            </a:r>
            <a:r>
              <a:rPr lang="en-US" sz="2400" dirty="0"/>
              <a:t> </a:t>
            </a:r>
            <a:r>
              <a:rPr lang="en-US" sz="2400" b="1" dirty="0"/>
              <a:t>functions</a:t>
            </a:r>
            <a:r>
              <a:rPr lang="en-US" sz="2400" dirty="0"/>
              <a:t> returns one value and </a:t>
            </a:r>
            <a:r>
              <a:rPr lang="en-US" sz="2400" b="1" dirty="0"/>
              <a:t>Table-valued functions </a:t>
            </a:r>
            <a:r>
              <a:rPr lang="en-US" sz="2400" dirty="0"/>
              <a:t>returns a table of results.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88B0B-970F-4AD0-AA19-58DE17EF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3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51A-9B02-4EB2-9ECF-D875C755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Function - Scalar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E7158-A372-45C6-9F80-1C30F96E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82" y="2482057"/>
            <a:ext cx="4826635" cy="3933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B703-6EA0-4F18-B508-5F3E5FC5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6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51A-9B02-4EB2-9ECF-D875C755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Function -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08E8E-03D2-430B-8829-33B7B1AC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80" y="2458834"/>
            <a:ext cx="7813040" cy="42296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B433F-FD8F-41AF-965A-009A0B1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9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C38C-B270-4806-99B5-8E598EB1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Stored Procedures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52EA79-E1C1-4A50-A2DB-7700F4DA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5" y="2420983"/>
            <a:ext cx="9364717" cy="415050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If you find yourself using the same query over and over again, it would make sense to put it into a stored procedure.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stored procedure </a:t>
            </a:r>
            <a:r>
              <a:rPr lang="en-US" sz="2400" dirty="0"/>
              <a:t>is an already written SQL statement that is saved in the database.</a:t>
            </a:r>
          </a:p>
          <a:p>
            <a:r>
              <a:rPr lang="en-US" sz="2400" dirty="0"/>
              <a:t>When you put this SQL statement in a stored procedure, you can then run the stored procedure from the database’s command environment using the </a:t>
            </a:r>
            <a:r>
              <a:rPr lang="en-US" sz="2400" b="1" dirty="0"/>
              <a:t>exec command</a:t>
            </a:r>
            <a:r>
              <a:rPr lang="en-US" sz="2400" dirty="0"/>
              <a:t>.</a:t>
            </a:r>
          </a:p>
          <a:p>
            <a:r>
              <a:rPr lang="en-US" sz="2400" dirty="0"/>
              <a:t>Like a function, a stored procedure can be used to perform a </a:t>
            </a:r>
            <a:r>
              <a:rPr lang="en-US" sz="2400" b="1" dirty="0"/>
              <a:t>calculation</a:t>
            </a:r>
            <a:r>
              <a:rPr lang="en-US" sz="2400" dirty="0"/>
              <a:t>. </a:t>
            </a:r>
          </a:p>
          <a:p>
            <a:r>
              <a:rPr lang="en-US" sz="2400" dirty="0"/>
              <a:t>Like a view, a stored procedure can be used to create and store a </a:t>
            </a:r>
            <a:r>
              <a:rPr lang="en-US" sz="2400" b="1" dirty="0"/>
              <a:t>query</a:t>
            </a:r>
            <a:r>
              <a:rPr lang="en-US" sz="24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1673E-4AF4-4FB7-B13B-3F1BC537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9F0-301C-4CBB-8C8B-074CF491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Stored Procedures – 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CF9C1-765A-4344-AC43-E114E616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995448"/>
            <a:ext cx="10175199" cy="28042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D901E-CEFF-4CB8-B66A-100D6028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1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3A1A-4E42-43AF-9C64-1A6871BA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3603-58E8-4020-827F-35F5614D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00132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sz="2800" dirty="0"/>
              <a:t>SQL Control-Flow Statements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Functions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Stored Procedures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Triggers</a:t>
            </a:r>
          </a:p>
          <a:p>
            <a:pPr>
              <a:buFont typeface="+mj-lt"/>
              <a:buAutoNum type="arabicPeriod"/>
            </a:pPr>
            <a:r>
              <a:rPr lang="en-CA" sz="2800" dirty="0"/>
              <a:t>Cursors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FB20-2479-4573-8111-20A1303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8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D772-31DF-4096-AD67-CD86441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Stored Procedure – 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96189-D04A-4891-BB4E-E9031C8F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559504"/>
            <a:ext cx="8694352" cy="40343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D7498-9BC0-41C6-83C1-E2F35D8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9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B37A-0331-4506-89E2-B9D9A594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9E8B-76F7-4160-B260-89EEFEF7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2" y="2520315"/>
            <a:ext cx="7686675" cy="38290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79DF-5C87-4D46-B1D4-925A74FD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66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F5AA-AEAE-48A7-AC38-B95DA6A6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SQL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6B97-4E15-46D9-ADFD-AD55199D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38" y="2603500"/>
            <a:ext cx="9291145" cy="374705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SQL trigger </a:t>
            </a:r>
            <a:r>
              <a:rPr lang="en-US" sz="2000" dirty="0"/>
              <a:t>is a special type of stored procedures that is </a:t>
            </a:r>
            <a:r>
              <a:rPr lang="en-US" sz="2000" b="1" dirty="0"/>
              <a:t>automatically</a:t>
            </a:r>
            <a:r>
              <a:rPr lang="en-US" sz="2000" dirty="0"/>
              <a:t> executed when an event occurs in a specific database server (</a:t>
            </a:r>
            <a:r>
              <a:rPr lang="en-CA" sz="2000" b="1" dirty="0"/>
              <a:t>Event-Condition-Action</a:t>
            </a:r>
            <a:r>
              <a:rPr lang="en-CA" sz="2000" dirty="0"/>
              <a:t>)</a:t>
            </a:r>
            <a:endParaRPr lang="en-US" sz="2000" dirty="0"/>
          </a:p>
          <a:p>
            <a:r>
              <a:rPr lang="en-US" sz="2000" dirty="0"/>
              <a:t>Triggers  and Stored Procedures are</a:t>
            </a:r>
            <a:r>
              <a:rPr lang="en-US" sz="2000" b="1" dirty="0"/>
              <a:t> SQL statements</a:t>
            </a:r>
            <a:r>
              <a:rPr lang="en-US" sz="2000" dirty="0"/>
              <a:t>. However, a stored procedure has to be </a:t>
            </a:r>
            <a:r>
              <a:rPr lang="en-US" sz="2000" b="1" dirty="0"/>
              <a:t>executed by a user</a:t>
            </a:r>
            <a:r>
              <a:rPr lang="en-US" sz="2000" dirty="0"/>
              <a:t>, while a trigger is </a:t>
            </a:r>
            <a:r>
              <a:rPr lang="en-US" sz="2000" b="1" dirty="0"/>
              <a:t>executed by the system </a:t>
            </a:r>
            <a:r>
              <a:rPr lang="en-US" sz="2000" dirty="0"/>
              <a:t>as the result of an event</a:t>
            </a:r>
          </a:p>
          <a:p>
            <a:r>
              <a:rPr lang="en-US" sz="2000" b="1" dirty="0"/>
              <a:t>Events</a:t>
            </a:r>
            <a:r>
              <a:rPr lang="en-US" sz="2000" dirty="0"/>
              <a:t> that cause triggers to be activated include </a:t>
            </a:r>
            <a:r>
              <a:rPr lang="en-US" sz="2000" b="1" dirty="0"/>
              <a:t>insert</a:t>
            </a:r>
            <a:r>
              <a:rPr lang="en-US" sz="2000" dirty="0"/>
              <a:t>, </a:t>
            </a:r>
            <a:r>
              <a:rPr lang="en-US" sz="2000" b="1" dirty="0"/>
              <a:t>update</a:t>
            </a:r>
            <a:r>
              <a:rPr lang="en-US" sz="2000" dirty="0"/>
              <a:t>, </a:t>
            </a:r>
            <a:r>
              <a:rPr lang="en-US" sz="2000" b="1" dirty="0"/>
              <a:t>delete, create, alter </a:t>
            </a:r>
            <a:r>
              <a:rPr lang="en-US" sz="2000" dirty="0"/>
              <a:t>and</a:t>
            </a:r>
            <a:r>
              <a:rPr lang="en-US" sz="2000" b="1" dirty="0"/>
              <a:t> drop</a:t>
            </a:r>
            <a:r>
              <a:rPr lang="en-US" sz="2000" dirty="0"/>
              <a:t>. </a:t>
            </a:r>
          </a:p>
          <a:p>
            <a:r>
              <a:rPr lang="en-US" sz="2000" dirty="0"/>
              <a:t>One </a:t>
            </a:r>
            <a:r>
              <a:rPr lang="en-US" sz="2000" b="1" dirty="0"/>
              <a:t>drawback</a:t>
            </a:r>
            <a:r>
              <a:rPr lang="en-US" sz="2000" dirty="0"/>
              <a:t> to using triggers instead of stored procedures is that they cannot accept parameters.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2EAA-1843-40A3-8FCE-4F4244B7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F706-1537-4FCB-A657-65A1A162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DDL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2031-B9A5-4AB3-B757-F88413CE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08" y="2612209"/>
            <a:ext cx="9888184" cy="1332774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DDL trigger </a:t>
            </a:r>
            <a:r>
              <a:rPr lang="en-US" sz="2000" dirty="0"/>
              <a:t>will be fired in response to different Data Definition Language (DDL) </a:t>
            </a:r>
            <a:r>
              <a:rPr lang="en-US" sz="2000" b="1" dirty="0"/>
              <a:t>events</a:t>
            </a:r>
            <a:r>
              <a:rPr lang="en-US" sz="2000" dirty="0"/>
              <a:t>, such as </a:t>
            </a:r>
            <a:r>
              <a:rPr lang="en-US" sz="1800" dirty="0"/>
              <a:t>CREATE, ALTER, DROP T-SQL statements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3E61D-9C6D-4FBE-93CB-CBE6DA33C57E}"/>
              </a:ext>
            </a:extLst>
          </p:cNvPr>
          <p:cNvSpPr/>
          <p:nvPr/>
        </p:nvSpPr>
        <p:spPr>
          <a:xfrm>
            <a:off x="3696790" y="4223852"/>
            <a:ext cx="7950926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DROP_TABLE, ALTER_TABLE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PRINT 'You must disable Trigger "safety" to drop or alter tables!'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ROLLBACK;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F658C5B-650A-4FA1-A058-00E6B4AB2DBE}"/>
              </a:ext>
            </a:extLst>
          </p:cNvPr>
          <p:cNvSpPr/>
          <p:nvPr/>
        </p:nvSpPr>
        <p:spPr>
          <a:xfrm>
            <a:off x="6069875" y="3740258"/>
            <a:ext cx="1602378" cy="405032"/>
          </a:xfrm>
          <a:prstGeom prst="wedgeRoundRectCallout">
            <a:avLst>
              <a:gd name="adj1" fmla="val -56349"/>
              <a:gd name="adj2" fmla="val 11043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Trigger Name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1409061-A932-47E5-9E54-ED3798172A3B}"/>
              </a:ext>
            </a:extLst>
          </p:cNvPr>
          <p:cNvSpPr/>
          <p:nvPr/>
        </p:nvSpPr>
        <p:spPr>
          <a:xfrm>
            <a:off x="6484896" y="4475769"/>
            <a:ext cx="1254034" cy="363802"/>
          </a:xfrm>
          <a:prstGeom prst="wedgeRoundRectCallout">
            <a:avLst>
              <a:gd name="adj1" fmla="val -157485"/>
              <a:gd name="adj2" fmla="val 1837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Target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D8050B1-CBA2-4351-AE03-BDFF07362C99}"/>
              </a:ext>
            </a:extLst>
          </p:cNvPr>
          <p:cNvSpPr/>
          <p:nvPr/>
        </p:nvSpPr>
        <p:spPr>
          <a:xfrm>
            <a:off x="2124891" y="4475769"/>
            <a:ext cx="1139196" cy="405032"/>
          </a:xfrm>
          <a:prstGeom prst="wedgeRoundRectCallout">
            <a:avLst>
              <a:gd name="adj1" fmla="val 95132"/>
              <a:gd name="adj2" fmla="val 7388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Events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F67F40C-C127-4B2D-B90E-10A5218848B4}"/>
              </a:ext>
            </a:extLst>
          </p:cNvPr>
          <p:cNvSpPr/>
          <p:nvPr/>
        </p:nvSpPr>
        <p:spPr>
          <a:xfrm>
            <a:off x="2341242" y="5878704"/>
            <a:ext cx="1139196" cy="405032"/>
          </a:xfrm>
          <a:prstGeom prst="wedgeRoundRectCallout">
            <a:avLst>
              <a:gd name="adj1" fmla="val 78362"/>
              <a:gd name="adj2" fmla="val -16262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E33AE-6073-4F8E-8A65-3F5FD49B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8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55C-E5E6-4DFD-8642-05222DD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DML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AF87-49CA-4775-A584-72543EFF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4469"/>
            <a:ext cx="9928378" cy="1559198"/>
          </a:xfrm>
        </p:spPr>
        <p:txBody>
          <a:bodyPr>
            <a:normAutofit/>
          </a:bodyPr>
          <a:lstStyle/>
          <a:p>
            <a:r>
              <a:rPr lang="en-US" sz="2000" dirty="0"/>
              <a:t>A DML trigger will be fired in response to different Data Manipulation Language (DML) </a:t>
            </a:r>
            <a:r>
              <a:rPr lang="en-US" sz="2000" b="1" dirty="0"/>
              <a:t>events</a:t>
            </a:r>
            <a:r>
              <a:rPr lang="en-US" sz="2000" dirty="0"/>
              <a:t>, such as </a:t>
            </a:r>
            <a:r>
              <a:rPr lang="en-US" sz="2000" b="1" dirty="0"/>
              <a:t>INSERT</a:t>
            </a:r>
            <a:r>
              <a:rPr lang="en-US" sz="2000" dirty="0"/>
              <a:t>, </a:t>
            </a:r>
            <a:r>
              <a:rPr lang="en-US" sz="2000" b="1" dirty="0"/>
              <a:t>UPDATE</a:t>
            </a:r>
            <a:r>
              <a:rPr lang="en-US" sz="2000" dirty="0"/>
              <a:t> or </a:t>
            </a:r>
            <a:r>
              <a:rPr lang="en-US" sz="2000" b="1" dirty="0"/>
              <a:t>DELETE</a:t>
            </a:r>
            <a:r>
              <a:rPr lang="en-US" sz="2000" dirty="0"/>
              <a:t> action </a:t>
            </a:r>
          </a:p>
          <a:p>
            <a:r>
              <a:rPr lang="en-US" sz="2000" dirty="0"/>
              <a:t>The DML triggers can be used to maintain </a:t>
            </a:r>
            <a:r>
              <a:rPr lang="en-US" sz="2000" b="1" dirty="0"/>
              <a:t>data integrity </a:t>
            </a:r>
            <a:r>
              <a:rPr lang="en-US" sz="2000" dirty="0"/>
              <a:t>and </a:t>
            </a:r>
            <a:r>
              <a:rPr lang="en-US" sz="2000" b="1" dirty="0"/>
              <a:t>enforce business rules </a:t>
            </a:r>
            <a:r>
              <a:rPr lang="en-US" sz="2000" dirty="0"/>
              <a:t>by performing </a:t>
            </a:r>
            <a:r>
              <a:rPr lang="en-US" sz="2000" b="1" dirty="0"/>
              <a:t>auditing processes </a:t>
            </a:r>
            <a:r>
              <a:rPr lang="en-US" sz="2000" dirty="0"/>
              <a:t>and other post DML actions. </a:t>
            </a:r>
            <a:endParaRPr lang="en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AC355-897F-4FFB-A9DE-87A3B16DB252}"/>
              </a:ext>
            </a:extLst>
          </p:cNvPr>
          <p:cNvSpPr/>
          <p:nvPr/>
        </p:nvSpPr>
        <p:spPr>
          <a:xfrm>
            <a:off x="3727268" y="4678222"/>
            <a:ext cx="6096000" cy="18573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reminder1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INSERT, UPDATE  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solidFill>
                  <a:srgbClr val="0033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RAISERROR ('Notify Management', 16, 10);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4751590-5216-47E3-8170-8E223734E0AC}"/>
              </a:ext>
            </a:extLst>
          </p:cNvPr>
          <p:cNvSpPr/>
          <p:nvPr/>
        </p:nvSpPr>
        <p:spPr>
          <a:xfrm>
            <a:off x="6214928" y="4089128"/>
            <a:ext cx="1602378" cy="405032"/>
          </a:xfrm>
          <a:prstGeom prst="wedgeRoundRectCallout">
            <a:avLst>
              <a:gd name="adj1" fmla="val -54719"/>
              <a:gd name="adj2" fmla="val 11473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Trigger Name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A3A7530-4812-4AC9-95D8-3248D9429163}"/>
              </a:ext>
            </a:extLst>
          </p:cNvPr>
          <p:cNvSpPr/>
          <p:nvPr/>
        </p:nvSpPr>
        <p:spPr>
          <a:xfrm>
            <a:off x="7016117" y="4880060"/>
            <a:ext cx="1254034" cy="363802"/>
          </a:xfrm>
          <a:prstGeom prst="wedgeRoundRectCallout">
            <a:avLst>
              <a:gd name="adj1" fmla="val -157485"/>
              <a:gd name="adj2" fmla="val 3034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Target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ADC9079-C629-4A76-9911-5EAAB9B7EF7B}"/>
              </a:ext>
            </a:extLst>
          </p:cNvPr>
          <p:cNvSpPr/>
          <p:nvPr/>
        </p:nvSpPr>
        <p:spPr>
          <a:xfrm>
            <a:off x="2174150" y="4969180"/>
            <a:ext cx="1107353" cy="405032"/>
          </a:xfrm>
          <a:prstGeom prst="wedgeRoundRectCallout">
            <a:avLst>
              <a:gd name="adj1" fmla="val 94763"/>
              <a:gd name="adj2" fmla="val 7388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Timing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EF593FA-720E-4DEA-86FD-164AE192696B}"/>
              </a:ext>
            </a:extLst>
          </p:cNvPr>
          <p:cNvSpPr/>
          <p:nvPr/>
        </p:nvSpPr>
        <p:spPr>
          <a:xfrm>
            <a:off x="2368732" y="6081918"/>
            <a:ext cx="1159044" cy="405032"/>
          </a:xfrm>
          <a:prstGeom prst="wedgeRoundRectCallout">
            <a:avLst>
              <a:gd name="adj1" fmla="val 70853"/>
              <a:gd name="adj2" fmla="val -11962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34F0181-A981-416C-A50D-E43940E8E41D}"/>
              </a:ext>
            </a:extLst>
          </p:cNvPr>
          <p:cNvSpPr/>
          <p:nvPr/>
        </p:nvSpPr>
        <p:spPr>
          <a:xfrm>
            <a:off x="6863716" y="5525924"/>
            <a:ext cx="1254034" cy="363802"/>
          </a:xfrm>
          <a:prstGeom prst="wedgeRoundRectCallout">
            <a:avLst>
              <a:gd name="adj1" fmla="val -118596"/>
              <a:gd name="adj2" fmla="val -63011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3E24C-CC34-40E4-8A7C-3E789D0E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6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76A-88BD-4729-95BE-CBE9D00A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Triggers Syntax</a:t>
            </a:r>
            <a:endParaRPr lang="en-CA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CD88BE-D6F0-477A-8D98-9BC32871C181}"/>
              </a:ext>
            </a:extLst>
          </p:cNvPr>
          <p:cNvSpPr txBox="1">
            <a:spLocks noChangeArrowheads="1"/>
          </p:cNvSpPr>
          <p:nvPr/>
        </p:nvSpPr>
        <p:spPr>
          <a:xfrm>
            <a:off x="1303282" y="2392345"/>
            <a:ext cx="9469821" cy="421947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1" dirty="0"/>
              <a:t>Trigger name</a:t>
            </a:r>
            <a:r>
              <a:rPr lang="en-US" altLang="en-US" sz="2400" dirty="0"/>
              <a:t> - unique within one database schema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Timing</a:t>
            </a:r>
            <a:r>
              <a:rPr lang="en-US" altLang="en-US" sz="2400" dirty="0"/>
              <a:t> - depends on the order of controlled events (before or after or instead of)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Triggering event</a:t>
            </a:r>
            <a:r>
              <a:rPr lang="en-US" altLang="en-US" sz="2400" dirty="0"/>
              <a:t> - event which fires the trigger 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E</a:t>
            </a:r>
            <a:r>
              <a:rPr lang="en-US" alt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Filtering condition</a:t>
            </a:r>
            <a:r>
              <a:rPr lang="en-US" altLang="en-US" sz="2400" dirty="0"/>
              <a:t> - checked when the triggering event occurs 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C</a:t>
            </a:r>
            <a:r>
              <a:rPr lang="en-US" alt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Target</a:t>
            </a:r>
            <a:r>
              <a:rPr lang="en-US" altLang="en-US" sz="2400" dirty="0"/>
              <a:t> - table (or view) against which the trigger is fired; they should be both created within the same schema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Trigger action</a:t>
            </a:r>
            <a:r>
              <a:rPr lang="en-US" altLang="en-US" sz="2400" dirty="0"/>
              <a:t> - SQL statements, executed when the trigger fires; surrounded by Begin ... End </a:t>
            </a:r>
            <a:r>
              <a:rPr lang="en-US" altLang="en-US" sz="2400" b="1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r>
              <a:rPr lang="en-US" altLang="en-US" sz="2400" b="1" dirty="0"/>
              <a:t>)</a:t>
            </a: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B8930-F633-463C-9E81-2EDC883B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2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1E69-6AD1-442E-A4CF-5D13BA4D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SQL Triggers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B0E66B-D98F-40FE-BBD3-6BB63A770C8E}"/>
              </a:ext>
            </a:extLst>
          </p:cNvPr>
          <p:cNvSpPr txBox="1">
            <a:spLocks noChangeArrowheads="1"/>
          </p:cNvSpPr>
          <p:nvPr/>
        </p:nvSpPr>
        <p:spPr>
          <a:xfrm>
            <a:off x="1229710" y="2532184"/>
            <a:ext cx="9490842" cy="40846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 dirty="0"/>
              <a:t>How many times </a:t>
            </a:r>
            <a:r>
              <a:rPr lang="en-US" altLang="en-US" sz="2000" dirty="0"/>
              <a:t>should the trigger body execute when the triggering event takes place?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Per statement:</a:t>
            </a:r>
            <a:r>
              <a:rPr lang="en-US" altLang="en-US" sz="2000" dirty="0"/>
              <a:t> the trigger body executes once for the triggering event. This is the default.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For each row:</a:t>
            </a:r>
            <a:r>
              <a:rPr lang="en-US" altLang="en-US" sz="2000" dirty="0"/>
              <a:t> the trigger body executes once for each row affected by the triggering event.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When</a:t>
            </a:r>
            <a:r>
              <a:rPr lang="en-US" altLang="en-US" sz="2000" dirty="0"/>
              <a:t> the trigger can be fired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Relative to the execution of an SQL DML statement (</a:t>
            </a:r>
            <a:r>
              <a:rPr lang="en-US" altLang="en-US" sz="2000" b="1" dirty="0"/>
              <a:t>before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after</a:t>
            </a:r>
            <a:r>
              <a:rPr lang="en-US" altLang="en-US" sz="2000" dirty="0"/>
              <a:t> or </a:t>
            </a:r>
            <a:r>
              <a:rPr lang="en-US" altLang="en-US" sz="2000" b="1" dirty="0"/>
              <a:t>instead of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Exactly in a situation </a:t>
            </a:r>
            <a:r>
              <a:rPr lang="en-US" altLang="en-US" sz="2000" dirty="0"/>
              <a:t>depending on specific system resources (e.g. signal from the system clock, expiring timer, exhausting memory)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A5684-3BFD-4C63-A0C9-147058AB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9455-0FDC-4AD3-A547-5ACD3331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Trigger Execution Order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092A5-D82B-4C1A-8223-30132AD454A6}"/>
              </a:ext>
            </a:extLst>
          </p:cNvPr>
          <p:cNvSpPr txBox="1">
            <a:spLocks noChangeArrowheads="1"/>
          </p:cNvSpPr>
          <p:nvPr/>
        </p:nvSpPr>
        <p:spPr>
          <a:xfrm>
            <a:off x="1324304" y="2521486"/>
            <a:ext cx="9427780" cy="39797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Execute all </a:t>
            </a:r>
            <a:r>
              <a:rPr lang="en-US" altLang="en-US" sz="2000" b="1" dirty="0">
                <a:solidFill>
                  <a:schemeClr val="tx1"/>
                </a:solidFill>
              </a:rPr>
              <a:t>BEFORE STATEMENT </a:t>
            </a:r>
            <a:r>
              <a:rPr lang="en-US" altLang="en-US" sz="2000" dirty="0">
                <a:solidFill>
                  <a:schemeClr val="tx1"/>
                </a:solidFill>
              </a:rPr>
              <a:t>triggers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Disable temporarily all </a:t>
            </a:r>
            <a:r>
              <a:rPr lang="en-US" altLang="en-US" sz="2000" b="1" dirty="0">
                <a:solidFill>
                  <a:schemeClr val="tx1"/>
                </a:solidFill>
              </a:rPr>
              <a:t>integrity constraints </a:t>
            </a:r>
            <a:r>
              <a:rPr lang="en-US" altLang="en-US" sz="2000" dirty="0">
                <a:solidFill>
                  <a:schemeClr val="tx1"/>
                </a:solidFill>
              </a:rPr>
              <a:t>recorded against the table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Loop for each row in the table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Execute all </a:t>
            </a:r>
            <a:r>
              <a:rPr lang="en-US" altLang="en-US" sz="1800" b="1" dirty="0">
                <a:solidFill>
                  <a:schemeClr val="tx1"/>
                </a:solidFill>
              </a:rPr>
              <a:t>BEFORE ROW </a:t>
            </a:r>
            <a:r>
              <a:rPr lang="en-US" altLang="en-US" sz="1800" dirty="0">
                <a:solidFill>
                  <a:schemeClr val="tx1"/>
                </a:solidFill>
              </a:rPr>
              <a:t>triggers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Execute the SQL statement </a:t>
            </a:r>
            <a:r>
              <a:rPr lang="en-US" altLang="en-US" sz="1800" b="1" dirty="0">
                <a:solidFill>
                  <a:schemeClr val="tx1"/>
                </a:solidFill>
              </a:rPr>
              <a:t>against the row</a:t>
            </a:r>
            <a:r>
              <a:rPr lang="en-US" altLang="en-US" sz="1800" dirty="0">
                <a:solidFill>
                  <a:schemeClr val="tx1"/>
                </a:solidFill>
              </a:rPr>
              <a:t> and perform </a:t>
            </a:r>
            <a:r>
              <a:rPr lang="en-US" altLang="en-US" sz="1800" b="1" dirty="0">
                <a:solidFill>
                  <a:schemeClr val="tx1"/>
                </a:solidFill>
              </a:rPr>
              <a:t>integrity constraint </a:t>
            </a:r>
            <a:r>
              <a:rPr lang="en-US" altLang="en-US" sz="1800" dirty="0">
                <a:solidFill>
                  <a:schemeClr val="tx1"/>
                </a:solidFill>
              </a:rPr>
              <a:t>checking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of the data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</a:rPr>
              <a:t>Execute all </a:t>
            </a:r>
            <a:r>
              <a:rPr lang="en-US" altLang="en-US" sz="1800" b="1" dirty="0">
                <a:solidFill>
                  <a:schemeClr val="tx1"/>
                </a:solidFill>
              </a:rPr>
              <a:t>AFTER ROW </a:t>
            </a:r>
            <a:r>
              <a:rPr lang="en-US" altLang="en-US" sz="1800" dirty="0">
                <a:solidFill>
                  <a:schemeClr val="tx1"/>
                </a:solidFill>
              </a:rPr>
              <a:t>triggers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Complete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deferred</a:t>
            </a:r>
            <a:r>
              <a:rPr lang="en-US" altLang="en-US" sz="2000" b="1" dirty="0">
                <a:solidFill>
                  <a:schemeClr val="tx1"/>
                </a:solidFill>
              </a:rPr>
              <a:t> integrity constraint</a:t>
            </a:r>
            <a:r>
              <a:rPr lang="en-US" altLang="en-US" sz="2000" dirty="0">
                <a:solidFill>
                  <a:schemeClr val="tx1"/>
                </a:solidFill>
              </a:rPr>
              <a:t> checking against the table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Execute all </a:t>
            </a:r>
            <a:r>
              <a:rPr lang="en-US" altLang="en-US" sz="2000" b="1" dirty="0">
                <a:solidFill>
                  <a:schemeClr val="tx1"/>
                </a:solidFill>
              </a:rPr>
              <a:t>AFTER STATEMENT </a:t>
            </a:r>
            <a:r>
              <a:rPr lang="en-US" altLang="en-US" sz="2000" dirty="0">
                <a:solidFill>
                  <a:schemeClr val="tx1"/>
                </a:solidFill>
              </a:rPr>
              <a:t>triggers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89DC5-EC34-4168-A308-CEC654F4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4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8CD-7FEB-4786-BE54-493A25C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Timing - INSTEAD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FE33-A864-4CDE-B59D-43B2980C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4435"/>
            <a:ext cx="9670701" cy="144298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INSTEAD OF trigger </a:t>
            </a:r>
            <a:r>
              <a:rPr lang="en-US" dirty="0"/>
              <a:t>is a trigger that allows you to </a:t>
            </a:r>
            <a:r>
              <a:rPr lang="en-US" b="1" dirty="0"/>
              <a:t>skip</a:t>
            </a:r>
            <a:r>
              <a:rPr lang="en-US" dirty="0"/>
              <a:t> an INSERT, DELETE, or UPDATE statement to a table or a view and </a:t>
            </a:r>
            <a:r>
              <a:rPr lang="en-US" b="1" dirty="0"/>
              <a:t>execute other statements </a:t>
            </a:r>
            <a:r>
              <a:rPr lang="en-US" dirty="0"/>
              <a:t>defined in the trigger instead. The actual insert, delete, or update operation does not occur at all.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F3E1-C16A-40F7-9B09-8F1E677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57F67-5946-40E7-AE3F-2ECD11456F6A}"/>
              </a:ext>
            </a:extLst>
          </p:cNvPr>
          <p:cNvSpPr/>
          <p:nvPr/>
        </p:nvSpPr>
        <p:spPr>
          <a:xfrm>
            <a:off x="3344914" y="3808911"/>
            <a:ext cx="5502172" cy="28623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CREATE TRIGGER </a:t>
            </a:r>
            <a:r>
              <a:rPr lang="en-CA" dirty="0" err="1">
                <a:solidFill>
                  <a:schemeClr val="bg1"/>
                </a:solidFill>
              </a:rPr>
              <a:t>trigger_delete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ON</a:t>
            </a:r>
            <a:r>
              <a:rPr lang="en-CA" dirty="0">
                <a:solidFill>
                  <a:schemeClr val="bg1"/>
                </a:solidFill>
              </a:rPr>
              <a:t> Products</a:t>
            </a:r>
          </a:p>
          <a:p>
            <a:r>
              <a:rPr lang="en-CA" b="1" dirty="0">
                <a:solidFill>
                  <a:schemeClr val="bg1"/>
                </a:solidFill>
              </a:rPr>
              <a:t>INSTEAD OF DELETE</a:t>
            </a:r>
          </a:p>
          <a:p>
            <a:r>
              <a:rPr lang="en-CA" b="1" dirty="0">
                <a:solidFill>
                  <a:schemeClr val="bg1"/>
                </a:solidFill>
              </a:rPr>
              <a:t>AS</a:t>
            </a:r>
          </a:p>
          <a:p>
            <a:r>
              <a:rPr lang="en-CA" b="1" dirty="0">
                <a:solidFill>
                  <a:schemeClr val="bg1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	UPDATE a </a:t>
            </a:r>
          </a:p>
          <a:p>
            <a:r>
              <a:rPr lang="en-US" dirty="0">
                <a:solidFill>
                  <a:schemeClr val="bg1"/>
                </a:solidFill>
              </a:rPr>
              <a:t>	SET </a:t>
            </a:r>
            <a:r>
              <a:rPr lang="en-US" dirty="0" err="1">
                <a:solidFill>
                  <a:schemeClr val="bg1"/>
                </a:solidFill>
              </a:rPr>
              <a:t>a.Discontinued</a:t>
            </a:r>
            <a:r>
              <a:rPr lang="en-US" dirty="0">
                <a:solidFill>
                  <a:schemeClr val="bg1"/>
                </a:solidFill>
              </a:rPr>
              <a:t>=1 </a:t>
            </a:r>
          </a:p>
          <a:p>
            <a:r>
              <a:rPr lang="en-US" dirty="0">
                <a:solidFill>
                  <a:schemeClr val="bg1"/>
                </a:solidFill>
              </a:rPr>
              <a:t>	FROM Products a, deleted b </a:t>
            </a:r>
          </a:p>
          <a:p>
            <a:r>
              <a:rPr lang="en-US" dirty="0">
                <a:solidFill>
                  <a:schemeClr val="bg1"/>
                </a:solidFill>
              </a:rPr>
              <a:t>	WHERE </a:t>
            </a:r>
            <a:r>
              <a:rPr lang="en-US" dirty="0" err="1">
                <a:solidFill>
                  <a:schemeClr val="bg1"/>
                </a:solidFill>
              </a:rPr>
              <a:t>a.ProductID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b.ProductID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END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1411-3897-4F60-95F3-7EBDF3F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DROP, DISABLE and ENABLE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85A41-CC1F-4970-93EB-BFD6AEEC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29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BAA9D-4FC8-42B7-B923-15B29858672E}"/>
              </a:ext>
            </a:extLst>
          </p:cNvPr>
          <p:cNvSpPr/>
          <p:nvPr/>
        </p:nvSpPr>
        <p:spPr>
          <a:xfrm>
            <a:off x="919930" y="3429000"/>
            <a:ext cx="4743606" cy="369332"/>
          </a:xfrm>
          <a:prstGeom prst="rect">
            <a:avLst/>
          </a:prstGeom>
          <a:solidFill>
            <a:srgbClr val="99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DROP TRIGGER safety ON DATABASE;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513B8-DD11-437D-9309-C9481F7787DD}"/>
              </a:ext>
            </a:extLst>
          </p:cNvPr>
          <p:cNvSpPr/>
          <p:nvPr/>
        </p:nvSpPr>
        <p:spPr>
          <a:xfrm>
            <a:off x="6377095" y="3434158"/>
            <a:ext cx="4930535" cy="369332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DROP TRIGGER reminder1;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56D02-F475-4153-9B6E-74CA33D5BE3B}"/>
              </a:ext>
            </a:extLst>
          </p:cNvPr>
          <p:cNvSpPr/>
          <p:nvPr/>
        </p:nvSpPr>
        <p:spPr>
          <a:xfrm>
            <a:off x="919930" y="4241132"/>
            <a:ext cx="4743606" cy="369332"/>
          </a:xfrm>
          <a:prstGeom prst="rect">
            <a:avLst/>
          </a:prstGeom>
          <a:solidFill>
            <a:srgbClr val="99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DISABLE TRIGGER safety ON DATABASE; 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31567-E124-4A73-BF3B-51E091391DCF}"/>
              </a:ext>
            </a:extLst>
          </p:cNvPr>
          <p:cNvSpPr/>
          <p:nvPr/>
        </p:nvSpPr>
        <p:spPr>
          <a:xfrm>
            <a:off x="919930" y="5021109"/>
            <a:ext cx="4743606" cy="369332"/>
          </a:xfrm>
          <a:prstGeom prst="rect">
            <a:avLst/>
          </a:prstGeom>
          <a:solidFill>
            <a:srgbClr val="99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ENABLE TRIGGER safety ON DATABASE; 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504A96-56E3-47EB-8C9F-63B018060F57}"/>
              </a:ext>
            </a:extLst>
          </p:cNvPr>
          <p:cNvSpPr/>
          <p:nvPr/>
        </p:nvSpPr>
        <p:spPr>
          <a:xfrm>
            <a:off x="6377095" y="4241132"/>
            <a:ext cx="5016119" cy="369332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DISABLE TRIGGER reminder1 ON Products; 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22743-C97C-4767-8ABC-9277A5532DCD}"/>
              </a:ext>
            </a:extLst>
          </p:cNvPr>
          <p:cNvSpPr/>
          <p:nvPr/>
        </p:nvSpPr>
        <p:spPr>
          <a:xfrm>
            <a:off x="6377095" y="5021109"/>
            <a:ext cx="5016119" cy="369332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ENABLE TRIGGER reminder1 ON Products; 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47082-AF06-453C-ABA9-C490AAC9E019}"/>
              </a:ext>
            </a:extLst>
          </p:cNvPr>
          <p:cNvSpPr txBox="1"/>
          <p:nvPr/>
        </p:nvSpPr>
        <p:spPr>
          <a:xfrm>
            <a:off x="2871319" y="2774100"/>
            <a:ext cx="84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DDL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23CF3-A4ED-4156-8891-4EA6FE76AE85}"/>
              </a:ext>
            </a:extLst>
          </p:cNvPr>
          <p:cNvSpPr txBox="1"/>
          <p:nvPr/>
        </p:nvSpPr>
        <p:spPr>
          <a:xfrm>
            <a:off x="8421948" y="2774100"/>
            <a:ext cx="84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7543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3D38-E804-49B7-B857-CFF8FA91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SQL Control-Flow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809A-8C2D-41BC-BBC3-E689D901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194" y="2455453"/>
            <a:ext cx="4336869" cy="399759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BEGIN TRANSACTION</a:t>
            </a:r>
          </a:p>
          <a:p>
            <a:pPr>
              <a:buFont typeface="+mj-lt"/>
              <a:buAutoNum type="arabicPeriod"/>
            </a:pPr>
            <a:r>
              <a:rPr lang="en-CA" dirty="0"/>
              <a:t>BEGIN-END</a:t>
            </a:r>
          </a:p>
          <a:p>
            <a:pPr>
              <a:buFont typeface="+mj-lt"/>
              <a:buAutoNum type="arabicPeriod"/>
            </a:pPr>
            <a:r>
              <a:rPr lang="en-CA" dirty="0"/>
              <a:t>IF-ELSE</a:t>
            </a:r>
          </a:p>
          <a:p>
            <a:pPr>
              <a:buFont typeface="+mj-lt"/>
              <a:buAutoNum type="arabicPeriod"/>
            </a:pPr>
            <a:r>
              <a:rPr lang="en-CA" dirty="0"/>
              <a:t>WHILE-BREAK-CONTINUE</a:t>
            </a:r>
          </a:p>
          <a:p>
            <a:pPr>
              <a:buFont typeface="+mj-lt"/>
              <a:buAutoNum type="arabicPeriod"/>
            </a:pPr>
            <a:r>
              <a:rPr lang="en-CA" dirty="0"/>
              <a:t>GOTO</a:t>
            </a:r>
          </a:p>
          <a:p>
            <a:pPr>
              <a:buFont typeface="+mj-lt"/>
              <a:buAutoNum type="arabicPeriod"/>
            </a:pPr>
            <a:r>
              <a:rPr lang="en-CA" dirty="0"/>
              <a:t>RETURN</a:t>
            </a:r>
          </a:p>
          <a:p>
            <a:pPr>
              <a:buFont typeface="+mj-lt"/>
              <a:buAutoNum type="arabicPeriod"/>
            </a:pPr>
            <a:r>
              <a:rPr lang="en-CA" dirty="0"/>
              <a:t>CASE</a:t>
            </a:r>
          </a:p>
          <a:p>
            <a:pPr>
              <a:buFont typeface="+mj-lt"/>
              <a:buAutoNum type="arabicPeriod"/>
            </a:pPr>
            <a:r>
              <a:rPr lang="en-CA" dirty="0"/>
              <a:t>WAITFOR</a:t>
            </a:r>
          </a:p>
          <a:p>
            <a:pPr>
              <a:buFont typeface="+mj-lt"/>
              <a:buAutoNum type="arabicPeriod"/>
            </a:pPr>
            <a:r>
              <a:rPr lang="en-CA" dirty="0"/>
              <a:t>TRY … CATCH</a:t>
            </a:r>
          </a:p>
          <a:p>
            <a:pPr>
              <a:buFont typeface="+mj-lt"/>
              <a:buAutoNum type="arabicPeriod"/>
            </a:pPr>
            <a:r>
              <a:rPr lang="en-CA" dirty="0"/>
              <a:t>THROW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F7B5-03B3-4278-8896-7BE395E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2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7DB2-5565-4D71-819F-94BA8671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Triggers - Rules for Good Practice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15CA56-E4C0-4196-A4A3-CFB2CB97AD84}"/>
              </a:ext>
            </a:extLst>
          </p:cNvPr>
          <p:cNvSpPr txBox="1">
            <a:spLocks noChangeArrowheads="1"/>
          </p:cNvSpPr>
          <p:nvPr/>
        </p:nvSpPr>
        <p:spPr>
          <a:xfrm>
            <a:off x="785446" y="2560990"/>
            <a:ext cx="10621107" cy="393895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000" b="1" dirty="0"/>
              <a:t>Rule 1:</a:t>
            </a:r>
            <a:r>
              <a:rPr lang="en-US" altLang="en-US" sz="2000" dirty="0"/>
              <a:t> Do not </a:t>
            </a:r>
            <a:r>
              <a:rPr lang="en-US" altLang="en-US" sz="2000" i="1" dirty="0"/>
              <a:t>change data</a:t>
            </a:r>
            <a:r>
              <a:rPr lang="en-US" altLang="en-US" sz="2000" dirty="0"/>
              <a:t> in the primary key, foreign key, or unique key columns of any table</a:t>
            </a:r>
          </a:p>
          <a:p>
            <a:pPr lvl="1"/>
            <a:r>
              <a:rPr lang="en-US" altLang="en-US" sz="2000" b="1" dirty="0"/>
              <a:t>Rule 2:</a:t>
            </a:r>
            <a:r>
              <a:rPr lang="en-US" altLang="en-US" sz="2000" dirty="0"/>
              <a:t> Do not</a:t>
            </a:r>
            <a:r>
              <a:rPr lang="en-US" altLang="en-US" sz="2000" i="1" dirty="0"/>
              <a:t> update records</a:t>
            </a:r>
            <a:r>
              <a:rPr lang="en-US" altLang="en-US" sz="2000" dirty="0"/>
              <a:t> in the same table you read during the same transaction</a:t>
            </a:r>
          </a:p>
          <a:p>
            <a:pPr lvl="1"/>
            <a:r>
              <a:rPr lang="en-US" altLang="en-US" sz="2000" b="1" dirty="0"/>
              <a:t>Rule 3:</a:t>
            </a:r>
            <a:r>
              <a:rPr lang="en-US" altLang="en-US" sz="2000" dirty="0"/>
              <a:t> Do not </a:t>
            </a:r>
            <a:r>
              <a:rPr lang="en-US" altLang="en-US" sz="2000" i="1" dirty="0"/>
              <a:t>aggregate</a:t>
            </a:r>
            <a:r>
              <a:rPr lang="en-US" altLang="en-US" sz="2000" dirty="0"/>
              <a:t> over the same table you are updating</a:t>
            </a:r>
          </a:p>
          <a:p>
            <a:pPr lvl="1"/>
            <a:r>
              <a:rPr lang="en-US" altLang="en-US" sz="2000" b="1" dirty="0"/>
              <a:t>Rule 4:</a:t>
            </a:r>
            <a:r>
              <a:rPr lang="en-US" altLang="en-US" sz="2000" dirty="0"/>
              <a:t> Do not </a:t>
            </a:r>
            <a:r>
              <a:rPr lang="en-US" altLang="en-US" sz="2000" i="1" dirty="0"/>
              <a:t>read data</a:t>
            </a:r>
            <a:r>
              <a:rPr lang="en-US" altLang="en-US" sz="2000" dirty="0"/>
              <a:t> from a table which is updated during the same transaction</a:t>
            </a:r>
          </a:p>
          <a:p>
            <a:pPr lvl="1"/>
            <a:r>
              <a:rPr lang="en-US" altLang="en-US" sz="2000" b="1" dirty="0"/>
              <a:t>Rule 5:</a:t>
            </a:r>
            <a:r>
              <a:rPr lang="en-US" altLang="en-US" sz="2000" dirty="0"/>
              <a:t> Do not use SQL </a:t>
            </a:r>
            <a:r>
              <a:rPr lang="en-US" altLang="en-US" sz="2000" b="1" dirty="0"/>
              <a:t>DCL</a:t>
            </a:r>
            <a:r>
              <a:rPr lang="en-US" altLang="en-US" sz="2000" dirty="0"/>
              <a:t> (Data Control Language) statements in triggers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0368C-5ADA-48DE-983B-2B8B7B5E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30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CDF2-E098-4121-9B7F-A6AB0411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89" y="5594952"/>
            <a:ext cx="5429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75D6-08B4-463F-8AE4-056FF365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SQL Cursors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02B0E-E3F5-4EE3-8F63-0D995B3562E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2519458"/>
            <a:ext cx="9259614" cy="393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Operations in a relational database </a:t>
            </a:r>
            <a:r>
              <a:rPr lang="en-US" altLang="en-US" sz="2000" b="1" dirty="0"/>
              <a:t>act on a complete set of rows</a:t>
            </a:r>
            <a:r>
              <a:rPr lang="en-US" alt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For example, the set of rows returned by a </a:t>
            </a:r>
            <a:r>
              <a:rPr lang="en-US" altLang="en-US" sz="2000" b="1" dirty="0"/>
              <a:t>SELECT statement </a:t>
            </a:r>
            <a:r>
              <a:rPr lang="en-US" altLang="en-US" sz="2000" dirty="0"/>
              <a:t>consists of all the rows that satisfy the conditions in the WHERE clause of the statement.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This complete set of rows returned by the statement is known as </a:t>
            </a:r>
            <a:r>
              <a:rPr lang="en-US" altLang="en-US" sz="2000" b="1" dirty="0"/>
              <a:t>the result set</a:t>
            </a:r>
            <a:r>
              <a:rPr lang="en-US" alt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Applications, especially interactive online applications, cannot always work effectively with the entire result set as a unit. These applications need </a:t>
            </a:r>
            <a:r>
              <a:rPr lang="en-US" altLang="en-US" sz="2000" b="1" dirty="0"/>
              <a:t>a mechanism to work with one row or a small block of rows </a:t>
            </a:r>
            <a:r>
              <a:rPr lang="en-US" altLang="en-US" sz="2000" dirty="0"/>
              <a:t>at a time.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Cursors</a:t>
            </a:r>
            <a:r>
              <a:rPr lang="en-US" altLang="en-US" sz="2000" dirty="0"/>
              <a:t> are an extension to result sets that provide that mechanism.</a:t>
            </a:r>
            <a:endParaRPr lang="en-GB" alt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A76A9-C57C-4B2F-9BF9-2F2C18F1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0BA5-2B9E-4441-9176-B5F04B88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Cursors –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D1EA8-1D60-47F7-A31F-CE659A87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79" y="2441762"/>
            <a:ext cx="6502441" cy="4312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8FE03-F728-4F4F-9AB8-65DE223D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39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CED-6165-43AE-9B3A-C3E1B390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8391-75B9-469E-9E23-83DAE7B8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77653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P. Atzeni, S. </a:t>
            </a:r>
            <a:r>
              <a:rPr lang="en-CA" dirty="0" err="1"/>
              <a:t>Ceri</a:t>
            </a:r>
            <a:r>
              <a:rPr lang="en-CA" dirty="0"/>
              <a:t>, </a:t>
            </a:r>
            <a:r>
              <a:rPr lang="en-CA" dirty="0" err="1"/>
              <a:t>S.Paraboschi</a:t>
            </a:r>
            <a:r>
              <a:rPr lang="en-CA" dirty="0"/>
              <a:t> and R. </a:t>
            </a:r>
            <a:r>
              <a:rPr lang="en-CA" dirty="0" err="1"/>
              <a:t>Torlone</a:t>
            </a:r>
            <a:r>
              <a:rPr lang="en-CA" dirty="0"/>
              <a:t>. Database Systems, Chapter 12 “Active Databases”. McGraw-Hill (1999)</a:t>
            </a:r>
          </a:p>
          <a:p>
            <a:pPr>
              <a:buFont typeface="+mj-lt"/>
              <a:buAutoNum type="arabicPeriod"/>
            </a:pPr>
            <a:r>
              <a:rPr lang="en-CA" dirty="0"/>
              <a:t>Oracle Database Server Documentation. Oracle9i Database Concepts, Chapter 17 “Triggers”. </a:t>
            </a:r>
          </a:p>
          <a:p>
            <a:pPr>
              <a:buFont typeface="+mj-lt"/>
              <a:buAutoNum type="arabicPeriod"/>
            </a:pPr>
            <a:r>
              <a:rPr lang="en-CA" dirty="0"/>
              <a:t>Oracle Database Server Documentation. Oracle9i Application Developer's Guide – Fundaments, Chapter 15 “Using Triggers”.</a:t>
            </a:r>
          </a:p>
          <a:p>
            <a:pPr>
              <a:buFont typeface="+mj-lt"/>
              <a:buAutoNum type="arabicPeriod"/>
            </a:pPr>
            <a:r>
              <a:rPr lang="en-CA" dirty="0"/>
              <a:t>http://computing.unn.ac.uk/staff/cgma2/cm036/Week2/Triggers.ppt</a:t>
            </a:r>
          </a:p>
          <a:p>
            <a:pPr>
              <a:buFont typeface="+mj-lt"/>
              <a:buAutoNum type="arabicPeriod"/>
            </a:pPr>
            <a:r>
              <a:rPr lang="en-CA" dirty="0"/>
              <a:t>https://codingsight.com/sql-server-triggers-understanding-alternatives/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769A-943E-4061-8F6B-ACB0F1FD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E4A9-8A4E-4640-99E3-98570494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BEGIN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B94E-1CE2-407C-8CBE-602E0FF0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3748"/>
            <a:ext cx="9983309" cy="917466"/>
          </a:xfrm>
        </p:spPr>
        <p:txBody>
          <a:bodyPr/>
          <a:lstStyle/>
          <a:p>
            <a:r>
              <a:rPr lang="en-US" dirty="0"/>
              <a:t>Marks the starting point of </a:t>
            </a:r>
            <a:r>
              <a:rPr lang="en-US" b="1" dirty="0"/>
              <a:t>an explicit, local transaction</a:t>
            </a:r>
            <a:r>
              <a:rPr lang="en-US" dirty="0"/>
              <a:t>. Explicit transactions start with the </a:t>
            </a:r>
            <a:r>
              <a:rPr lang="en-US" b="1" dirty="0"/>
              <a:t>BEGIN TRANSACTION </a:t>
            </a:r>
            <a:r>
              <a:rPr lang="en-US" dirty="0"/>
              <a:t>statement and end with the </a:t>
            </a:r>
            <a:r>
              <a:rPr lang="en-US" b="1" dirty="0"/>
              <a:t>COMMIT</a:t>
            </a:r>
            <a:r>
              <a:rPr lang="en-US" dirty="0"/>
              <a:t> or </a:t>
            </a:r>
            <a:r>
              <a:rPr lang="en-US" b="1" dirty="0"/>
              <a:t>ROLLBACK</a:t>
            </a:r>
            <a:r>
              <a:rPr lang="en-US" dirty="0"/>
              <a:t> statement.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A0520-7C97-4B75-BB24-95BC58AE01CB}"/>
              </a:ext>
            </a:extLst>
          </p:cNvPr>
          <p:cNvSpPr txBox="1"/>
          <p:nvPr/>
        </p:nvSpPr>
        <p:spPr>
          <a:xfrm>
            <a:off x="1272174" y="3589953"/>
            <a:ext cx="4164923" cy="10772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</a:rPr>
              <a:t>BEGIN TRANSACTION</a:t>
            </a:r>
            <a:r>
              <a:rPr lang="en-CA" sz="1600" dirty="0">
                <a:solidFill>
                  <a:schemeClr val="bg1"/>
                </a:solidFill>
              </a:rPr>
              <a:t>;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	DELETE FROM </a:t>
            </a:r>
            <a:r>
              <a:rPr lang="en-CA" sz="1600" dirty="0" err="1">
                <a:solidFill>
                  <a:schemeClr val="bg1"/>
                </a:solidFill>
              </a:rPr>
              <a:t>JobCandidate</a:t>
            </a:r>
            <a:r>
              <a:rPr lang="en-CA" sz="1600" dirty="0">
                <a:solidFill>
                  <a:schemeClr val="bg1"/>
                </a:solidFill>
              </a:rPr>
              <a:t>  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	WHERE </a:t>
            </a:r>
            <a:r>
              <a:rPr lang="en-CA" sz="1600" dirty="0" err="1">
                <a:solidFill>
                  <a:schemeClr val="bg1"/>
                </a:solidFill>
              </a:rPr>
              <a:t>JobCandidateID</a:t>
            </a:r>
            <a:r>
              <a:rPr lang="en-CA" sz="1600" dirty="0">
                <a:solidFill>
                  <a:schemeClr val="bg1"/>
                </a:solidFill>
              </a:rPr>
              <a:t> = 13;  </a:t>
            </a:r>
          </a:p>
          <a:p>
            <a:r>
              <a:rPr lang="en-CA" sz="1600" b="1" dirty="0">
                <a:solidFill>
                  <a:schemeClr val="bg1"/>
                </a:solidFill>
              </a:rPr>
              <a:t>COMMIT</a:t>
            </a:r>
            <a:r>
              <a:rPr lang="en-CA" sz="1600" dirty="0">
                <a:solidFill>
                  <a:schemeClr val="bg1"/>
                </a:solidFill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4DDF6-9820-4A6B-BAD8-0F0F2A26A6D1}"/>
              </a:ext>
            </a:extLst>
          </p:cNvPr>
          <p:cNvSpPr txBox="1"/>
          <p:nvPr/>
        </p:nvSpPr>
        <p:spPr>
          <a:xfrm>
            <a:off x="1272174" y="4829501"/>
            <a:ext cx="4164923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 TABLE </a:t>
            </a:r>
            <a:r>
              <a:rPr lang="en-US" sz="1600" dirty="0" err="1">
                <a:solidFill>
                  <a:schemeClr val="bg1"/>
                </a:solidFill>
              </a:rPr>
              <a:t>ValueTable</a:t>
            </a:r>
            <a:r>
              <a:rPr lang="en-US" sz="1600" dirty="0">
                <a:solidFill>
                  <a:schemeClr val="bg1"/>
                </a:solidFill>
              </a:rPr>
              <a:t> (id int);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BEGIN TRANSACTION</a:t>
            </a:r>
            <a:r>
              <a:rPr lang="en-US" sz="1600" dirty="0">
                <a:solidFill>
                  <a:schemeClr val="bg1"/>
                </a:solidFill>
              </a:rPr>
              <a:t>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INSERT INTO </a:t>
            </a:r>
            <a:r>
              <a:rPr lang="en-US" sz="1600" dirty="0" err="1">
                <a:solidFill>
                  <a:schemeClr val="bg1"/>
                </a:solidFill>
              </a:rPr>
              <a:t>ValueTable</a:t>
            </a:r>
            <a:r>
              <a:rPr lang="en-US" sz="1600" dirty="0">
                <a:solidFill>
                  <a:schemeClr val="bg1"/>
                </a:solidFill>
              </a:rPr>
              <a:t> VALUES(1);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INSERT INTO </a:t>
            </a:r>
            <a:r>
              <a:rPr lang="en-US" sz="1600" dirty="0" err="1">
                <a:solidFill>
                  <a:schemeClr val="bg1"/>
                </a:solidFill>
              </a:rPr>
              <a:t>ValueTable</a:t>
            </a:r>
            <a:r>
              <a:rPr lang="en-US" sz="1600" dirty="0">
                <a:solidFill>
                  <a:schemeClr val="bg1"/>
                </a:solidFill>
              </a:rPr>
              <a:t> VALUES(2);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ROLLBACK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7F80D-4FC0-4B5E-BFF3-0DE761306907}"/>
              </a:ext>
            </a:extLst>
          </p:cNvPr>
          <p:cNvSpPr txBox="1"/>
          <p:nvPr/>
        </p:nvSpPr>
        <p:spPr>
          <a:xfrm>
            <a:off x="1272175" y="6304760"/>
            <a:ext cx="4164922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</a:rPr>
              <a:t>SAVE TRANSACTION </a:t>
            </a:r>
            <a:r>
              <a:rPr lang="en-CA" sz="1600" dirty="0">
                <a:solidFill>
                  <a:schemeClr val="bg1"/>
                </a:solidFill>
              </a:rPr>
              <a:t>‘CheckPoint1’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C5E7-9540-48BA-97D6-F125B25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0BA8E-FCA1-464D-8C83-5249FF8C7812}"/>
              </a:ext>
            </a:extLst>
          </p:cNvPr>
          <p:cNvSpPr/>
          <p:nvPr/>
        </p:nvSpPr>
        <p:spPr>
          <a:xfrm>
            <a:off x="5749158" y="4051031"/>
            <a:ext cx="6138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[MyTable]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C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10248</a:t>
            </a:r>
            <a:r>
              <a:rPr lang="en-C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'NY'</a:t>
            </a:r>
            <a:r>
              <a:rPr lang="en-CA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cp1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[MyTable]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10248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cp1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757D5-D056-4E2F-829F-6B173C76D15C}"/>
              </a:ext>
            </a:extLst>
          </p:cNvPr>
          <p:cNvSpPr/>
          <p:nvPr/>
        </p:nvSpPr>
        <p:spPr>
          <a:xfrm rot="19462399">
            <a:off x="6363620" y="4784501"/>
            <a:ext cx="394216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b="1" dirty="0">
                <a:latin typeface="Roboto"/>
              </a:rPr>
              <a:t>TCL </a:t>
            </a:r>
            <a:r>
              <a:rPr lang="en-CA" dirty="0">
                <a:latin typeface="Roboto"/>
              </a:rPr>
              <a:t>(Transaction Control Language)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7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5F1-DEEA-4AA0-B4A8-5F9B9A62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BEGIN-END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664D-4489-4E2F-8720-C20D7DA1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8184" cy="1012059"/>
          </a:xfrm>
        </p:spPr>
        <p:txBody>
          <a:bodyPr>
            <a:normAutofit/>
          </a:bodyPr>
          <a:lstStyle/>
          <a:p>
            <a:r>
              <a:rPr lang="en-US" dirty="0"/>
              <a:t>Encloses a series of SQL statements so that </a:t>
            </a:r>
            <a:r>
              <a:rPr lang="en-US" b="1" dirty="0"/>
              <a:t>a group of SQL statements </a:t>
            </a:r>
            <a:r>
              <a:rPr lang="en-US" dirty="0"/>
              <a:t>can be executed.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860B-6CE1-4F94-866E-5FDF29A3D2F1}"/>
              </a:ext>
            </a:extLst>
          </p:cNvPr>
          <p:cNvSpPr txBox="1"/>
          <p:nvPr/>
        </p:nvSpPr>
        <p:spPr>
          <a:xfrm>
            <a:off x="3999244" y="4070489"/>
            <a:ext cx="4020652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BEGIN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	</a:t>
            </a:r>
            <a:r>
              <a:rPr lang="en-US" sz="1600" dirty="0">
                <a:solidFill>
                  <a:schemeClr val="bg1"/>
                </a:solidFill>
              </a:rPr>
              <a:t>SELECT FirstName, </a:t>
            </a:r>
            <a:r>
              <a:rPr lang="en-US" sz="1600" dirty="0" err="1">
                <a:solidFill>
                  <a:schemeClr val="bg1"/>
                </a:solidFill>
              </a:rPr>
              <a:t>MiddleName</a:t>
            </a: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	FROM Person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WHERE </a:t>
            </a:r>
            <a:r>
              <a:rPr lang="en-US" sz="1600" dirty="0" err="1">
                <a:solidFill>
                  <a:schemeClr val="bg1"/>
                </a:solidFill>
              </a:rPr>
              <a:t>LastName</a:t>
            </a:r>
            <a:r>
              <a:rPr lang="en-US" sz="1600" dirty="0">
                <a:solidFill>
                  <a:schemeClr val="bg1"/>
                </a:solidFill>
              </a:rPr>
              <a:t> = 'Adams';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END;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F5BA-D841-4C30-9E51-746439B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0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0F91-C880-4D78-8BBA-F2FBFF06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4FB6-3235-409A-BBBB-029965B2D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6521"/>
            <a:ext cx="9898233" cy="19249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Imposes </a:t>
            </a:r>
            <a:r>
              <a:rPr lang="en-US" b="1" dirty="0"/>
              <a:t>conditions</a:t>
            </a:r>
            <a:r>
              <a:rPr lang="en-US" dirty="0"/>
              <a:t> on the execution of a SQL statement. </a:t>
            </a:r>
          </a:p>
          <a:p>
            <a:r>
              <a:rPr lang="en-US" dirty="0"/>
              <a:t>The SQL statement that follows an </a:t>
            </a:r>
            <a:r>
              <a:rPr lang="en-US" b="1" dirty="0"/>
              <a:t>IF</a:t>
            </a:r>
            <a:r>
              <a:rPr lang="en-US" dirty="0"/>
              <a:t> keyword and its condition is executed if the condition is satisfied: the Boolean expression returns </a:t>
            </a:r>
            <a:r>
              <a:rPr lang="en-US" b="1" dirty="0"/>
              <a:t>TRUE</a:t>
            </a:r>
            <a:r>
              <a:rPr lang="en-US" dirty="0"/>
              <a:t>. </a:t>
            </a:r>
          </a:p>
          <a:p>
            <a:r>
              <a:rPr lang="en-US" dirty="0"/>
              <a:t>The optional </a:t>
            </a:r>
            <a:r>
              <a:rPr lang="en-US" b="1" dirty="0"/>
              <a:t>ELSE</a:t>
            </a:r>
            <a:r>
              <a:rPr lang="en-US" dirty="0"/>
              <a:t> keyword introduces another Transact-SQL statement that is executed when the IF condition is not satisfied: the Boolean expression returns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r>
              <a:rPr lang="en-US" dirty="0"/>
              <a:t>IF-ELSE statements can be </a:t>
            </a:r>
            <a:r>
              <a:rPr lang="en-US" b="1" dirty="0"/>
              <a:t>nested</a:t>
            </a:r>
            <a:r>
              <a:rPr lang="en-US" dirty="0"/>
              <a:t>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E678C-F7A3-471B-8CD6-173D77CC277E}"/>
              </a:ext>
            </a:extLst>
          </p:cNvPr>
          <p:cNvSpPr txBox="1"/>
          <p:nvPr/>
        </p:nvSpPr>
        <p:spPr>
          <a:xfrm>
            <a:off x="743307" y="4870780"/>
            <a:ext cx="5360763" cy="1169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 DATENAME(weekday, GETDATE()) IN ('Saturday', 'Sunday')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SELECT 'Weekend';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ELSE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SELECT 'Weekday';</a:t>
            </a:r>
          </a:p>
          <a:p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978D-5FC8-4EA9-ABD8-06A91831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AE671-1954-4DD0-880D-B7D26A94D935}"/>
              </a:ext>
            </a:extLst>
          </p:cNvPr>
          <p:cNvSpPr txBox="1"/>
          <p:nvPr/>
        </p:nvSpPr>
        <p:spPr>
          <a:xfrm>
            <a:off x="6508190" y="4224450"/>
            <a:ext cx="4412058" cy="24622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DECLARE</a:t>
            </a:r>
            <a:r>
              <a:rPr lang="en-US" sz="1400" dirty="0">
                <a:solidFill>
                  <a:schemeClr val="bg1"/>
                </a:solidFill>
              </a:rPr>
              <a:t> @Number int;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SET</a:t>
            </a:r>
            <a:r>
              <a:rPr lang="en-US" sz="1400" dirty="0">
                <a:solidFill>
                  <a:schemeClr val="bg1"/>
                </a:solidFill>
              </a:rPr>
              <a:t> @Number = 50;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 @Number &gt; 100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PRINT 'The number is large.';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ELSE</a:t>
            </a:r>
            <a:r>
              <a:rPr lang="en-US" sz="1400" dirty="0">
                <a:solidFill>
                  <a:schemeClr val="bg1"/>
                </a:solidFill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chemeClr val="bg1"/>
                </a:solidFill>
              </a:rPr>
              <a:t>BEGIN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		IF</a:t>
            </a:r>
            <a:r>
              <a:rPr lang="en-US" sz="1400" dirty="0">
                <a:solidFill>
                  <a:schemeClr val="bg1"/>
                </a:solidFill>
              </a:rPr>
              <a:t> @Number &lt; 10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PRINT 'The number is small.’;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		ELSE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PRINT 'The number is medium.';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	</a:t>
            </a:r>
            <a:r>
              <a:rPr lang="en-US" sz="1400" b="1" dirty="0">
                <a:solidFill>
                  <a:schemeClr val="bg1"/>
                </a:solidFill>
              </a:rPr>
              <a:t>END</a:t>
            </a:r>
            <a:r>
              <a:rPr lang="en-US" sz="1400" dirty="0">
                <a:solidFill>
                  <a:schemeClr val="bg1"/>
                </a:solidFill>
              </a:rPr>
              <a:t> ; 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96B-AEBD-4E3D-BEDB-CB705F0A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WHILE-BREAK-CONTINUE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5FA0-39A3-46CE-A1B2-A090754C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2783"/>
            <a:ext cx="9898233" cy="1542633"/>
          </a:xfrm>
        </p:spPr>
        <p:txBody>
          <a:bodyPr/>
          <a:lstStyle/>
          <a:p>
            <a:r>
              <a:rPr lang="en-US" dirty="0"/>
              <a:t>Sets </a:t>
            </a:r>
            <a:r>
              <a:rPr lang="en-US" b="1" dirty="0"/>
              <a:t>a condition for the repeated execution </a:t>
            </a:r>
            <a:r>
              <a:rPr lang="en-US" dirty="0"/>
              <a:t>of an SQL statement or statement block. </a:t>
            </a:r>
          </a:p>
          <a:p>
            <a:r>
              <a:rPr lang="en-US" dirty="0"/>
              <a:t>The statements are executed repeatedly </a:t>
            </a:r>
            <a:r>
              <a:rPr lang="en-US" b="1" dirty="0"/>
              <a:t>as long as the specified condition is true</a:t>
            </a:r>
            <a:r>
              <a:rPr lang="en-US" dirty="0"/>
              <a:t>. </a:t>
            </a:r>
          </a:p>
          <a:p>
            <a:r>
              <a:rPr lang="en-US" dirty="0"/>
              <a:t>The execution of statements in the WHILE loop can be controlled from inside the loop with the </a:t>
            </a:r>
            <a:r>
              <a:rPr lang="en-US" b="1" dirty="0"/>
              <a:t>BREAK</a:t>
            </a:r>
            <a:r>
              <a:rPr lang="en-US" dirty="0"/>
              <a:t> and </a:t>
            </a:r>
            <a:r>
              <a:rPr lang="en-US" b="1" dirty="0"/>
              <a:t>CONTINUE</a:t>
            </a:r>
            <a:r>
              <a:rPr lang="en-US" dirty="0"/>
              <a:t> keywords.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89B2A-7530-4E15-8B71-A0A78EE91ED2}"/>
              </a:ext>
            </a:extLst>
          </p:cNvPr>
          <p:cNvSpPr txBox="1"/>
          <p:nvPr/>
        </p:nvSpPr>
        <p:spPr>
          <a:xfrm>
            <a:off x="2784317" y="3925416"/>
            <a:ext cx="6864180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WHILE </a:t>
            </a:r>
            <a:r>
              <a:rPr lang="en-US" sz="1600" dirty="0">
                <a:solidFill>
                  <a:schemeClr val="bg1"/>
                </a:solidFill>
              </a:rPr>
              <a:t>(SELECT AVG(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) FROM Product) &lt; $300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BEGIN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		</a:t>
            </a:r>
            <a:r>
              <a:rPr lang="en-US" sz="1600" dirty="0">
                <a:solidFill>
                  <a:schemeClr val="bg1"/>
                </a:solidFill>
              </a:rPr>
              <a:t>UPDATE </a:t>
            </a:r>
            <a:r>
              <a:rPr lang="en-US" sz="1600" dirty="0" err="1">
                <a:solidFill>
                  <a:schemeClr val="bg1"/>
                </a:solidFill>
              </a:rPr>
              <a:t>Production.Product</a:t>
            </a:r>
            <a:r>
              <a:rPr lang="en-US" sz="1600" dirty="0">
                <a:solidFill>
                  <a:schemeClr val="bg1"/>
                </a:solidFill>
              </a:rPr>
              <a:t>  SET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 * 2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		SELECT MAX(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) FROM Product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		IF (SELECT MAX(</a:t>
            </a:r>
            <a:r>
              <a:rPr lang="en-US" sz="1600" dirty="0" err="1">
                <a:solidFill>
                  <a:schemeClr val="bg1"/>
                </a:solidFill>
              </a:rPr>
              <a:t>ListPrice</a:t>
            </a:r>
            <a:r>
              <a:rPr lang="en-US" sz="1600" dirty="0">
                <a:solidFill>
                  <a:schemeClr val="bg1"/>
                </a:solidFill>
              </a:rPr>
              <a:t>) FROM Product) &gt; $500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			</a:t>
            </a:r>
            <a:r>
              <a:rPr lang="en-US" sz="1600" b="1" dirty="0">
                <a:solidFill>
                  <a:schemeClr val="bg1"/>
                </a:solidFill>
              </a:rPr>
              <a:t>BREAK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		ELSE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			</a:t>
            </a:r>
            <a:r>
              <a:rPr lang="en-US" sz="1600" b="1" dirty="0">
                <a:solidFill>
                  <a:schemeClr val="bg1"/>
                </a:solidFill>
              </a:rPr>
              <a:t>CONTINUE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	END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PRINT 'Too much for the market to bear';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5A96F-7EAD-4F65-ABB8-770BAE99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6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A40D-F52A-4987-B834-D4394B34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8551-8516-499C-98C3-FA123724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4575957" cy="3787253"/>
          </a:xfrm>
        </p:spPr>
        <p:txBody>
          <a:bodyPr>
            <a:normAutofit/>
          </a:bodyPr>
          <a:lstStyle/>
          <a:p>
            <a:r>
              <a:rPr lang="en-US" b="1" dirty="0"/>
              <a:t>Alters the flow of execution </a:t>
            </a:r>
            <a:r>
              <a:rPr lang="en-US" dirty="0"/>
              <a:t>to a label. </a:t>
            </a:r>
          </a:p>
          <a:p>
            <a:r>
              <a:rPr lang="en-US" dirty="0"/>
              <a:t>The SQL statement or statements that follow GOTO are </a:t>
            </a:r>
            <a:r>
              <a:rPr lang="en-US" b="1" dirty="0"/>
              <a:t>skipped</a:t>
            </a:r>
            <a:r>
              <a:rPr lang="en-US" dirty="0"/>
              <a:t> and processing continues at the label. </a:t>
            </a:r>
          </a:p>
          <a:p>
            <a:r>
              <a:rPr lang="en-US" dirty="0"/>
              <a:t>GOTO statements and labels can be </a:t>
            </a:r>
            <a:r>
              <a:rPr lang="en-US" b="1" dirty="0"/>
              <a:t>used anywhere </a:t>
            </a:r>
            <a:r>
              <a:rPr lang="en-US" dirty="0"/>
              <a:t>within a procedure, batch, or statement block. </a:t>
            </a:r>
          </a:p>
          <a:p>
            <a:r>
              <a:rPr lang="en-US" dirty="0"/>
              <a:t>GOTO statements can be </a:t>
            </a:r>
            <a:r>
              <a:rPr lang="en-US" b="1" dirty="0"/>
              <a:t>nested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41135-4097-4F08-A9C9-48E5E0CAD561}"/>
              </a:ext>
            </a:extLst>
          </p:cNvPr>
          <p:cNvSpPr/>
          <p:nvPr/>
        </p:nvSpPr>
        <p:spPr>
          <a:xfrm>
            <a:off x="6575579" y="2678735"/>
            <a:ext cx="4461467" cy="31085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DECLARE @Counter int;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SET @Counter = 1;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WHILE @Counter &lt; 10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BEGIN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SELECT @Counter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SET @Counter = @Counter + 1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IF @Counter = 4 </a:t>
            </a:r>
            <a:r>
              <a:rPr lang="en-US" sz="1400" b="1" dirty="0">
                <a:solidFill>
                  <a:schemeClr val="bg1"/>
                </a:solidFill>
              </a:rPr>
              <a:t>GOTO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Branch_One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IF @Counter = 5 </a:t>
            </a:r>
            <a:r>
              <a:rPr lang="en-US" sz="1400" b="1" dirty="0">
                <a:solidFill>
                  <a:schemeClr val="bg1"/>
                </a:solidFill>
              </a:rPr>
              <a:t>GOTO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Branch_Two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END  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Branch_One</a:t>
            </a:r>
            <a:r>
              <a:rPr lang="en-US" sz="1400" b="1" dirty="0">
                <a:solidFill>
                  <a:schemeClr val="bg1"/>
                </a:solidFill>
              </a:rPr>
              <a:t>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SELECT 'Jumping To Branch One.'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GOTO </a:t>
            </a:r>
            <a:r>
              <a:rPr lang="en-US" sz="1400" dirty="0" err="1">
                <a:solidFill>
                  <a:schemeClr val="bg1"/>
                </a:solidFill>
              </a:rPr>
              <a:t>Branch_Three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Branch_Two</a:t>
            </a:r>
            <a:r>
              <a:rPr lang="en-US" sz="1400" b="1" dirty="0">
                <a:solidFill>
                  <a:schemeClr val="bg1"/>
                </a:solidFill>
              </a:rPr>
              <a:t>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SELECT 'Jumping To Branch Two.'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2D95E-79B7-49CB-9F53-2C046E24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6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3648-427F-43E8-99D5-7E8DB2C3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D98F-B057-4C00-8990-B59FB7E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8716" cy="1747436"/>
          </a:xfrm>
        </p:spPr>
        <p:txBody>
          <a:bodyPr/>
          <a:lstStyle/>
          <a:p>
            <a:r>
              <a:rPr lang="en-US" b="1" dirty="0"/>
              <a:t>Exits unconditionally </a:t>
            </a:r>
            <a:r>
              <a:rPr lang="en-US" dirty="0"/>
              <a:t>from a query or procedure. </a:t>
            </a:r>
          </a:p>
          <a:p>
            <a:r>
              <a:rPr lang="en-US" dirty="0"/>
              <a:t>RETURN is </a:t>
            </a:r>
            <a:r>
              <a:rPr lang="en-US" b="1" dirty="0"/>
              <a:t>immediate</a:t>
            </a:r>
            <a:r>
              <a:rPr lang="en-US" dirty="0"/>
              <a:t> and complete and can be used at any point to exit from a procedure, batch, or statement block. </a:t>
            </a:r>
          </a:p>
          <a:p>
            <a:r>
              <a:rPr lang="en-US" dirty="0"/>
              <a:t>Statements that follow RETURN are not executed.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349FC-5174-44DB-B113-37CFAC989E0E}"/>
              </a:ext>
            </a:extLst>
          </p:cNvPr>
          <p:cNvSpPr/>
          <p:nvPr/>
        </p:nvSpPr>
        <p:spPr>
          <a:xfrm>
            <a:off x="1620556" y="4350936"/>
            <a:ext cx="4874838" cy="20313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CREATE PROCEDURE </a:t>
            </a:r>
            <a:r>
              <a:rPr lang="en-CA" dirty="0" err="1">
                <a:solidFill>
                  <a:schemeClr val="bg1"/>
                </a:solidFill>
              </a:rPr>
              <a:t>checkstate</a:t>
            </a:r>
            <a:r>
              <a:rPr lang="en-CA" dirty="0">
                <a:solidFill>
                  <a:schemeClr val="bg1"/>
                </a:solidFill>
              </a:rPr>
              <a:t>  </a:t>
            </a:r>
          </a:p>
          <a:p>
            <a:r>
              <a:rPr lang="en-CA" dirty="0">
                <a:solidFill>
                  <a:schemeClr val="bg1"/>
                </a:solidFill>
              </a:rPr>
              <a:t>AS  </a:t>
            </a:r>
          </a:p>
          <a:p>
            <a:r>
              <a:rPr lang="en-US" dirty="0">
                <a:solidFill>
                  <a:schemeClr val="bg1"/>
                </a:solidFill>
              </a:rPr>
              <a:t>IF (SELECT count(*) FROM Products) &gt; 0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>
                <a:solidFill>
                  <a:schemeClr val="bg1"/>
                </a:solidFill>
              </a:rPr>
              <a:t>RETURN</a:t>
            </a:r>
            <a:r>
              <a:rPr lang="en-CA" dirty="0">
                <a:solidFill>
                  <a:schemeClr val="bg1"/>
                </a:solidFill>
              </a:rPr>
              <a:t> 1  </a:t>
            </a:r>
          </a:p>
          <a:p>
            <a:r>
              <a:rPr lang="en-CA" dirty="0">
                <a:solidFill>
                  <a:schemeClr val="bg1"/>
                </a:solidFill>
              </a:rPr>
              <a:t>ELSE  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b="1" dirty="0">
                <a:solidFill>
                  <a:schemeClr val="bg1"/>
                </a:solidFill>
              </a:rPr>
              <a:t>RETURN</a:t>
            </a:r>
            <a:r>
              <a:rPr lang="en-CA" dirty="0">
                <a:solidFill>
                  <a:schemeClr val="bg1"/>
                </a:solidFill>
              </a:rPr>
              <a:t> 2;  </a:t>
            </a:r>
          </a:p>
          <a:p>
            <a:r>
              <a:rPr lang="en-CA" dirty="0">
                <a:solidFill>
                  <a:schemeClr val="bg1"/>
                </a:solidFill>
              </a:rPr>
              <a:t>GO 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01314-0F5E-48C7-A5CA-A24D11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EE9-BBD2-4B8F-95D8-9CDBEF618525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5C5DC-CE61-42AA-81DD-DC6A489970B2}"/>
              </a:ext>
            </a:extLst>
          </p:cNvPr>
          <p:cNvSpPr/>
          <p:nvPr/>
        </p:nvSpPr>
        <p:spPr>
          <a:xfrm>
            <a:off x="6744434" y="4350936"/>
            <a:ext cx="4154794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declare</a:t>
            </a:r>
            <a:r>
              <a:rPr lang="en-CA" dirty="0">
                <a:solidFill>
                  <a:schemeClr val="bg1"/>
                </a:solidFill>
              </a:rPr>
              <a:t> @</a:t>
            </a:r>
            <a:r>
              <a:rPr lang="en-CA" dirty="0" err="1">
                <a:solidFill>
                  <a:schemeClr val="bg1"/>
                </a:solidFill>
              </a:rPr>
              <a:t>valback</a:t>
            </a:r>
            <a:r>
              <a:rPr lang="en-CA" dirty="0">
                <a:solidFill>
                  <a:schemeClr val="bg1"/>
                </a:solidFill>
              </a:rPr>
              <a:t> int</a:t>
            </a:r>
          </a:p>
          <a:p>
            <a:r>
              <a:rPr lang="en-CA" b="1" dirty="0">
                <a:solidFill>
                  <a:schemeClr val="bg1"/>
                </a:solidFill>
              </a:rPr>
              <a:t>exec</a:t>
            </a:r>
            <a:r>
              <a:rPr lang="en-CA" dirty="0">
                <a:solidFill>
                  <a:schemeClr val="bg1"/>
                </a:solidFill>
              </a:rPr>
              <a:t> @</a:t>
            </a:r>
            <a:r>
              <a:rPr lang="en-CA" dirty="0" err="1">
                <a:solidFill>
                  <a:schemeClr val="bg1"/>
                </a:solidFill>
              </a:rPr>
              <a:t>valback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checkstate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select</a:t>
            </a:r>
            <a:r>
              <a:rPr lang="en-CA" dirty="0">
                <a:solidFill>
                  <a:schemeClr val="bg1"/>
                </a:solidFill>
              </a:rPr>
              <a:t> @</a:t>
            </a:r>
            <a:r>
              <a:rPr lang="en-CA" dirty="0" err="1">
                <a:solidFill>
                  <a:schemeClr val="bg1"/>
                </a:solidFill>
              </a:rPr>
              <a:t>valback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3913</TotalTime>
  <Words>2337</Words>
  <Application>Microsoft Office PowerPoint</Application>
  <PresentationFormat>Widescreen</PresentationFormat>
  <Paragraphs>307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Consolas</vt:lpstr>
      <vt:lpstr>Courier New</vt:lpstr>
      <vt:lpstr>Roboto</vt:lpstr>
      <vt:lpstr>Wingdings</vt:lpstr>
      <vt:lpstr>Wingdings 3</vt:lpstr>
      <vt:lpstr>Ion Boardroom</vt:lpstr>
      <vt:lpstr>Advanced SQL</vt:lpstr>
      <vt:lpstr>Advanced SQL</vt:lpstr>
      <vt:lpstr>1. SQL Control-Flow Statements</vt:lpstr>
      <vt:lpstr>BEGIN TRANSACTION</vt:lpstr>
      <vt:lpstr>BEGIN-END</vt:lpstr>
      <vt:lpstr>IF-ELSE</vt:lpstr>
      <vt:lpstr>WHILE-BREAK-CONTINUE</vt:lpstr>
      <vt:lpstr>GOTO</vt:lpstr>
      <vt:lpstr>RETURN</vt:lpstr>
      <vt:lpstr>CASE </vt:lpstr>
      <vt:lpstr>WAITFOR</vt:lpstr>
      <vt:lpstr>TRY … CATCH</vt:lpstr>
      <vt:lpstr>RAISERROR &amp; THROW</vt:lpstr>
      <vt:lpstr>Differences Between RAISERROR and THROW</vt:lpstr>
      <vt:lpstr>2. SQL Functions</vt:lpstr>
      <vt:lpstr>Create Function - Scalar</vt:lpstr>
      <vt:lpstr>Create Function - Table</vt:lpstr>
      <vt:lpstr>3. Stored Procedures</vt:lpstr>
      <vt:lpstr>Stored Procedures – Example 1</vt:lpstr>
      <vt:lpstr>Stored Procedure – Example 2</vt:lpstr>
      <vt:lpstr>Examples</vt:lpstr>
      <vt:lpstr>4. SQL Triggers</vt:lpstr>
      <vt:lpstr>DDL Triggers</vt:lpstr>
      <vt:lpstr>DML Triggers</vt:lpstr>
      <vt:lpstr>SQL Triggers Syntax</vt:lpstr>
      <vt:lpstr>Types of SQL Triggers</vt:lpstr>
      <vt:lpstr>Trigger Execution Order</vt:lpstr>
      <vt:lpstr>Timing - INSTEAD OF</vt:lpstr>
      <vt:lpstr>DROP, DISABLE and ENABLE Triggers</vt:lpstr>
      <vt:lpstr>Triggers - Rules for Good Practice</vt:lpstr>
      <vt:lpstr>5. SQL Cursors</vt:lpstr>
      <vt:lpstr>SQL Cursors –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Saed Sayad</dc:creator>
  <cp:lastModifiedBy>Saed Sayad</cp:lastModifiedBy>
  <cp:revision>243</cp:revision>
  <dcterms:created xsi:type="dcterms:W3CDTF">2018-10-03T10:05:50Z</dcterms:created>
  <dcterms:modified xsi:type="dcterms:W3CDTF">2020-02-01T02:37:32Z</dcterms:modified>
</cp:coreProperties>
</file>