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8" r:id="rId1"/>
  </p:sldMasterIdLst>
  <p:sldIdLst>
    <p:sldId id="256" r:id="rId2"/>
    <p:sldId id="268" r:id="rId3"/>
    <p:sldId id="273" r:id="rId4"/>
    <p:sldId id="269" r:id="rId5"/>
    <p:sldId id="270" r:id="rId6"/>
    <p:sldId id="266" r:id="rId7"/>
    <p:sldId id="271" r:id="rId8"/>
    <p:sldId id="272" r:id="rId9"/>
    <p:sldId id="290" r:id="rId10"/>
    <p:sldId id="288" r:id="rId11"/>
    <p:sldId id="291" r:id="rId12"/>
    <p:sldId id="292" r:id="rId13"/>
    <p:sldId id="293" r:id="rId14"/>
    <p:sldId id="285" r:id="rId15"/>
    <p:sldId id="274" r:id="rId16"/>
    <p:sldId id="276" r:id="rId17"/>
    <p:sldId id="277" r:id="rId18"/>
    <p:sldId id="278" r:id="rId19"/>
    <p:sldId id="286" r:id="rId20"/>
    <p:sldId id="279" r:id="rId21"/>
    <p:sldId id="280" r:id="rId22"/>
    <p:sldId id="281" r:id="rId23"/>
    <p:sldId id="287" r:id="rId24"/>
    <p:sldId id="283" r:id="rId25"/>
    <p:sldId id="284" r:id="rId26"/>
    <p:sldId id="29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97158C45-3439-48AC-9992-DDF0814CE80E}" type="datetimeFigureOut">
              <a:rPr lang="en-CA" smtClean="0"/>
              <a:t>2020-01-31</a:t>
            </a:fld>
            <a:endParaRPr lang="en-CA"/>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CA"/>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A635DEE9-BBD2-4B8F-95D8-9CDBEF618525}" type="slidenum">
              <a:rPr lang="en-CA" smtClean="0"/>
              <a:t>‹#›</a:t>
            </a:fld>
            <a:endParaRPr lang="en-CA"/>
          </a:p>
        </p:txBody>
      </p:sp>
    </p:spTree>
    <p:extLst>
      <p:ext uri="{BB962C8B-B14F-4D97-AF65-F5344CB8AC3E}">
        <p14:creationId xmlns:p14="http://schemas.microsoft.com/office/powerpoint/2010/main" val="1608254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158C45-3439-48AC-9992-DDF0814CE80E}" type="datetimeFigureOut">
              <a:rPr lang="en-CA" smtClean="0"/>
              <a:t>2020-01-31</a:t>
            </a:fld>
            <a:endParaRPr lang="en-CA"/>
          </a:p>
        </p:txBody>
      </p:sp>
      <p:sp>
        <p:nvSpPr>
          <p:cNvPr id="6" name="Footer Placeholder 5"/>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261852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7158C45-3439-48AC-9992-DDF0814CE80E}" type="datetimeFigureOut">
              <a:rPr lang="en-CA" smtClean="0"/>
              <a:t>2020-01-31</a:t>
            </a:fld>
            <a:endParaRPr lang="en-CA"/>
          </a:p>
        </p:txBody>
      </p:sp>
      <p:sp>
        <p:nvSpPr>
          <p:cNvPr id="5" name="Footer Placeholder 4"/>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2769210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7158C45-3439-48AC-9992-DDF0814CE80E}" type="datetimeFigureOut">
              <a:rPr lang="en-CA" smtClean="0"/>
              <a:t>2020-01-31</a:t>
            </a:fld>
            <a:endParaRPr lang="en-CA"/>
          </a:p>
        </p:txBody>
      </p:sp>
      <p:sp>
        <p:nvSpPr>
          <p:cNvPr id="5" name="Footer Placeholder 4"/>
          <p:cNvSpPr>
            <a:spLocks noGrp="1"/>
          </p:cNvSpPr>
          <p:nvPr>
            <p:ph type="ftr" sz="quarter" idx="11"/>
          </p:nvPr>
        </p:nvSpPr>
        <p:spPr/>
        <p:txBody>
          <a:bodyPr/>
          <a:lstStyle/>
          <a:p>
            <a:endParaRPr lang="en-CA"/>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3922372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158C45-3439-48AC-9992-DDF0814CE80E}" type="datetimeFigureOut">
              <a:rPr lang="en-CA" smtClean="0"/>
              <a:t>2020-01-31</a:t>
            </a:fld>
            <a:endParaRPr lang="en-CA"/>
          </a:p>
        </p:txBody>
      </p:sp>
      <p:sp>
        <p:nvSpPr>
          <p:cNvPr id="5" name="Footer Placeholder 4"/>
          <p:cNvSpPr>
            <a:spLocks noGrp="1"/>
          </p:cNvSpPr>
          <p:nvPr>
            <p:ph type="ftr" sz="quarter" idx="11"/>
          </p:nvPr>
        </p:nvSpPr>
        <p:spPr/>
        <p:txBody>
          <a:bodyPr/>
          <a:lstStyle/>
          <a:p>
            <a:endParaRPr lang="en-CA"/>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1812805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7158C45-3439-48AC-9992-DDF0814CE80E}" type="datetimeFigureOut">
              <a:rPr lang="en-CA" smtClean="0"/>
              <a:t>2020-01-31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511654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7158C45-3439-48AC-9992-DDF0814CE80E}" type="datetimeFigureOut">
              <a:rPr lang="en-CA" smtClean="0"/>
              <a:t>2020-01-31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2357562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158C45-3439-48AC-9992-DDF0814CE80E}" type="datetimeFigureOut">
              <a:rPr lang="en-CA" smtClean="0"/>
              <a:t>2020-01-31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938895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158C45-3439-48AC-9992-DDF0814CE80E}" type="datetimeFigureOut">
              <a:rPr lang="en-CA" smtClean="0"/>
              <a:t>2020-01-31</a:t>
            </a:fld>
            <a:endParaRPr lang="en-CA"/>
          </a:p>
        </p:txBody>
      </p:sp>
      <p:sp>
        <p:nvSpPr>
          <p:cNvPr id="5" name="Footer Placeholder 4"/>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34257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158C45-3439-48AC-9992-DDF0814CE80E}" type="datetimeFigureOut">
              <a:rPr lang="en-CA" smtClean="0"/>
              <a:t>2020-01-31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912670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158C45-3439-48AC-9992-DDF0814CE80E}" type="datetimeFigureOut">
              <a:rPr lang="en-CA" smtClean="0"/>
              <a:t>2020-01-31</a:t>
            </a:fld>
            <a:endParaRPr lang="en-CA"/>
          </a:p>
        </p:txBody>
      </p:sp>
      <p:sp>
        <p:nvSpPr>
          <p:cNvPr id="5" name="Footer Placeholder 4"/>
          <p:cNvSpPr>
            <a:spLocks noGrp="1"/>
          </p:cNvSpPr>
          <p:nvPr>
            <p:ph type="ftr" sz="quarter" idx="11"/>
          </p:nvPr>
        </p:nvSpPr>
        <p:spPr/>
        <p:txBody>
          <a:bodyPr/>
          <a:lstStyle/>
          <a:p>
            <a:endParaRPr lang="en-CA"/>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1244233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158C45-3439-48AC-9992-DDF0814CE80E}" type="datetimeFigureOut">
              <a:rPr lang="en-CA" smtClean="0"/>
              <a:t>2020-01-31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962217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158C45-3439-48AC-9992-DDF0814CE80E}" type="datetimeFigureOut">
              <a:rPr lang="en-CA" smtClean="0"/>
              <a:t>2020-01-31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1611705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158C45-3439-48AC-9992-DDF0814CE80E}" type="datetimeFigureOut">
              <a:rPr lang="en-CA" smtClean="0"/>
              <a:t>2020-01-31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2832154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158C45-3439-48AC-9992-DDF0814CE80E}" type="datetimeFigureOut">
              <a:rPr lang="en-CA" smtClean="0"/>
              <a:t>2020-01-31</a:t>
            </a:fld>
            <a:endParaRPr lang="en-CA"/>
          </a:p>
        </p:txBody>
      </p:sp>
      <p:sp>
        <p:nvSpPr>
          <p:cNvPr id="3" name="Footer Placeholder 2"/>
          <p:cNvSpPr>
            <a:spLocks noGrp="1"/>
          </p:cNvSpPr>
          <p:nvPr>
            <p:ph type="ftr" sz="quarter" idx="11"/>
          </p:nvPr>
        </p:nvSpPr>
        <p:spPr/>
        <p:txBody>
          <a:bodyPr/>
          <a:lstStyle/>
          <a:p>
            <a:endParaRPr lang="en-C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151614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158C45-3439-48AC-9992-DDF0814CE80E}" type="datetimeFigureOut">
              <a:rPr lang="en-CA" smtClean="0"/>
              <a:t>2020-01-31</a:t>
            </a:fld>
            <a:endParaRPr lang="en-CA"/>
          </a:p>
        </p:txBody>
      </p:sp>
      <p:sp>
        <p:nvSpPr>
          <p:cNvPr id="6" name="Footer Placeholder 5"/>
          <p:cNvSpPr>
            <a:spLocks noGrp="1"/>
          </p:cNvSpPr>
          <p:nvPr>
            <p:ph type="ftr" sz="quarter" idx="11"/>
          </p:nvPr>
        </p:nvSpPr>
        <p:spPr/>
        <p:txBody>
          <a:bodyPr/>
          <a:lstStyle/>
          <a:p>
            <a:endParaRPr lang="en-CA"/>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614380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158C45-3439-48AC-9992-DDF0814CE80E}" type="datetimeFigureOut">
              <a:rPr lang="en-CA" smtClean="0"/>
              <a:t>2020-01-31</a:t>
            </a:fld>
            <a:endParaRPr lang="en-CA"/>
          </a:p>
        </p:txBody>
      </p:sp>
      <p:sp>
        <p:nvSpPr>
          <p:cNvPr id="6" name="Footer Placeholder 5"/>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635DEE9-BBD2-4B8F-95D8-9CDBEF618525}" type="slidenum">
              <a:rPr lang="en-CA" smtClean="0"/>
              <a:t>‹#›</a:t>
            </a:fld>
            <a:endParaRPr lang="en-CA"/>
          </a:p>
        </p:txBody>
      </p:sp>
    </p:spTree>
    <p:extLst>
      <p:ext uri="{BB962C8B-B14F-4D97-AF65-F5344CB8AC3E}">
        <p14:creationId xmlns:p14="http://schemas.microsoft.com/office/powerpoint/2010/main" val="111681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97158C45-3439-48AC-9992-DDF0814CE80E}" type="datetimeFigureOut">
              <a:rPr lang="en-CA" smtClean="0"/>
              <a:t>2020-01-31</a:t>
            </a:fld>
            <a:endParaRPr lang="en-CA"/>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CA"/>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A635DEE9-BBD2-4B8F-95D8-9CDBEF618525}" type="slidenum">
              <a:rPr lang="en-CA" smtClean="0"/>
              <a:t>‹#›</a:t>
            </a:fld>
            <a:endParaRPr lang="en-CA"/>
          </a:p>
        </p:txBody>
      </p:sp>
    </p:spTree>
    <p:extLst>
      <p:ext uri="{BB962C8B-B14F-4D97-AF65-F5344CB8AC3E}">
        <p14:creationId xmlns:p14="http://schemas.microsoft.com/office/powerpoint/2010/main" val="1129205283"/>
      </p:ext>
    </p:extLst>
  </p:cSld>
  <p:clrMap bg1="lt1" tx1="dk1" bg2="lt2" tx2="dk2" accent1="accent1" accent2="accent2" accent3="accent3" accent4="accent4" accent5="accent5" accent6="accent6" hlink="hlink" folHlink="folHlink"/>
  <p:sldLayoutIdLst>
    <p:sldLayoutId id="2147484219" r:id="rId1"/>
    <p:sldLayoutId id="2147484220" r:id="rId2"/>
    <p:sldLayoutId id="2147484221" r:id="rId3"/>
    <p:sldLayoutId id="2147484222" r:id="rId4"/>
    <p:sldLayoutId id="2147484223" r:id="rId5"/>
    <p:sldLayoutId id="2147484224" r:id="rId6"/>
    <p:sldLayoutId id="2147484225" r:id="rId7"/>
    <p:sldLayoutId id="2147484226" r:id="rId8"/>
    <p:sldLayoutId id="2147484227" r:id="rId9"/>
    <p:sldLayoutId id="2147484228" r:id="rId10"/>
    <p:sldLayoutId id="2147484229" r:id="rId11"/>
    <p:sldLayoutId id="2147484230" r:id="rId12"/>
    <p:sldLayoutId id="2147484231" r:id="rId13"/>
    <p:sldLayoutId id="2147484232" r:id="rId14"/>
    <p:sldLayoutId id="2147484233" r:id="rId15"/>
    <p:sldLayoutId id="2147484234" r:id="rId16"/>
    <p:sldLayoutId id="214748423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2.cs.duke.edu/courses/fall17/cps216/Lectures/Lecture-20-Parallel-DB.pdf" TargetMode="External"/><Relationship Id="rId2" Type="http://schemas.openxmlformats.org/officeDocument/2006/relationships/hyperlink" Target="http://mazsola.iit.uni-miskolc.hu/tempus/discom/doc/db/tema01a.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5E6F-8744-4C13-9121-E10EA50B1890}"/>
              </a:ext>
            </a:extLst>
          </p:cNvPr>
          <p:cNvSpPr>
            <a:spLocks noGrp="1"/>
          </p:cNvSpPr>
          <p:nvPr>
            <p:ph type="ctrTitle"/>
          </p:nvPr>
        </p:nvSpPr>
        <p:spPr/>
        <p:txBody>
          <a:bodyPr/>
          <a:lstStyle/>
          <a:p>
            <a:r>
              <a:rPr lang="en-CA" dirty="0"/>
              <a:t>Parallel and Distributed Databases</a:t>
            </a:r>
          </a:p>
        </p:txBody>
      </p:sp>
      <p:sp>
        <p:nvSpPr>
          <p:cNvPr id="3" name="Subtitle 2">
            <a:extLst>
              <a:ext uri="{FF2B5EF4-FFF2-40B4-BE49-F238E27FC236}">
                <a16:creationId xmlns:a16="http://schemas.microsoft.com/office/drawing/2014/main" id="{EA7BE21C-AD87-48FB-9C30-AC00F3ED3428}"/>
              </a:ext>
            </a:extLst>
          </p:cNvPr>
          <p:cNvSpPr>
            <a:spLocks noGrp="1"/>
          </p:cNvSpPr>
          <p:nvPr>
            <p:ph type="subTitle" idx="1"/>
          </p:nvPr>
        </p:nvSpPr>
        <p:spPr/>
        <p:txBody>
          <a:bodyPr/>
          <a:lstStyle/>
          <a:p>
            <a:r>
              <a:rPr lang="en-CA" dirty="0"/>
              <a:t>Prof. Saed </a:t>
            </a:r>
            <a:r>
              <a:rPr lang="en-CA" dirty="0" err="1"/>
              <a:t>SAYAd</a:t>
            </a:r>
            <a:endParaRPr lang="en-CA" dirty="0"/>
          </a:p>
        </p:txBody>
      </p:sp>
    </p:spTree>
    <p:extLst>
      <p:ext uri="{BB962C8B-B14F-4D97-AF65-F5344CB8AC3E}">
        <p14:creationId xmlns:p14="http://schemas.microsoft.com/office/powerpoint/2010/main" val="2251391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19C8-379C-4A7E-A992-01CA92FF4647}"/>
              </a:ext>
            </a:extLst>
          </p:cNvPr>
          <p:cNvSpPr>
            <a:spLocks noGrp="1"/>
          </p:cNvSpPr>
          <p:nvPr>
            <p:ph type="title"/>
          </p:nvPr>
        </p:nvSpPr>
        <p:spPr>
          <a:xfrm>
            <a:off x="1154953" y="973668"/>
            <a:ext cx="9791721" cy="706964"/>
          </a:xfrm>
        </p:spPr>
        <p:txBody>
          <a:bodyPr/>
          <a:lstStyle/>
          <a:p>
            <a:r>
              <a:rPr lang="en-US" dirty="0"/>
              <a:t>Types of parallelism in database systems</a:t>
            </a:r>
            <a:endParaRPr lang="en-CA" dirty="0"/>
          </a:p>
        </p:txBody>
      </p:sp>
      <p:sp>
        <p:nvSpPr>
          <p:cNvPr id="3" name="Content Placeholder 2">
            <a:extLst>
              <a:ext uri="{FF2B5EF4-FFF2-40B4-BE49-F238E27FC236}">
                <a16:creationId xmlns:a16="http://schemas.microsoft.com/office/drawing/2014/main" id="{6FE34BB7-47D8-4AEA-BB0C-72F26D1CD556}"/>
              </a:ext>
            </a:extLst>
          </p:cNvPr>
          <p:cNvSpPr>
            <a:spLocks noGrp="1"/>
          </p:cNvSpPr>
          <p:nvPr>
            <p:ph idx="1"/>
          </p:nvPr>
        </p:nvSpPr>
        <p:spPr>
          <a:xfrm>
            <a:off x="1154955" y="2428240"/>
            <a:ext cx="9439474" cy="4216400"/>
          </a:xfrm>
        </p:spPr>
        <p:txBody>
          <a:bodyPr>
            <a:noAutofit/>
          </a:bodyPr>
          <a:lstStyle/>
          <a:p>
            <a:r>
              <a:rPr lang="en-US" sz="2000" b="1" dirty="0"/>
              <a:t>Interquery parallelism: </a:t>
            </a:r>
            <a:r>
              <a:rPr lang="en-US" sz="2000" dirty="0"/>
              <a:t>Parallelism between queries. Multiple queries generated by concurrent transactions can be executed in parallel</a:t>
            </a:r>
          </a:p>
          <a:p>
            <a:r>
              <a:rPr lang="en-US" sz="2000" b="1" dirty="0"/>
              <a:t>Intraquery parallelism : </a:t>
            </a:r>
            <a:r>
              <a:rPr lang="en-US" sz="2000" dirty="0"/>
              <a:t>Parallelism within a query</a:t>
            </a:r>
          </a:p>
          <a:p>
            <a:pPr marL="800100" lvl="1" indent="-342900">
              <a:buFont typeface="+mj-lt"/>
              <a:buAutoNum type="arabicParenR"/>
            </a:pPr>
            <a:r>
              <a:rPr lang="en-US" sz="1800" b="1" dirty="0"/>
              <a:t>Interoperation parallelism: </a:t>
            </a:r>
            <a:r>
              <a:rPr lang="en-US" sz="1800" dirty="0"/>
              <a:t>A query may consist of multiple, independent operations that can be executed in parallel. There are two forms of interoperation parallelism: </a:t>
            </a:r>
          </a:p>
          <a:p>
            <a:pPr lvl="2">
              <a:buFont typeface="Courier New" panose="02070309020205020404" pitchFamily="49" charset="0"/>
              <a:buChar char="o"/>
            </a:pPr>
            <a:r>
              <a:rPr lang="en-US" b="1" dirty="0"/>
              <a:t>Independent</a:t>
            </a:r>
            <a:r>
              <a:rPr lang="en-US" dirty="0"/>
              <a:t>: Operations in a query that do not depend on one another are executed in parallel. It does not provide a high degree of parallelism </a:t>
            </a:r>
          </a:p>
          <a:p>
            <a:pPr lvl="2">
              <a:buFont typeface="Courier New" panose="02070309020205020404" pitchFamily="49" charset="0"/>
              <a:buChar char="o"/>
            </a:pPr>
            <a:r>
              <a:rPr lang="en-US" b="1" dirty="0"/>
              <a:t>Pipeline</a:t>
            </a:r>
            <a:r>
              <a:rPr lang="en-US" dirty="0"/>
              <a:t> : The output of operation A is consumed by another operation B, before A has produced the entire output Many machines, each doing one step in a multi-step process</a:t>
            </a:r>
          </a:p>
          <a:p>
            <a:pPr marL="800100" lvl="1" indent="-342900">
              <a:buFont typeface="+mj-lt"/>
              <a:buAutoNum type="arabicParenR"/>
            </a:pPr>
            <a:r>
              <a:rPr lang="en-US" sz="1800" b="1" dirty="0"/>
              <a:t>Intraoperation parallelism: </a:t>
            </a:r>
            <a:r>
              <a:rPr lang="en-US" sz="1800" dirty="0"/>
              <a:t>An operator may be executed as many small, independent sub-operations. The relational model is ideal for implementing intraoperation parallelism</a:t>
            </a:r>
          </a:p>
        </p:txBody>
      </p:sp>
    </p:spTree>
    <p:extLst>
      <p:ext uri="{BB962C8B-B14F-4D97-AF65-F5344CB8AC3E}">
        <p14:creationId xmlns:p14="http://schemas.microsoft.com/office/powerpoint/2010/main" val="316905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6BBB8-FCD8-49D1-AB4E-E6FA0ED69A81}"/>
              </a:ext>
            </a:extLst>
          </p:cNvPr>
          <p:cNvSpPr>
            <a:spLocks noGrp="1"/>
          </p:cNvSpPr>
          <p:nvPr>
            <p:ph type="title"/>
          </p:nvPr>
        </p:nvSpPr>
        <p:spPr/>
        <p:txBody>
          <a:bodyPr/>
          <a:lstStyle/>
          <a:p>
            <a:r>
              <a:rPr lang="en-CA" dirty="0"/>
              <a:t>Distributed Databases</a:t>
            </a:r>
          </a:p>
        </p:txBody>
      </p:sp>
      <p:sp>
        <p:nvSpPr>
          <p:cNvPr id="3" name="Content Placeholder 2">
            <a:extLst>
              <a:ext uri="{FF2B5EF4-FFF2-40B4-BE49-F238E27FC236}">
                <a16:creationId xmlns:a16="http://schemas.microsoft.com/office/drawing/2014/main" id="{96B05EC5-71A3-4DFF-AD4D-6ADB3970AD3A}"/>
              </a:ext>
            </a:extLst>
          </p:cNvPr>
          <p:cNvSpPr>
            <a:spLocks noGrp="1"/>
          </p:cNvSpPr>
          <p:nvPr>
            <p:ph idx="1"/>
          </p:nvPr>
        </p:nvSpPr>
        <p:spPr>
          <a:xfrm>
            <a:off x="1492469" y="2447109"/>
            <a:ext cx="9312166" cy="4094368"/>
          </a:xfrm>
        </p:spPr>
        <p:txBody>
          <a:bodyPr>
            <a:noAutofit/>
          </a:bodyPr>
          <a:lstStyle/>
          <a:p>
            <a:r>
              <a:rPr lang="en-US" sz="2000" dirty="0"/>
              <a:t>A </a:t>
            </a:r>
            <a:r>
              <a:rPr lang="en-US" sz="2000" b="1" dirty="0"/>
              <a:t>collection of multiple</a:t>
            </a:r>
            <a:r>
              <a:rPr lang="en-US" sz="2000" dirty="0"/>
              <a:t>, logically interrelated databases distributed over a computer network with the following features:</a:t>
            </a:r>
          </a:p>
          <a:p>
            <a:pPr lvl="1">
              <a:buFont typeface="Courier New" panose="02070309020205020404" pitchFamily="49" charset="0"/>
              <a:buChar char="o"/>
            </a:pPr>
            <a:r>
              <a:rPr lang="en-US" sz="1800" dirty="0"/>
              <a:t>Improved </a:t>
            </a:r>
            <a:r>
              <a:rPr lang="en-US" sz="1800" b="1" dirty="0"/>
              <a:t>reliability</a:t>
            </a:r>
            <a:r>
              <a:rPr lang="en-US" sz="1800" dirty="0"/>
              <a:t> and </a:t>
            </a:r>
            <a:r>
              <a:rPr lang="en-US" sz="1800" b="1" dirty="0"/>
              <a:t>availability</a:t>
            </a:r>
            <a:r>
              <a:rPr lang="en-US" sz="1800" dirty="0"/>
              <a:t> through distributed transactions</a:t>
            </a:r>
          </a:p>
          <a:p>
            <a:pPr lvl="1">
              <a:buFont typeface="Courier New" panose="02070309020205020404" pitchFamily="49" charset="0"/>
              <a:buChar char="o"/>
            </a:pPr>
            <a:r>
              <a:rPr lang="en-US" sz="1800" dirty="0"/>
              <a:t>Improved </a:t>
            </a:r>
            <a:r>
              <a:rPr lang="en-US" sz="1800" b="1" dirty="0"/>
              <a:t>performance</a:t>
            </a:r>
          </a:p>
          <a:p>
            <a:pPr lvl="1">
              <a:buFont typeface="Courier New" panose="02070309020205020404" pitchFamily="49" charset="0"/>
              <a:buChar char="o"/>
            </a:pPr>
            <a:r>
              <a:rPr lang="en-US" sz="1800" dirty="0"/>
              <a:t>Allowing </a:t>
            </a:r>
            <a:r>
              <a:rPr lang="en-US" sz="1800" b="1" dirty="0"/>
              <a:t>data sharing </a:t>
            </a:r>
            <a:r>
              <a:rPr lang="en-US" sz="1800" dirty="0"/>
              <a:t>while maintaining some measure of local control</a:t>
            </a:r>
          </a:p>
          <a:p>
            <a:pPr lvl="1">
              <a:buFont typeface="Courier New" panose="02070309020205020404" pitchFamily="49" charset="0"/>
              <a:buChar char="o"/>
            </a:pPr>
            <a:r>
              <a:rPr lang="en-US" sz="1800" dirty="0"/>
              <a:t>Easier and more economical </a:t>
            </a:r>
            <a:r>
              <a:rPr lang="en-US" sz="1800" b="1" dirty="0"/>
              <a:t>system expansion</a:t>
            </a:r>
          </a:p>
          <a:p>
            <a:r>
              <a:rPr lang="en-US" sz="2000" dirty="0"/>
              <a:t>Distributed Database Management System (</a:t>
            </a:r>
            <a:r>
              <a:rPr lang="en-US" sz="2000" b="1" dirty="0"/>
              <a:t>D-DBMS</a:t>
            </a:r>
            <a:r>
              <a:rPr lang="en-US" sz="2000" dirty="0"/>
              <a:t>) is a software system that permits the management of the DDB and provides an access mechanism that </a:t>
            </a:r>
            <a:r>
              <a:rPr lang="en-US" sz="2000" b="1" dirty="0"/>
              <a:t>makes this distribution transparent to the users</a:t>
            </a:r>
          </a:p>
          <a:p>
            <a:endParaRPr lang="en-US" sz="2000" dirty="0"/>
          </a:p>
          <a:p>
            <a:endParaRPr lang="en-CA" sz="2000" dirty="0"/>
          </a:p>
        </p:txBody>
      </p:sp>
    </p:spTree>
    <p:extLst>
      <p:ext uri="{BB962C8B-B14F-4D97-AF65-F5344CB8AC3E}">
        <p14:creationId xmlns:p14="http://schemas.microsoft.com/office/powerpoint/2010/main" val="223364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CF18-CA40-41B8-9CC2-F20765CDF76A}"/>
              </a:ext>
            </a:extLst>
          </p:cNvPr>
          <p:cNvSpPr>
            <a:spLocks noGrp="1"/>
          </p:cNvSpPr>
          <p:nvPr>
            <p:ph type="title"/>
          </p:nvPr>
        </p:nvSpPr>
        <p:spPr/>
        <p:txBody>
          <a:bodyPr/>
          <a:lstStyle/>
          <a:p>
            <a:r>
              <a:rPr lang="en-CA" dirty="0"/>
              <a:t>Distributed Databases - Functionalities</a:t>
            </a:r>
          </a:p>
        </p:txBody>
      </p:sp>
      <p:sp>
        <p:nvSpPr>
          <p:cNvPr id="3" name="Content Placeholder 2">
            <a:extLst>
              <a:ext uri="{FF2B5EF4-FFF2-40B4-BE49-F238E27FC236}">
                <a16:creationId xmlns:a16="http://schemas.microsoft.com/office/drawing/2014/main" id="{541E4BFF-C0E1-46F3-8FFA-73EB72429E6A}"/>
              </a:ext>
            </a:extLst>
          </p:cNvPr>
          <p:cNvSpPr>
            <a:spLocks noGrp="1"/>
          </p:cNvSpPr>
          <p:nvPr>
            <p:ph idx="1"/>
          </p:nvPr>
        </p:nvSpPr>
        <p:spPr>
          <a:xfrm>
            <a:off x="1376855" y="2445843"/>
            <a:ext cx="9448800" cy="3718923"/>
          </a:xfrm>
        </p:spPr>
        <p:txBody>
          <a:bodyPr>
            <a:normAutofit/>
          </a:bodyPr>
          <a:lstStyle/>
          <a:p>
            <a:r>
              <a:rPr lang="en-US" dirty="0"/>
              <a:t>To </a:t>
            </a:r>
            <a:r>
              <a:rPr lang="en-US" b="1" dirty="0"/>
              <a:t>access remote sites </a:t>
            </a:r>
            <a:r>
              <a:rPr lang="en-US" dirty="0"/>
              <a:t>and transmit queries and data among the various sites via a communication network</a:t>
            </a:r>
          </a:p>
          <a:p>
            <a:r>
              <a:rPr lang="en-US" dirty="0"/>
              <a:t>To </a:t>
            </a:r>
            <a:r>
              <a:rPr lang="en-US" b="1" dirty="0"/>
              <a:t>keep track </a:t>
            </a:r>
            <a:r>
              <a:rPr lang="en-US" dirty="0"/>
              <a:t>of the data distribution and replication in the DDBMS catalog</a:t>
            </a:r>
          </a:p>
          <a:p>
            <a:r>
              <a:rPr lang="en-US" dirty="0"/>
              <a:t>To devise </a:t>
            </a:r>
            <a:r>
              <a:rPr lang="en-US" b="1" dirty="0"/>
              <a:t>execution strategies </a:t>
            </a:r>
            <a:r>
              <a:rPr lang="en-US" dirty="0"/>
              <a:t>for queries and transactions that access data from more than one site</a:t>
            </a:r>
          </a:p>
          <a:p>
            <a:r>
              <a:rPr lang="en-US" dirty="0"/>
              <a:t>To decide on which copy of a </a:t>
            </a:r>
            <a:r>
              <a:rPr lang="en-US" b="1" dirty="0"/>
              <a:t>replicated</a:t>
            </a:r>
            <a:r>
              <a:rPr lang="en-US" dirty="0"/>
              <a:t> </a:t>
            </a:r>
            <a:r>
              <a:rPr lang="en-US" b="1" dirty="0"/>
              <a:t>data</a:t>
            </a:r>
            <a:r>
              <a:rPr lang="en-US" dirty="0"/>
              <a:t> item to access</a:t>
            </a:r>
          </a:p>
          <a:p>
            <a:r>
              <a:rPr lang="en-US" dirty="0"/>
              <a:t>To </a:t>
            </a:r>
            <a:r>
              <a:rPr lang="en-US" b="1" dirty="0"/>
              <a:t>maintain</a:t>
            </a:r>
            <a:r>
              <a:rPr lang="en-US" dirty="0"/>
              <a:t> the consistency of copies of a replicated data item</a:t>
            </a:r>
          </a:p>
          <a:p>
            <a:r>
              <a:rPr lang="en-US" dirty="0"/>
              <a:t>To maintain the </a:t>
            </a:r>
            <a:r>
              <a:rPr lang="en-US" b="1" dirty="0"/>
              <a:t>global conceptual schema </a:t>
            </a:r>
            <a:r>
              <a:rPr lang="en-US" dirty="0"/>
              <a:t>of the distributed database</a:t>
            </a:r>
          </a:p>
          <a:p>
            <a:r>
              <a:rPr lang="en-US" dirty="0"/>
              <a:t>To </a:t>
            </a:r>
            <a:r>
              <a:rPr lang="en-US" b="1" dirty="0"/>
              <a:t>recover</a:t>
            </a:r>
            <a:r>
              <a:rPr lang="en-US" dirty="0"/>
              <a:t> from individual site crashes and from new types of failures such as failure of a communication link</a:t>
            </a:r>
          </a:p>
          <a:p>
            <a:endParaRPr lang="en-CA" dirty="0"/>
          </a:p>
        </p:txBody>
      </p:sp>
    </p:spTree>
    <p:extLst>
      <p:ext uri="{BB962C8B-B14F-4D97-AF65-F5344CB8AC3E}">
        <p14:creationId xmlns:p14="http://schemas.microsoft.com/office/powerpoint/2010/main" val="9753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FDA4-326F-4CEB-B606-7C757DD027B7}"/>
              </a:ext>
            </a:extLst>
          </p:cNvPr>
          <p:cNvSpPr>
            <a:spLocks noGrp="1"/>
          </p:cNvSpPr>
          <p:nvPr>
            <p:ph type="title"/>
          </p:nvPr>
        </p:nvSpPr>
        <p:spPr>
          <a:xfrm>
            <a:off x="1154953" y="973668"/>
            <a:ext cx="9199538" cy="706964"/>
          </a:xfrm>
        </p:spPr>
        <p:txBody>
          <a:bodyPr/>
          <a:lstStyle/>
          <a:p>
            <a:r>
              <a:rPr lang="en-CA" dirty="0"/>
              <a:t>Distributed Databases – Date’s 12 Rules</a:t>
            </a:r>
          </a:p>
        </p:txBody>
      </p:sp>
      <p:pic>
        <p:nvPicPr>
          <p:cNvPr id="7" name="Picture 6">
            <a:extLst>
              <a:ext uri="{FF2B5EF4-FFF2-40B4-BE49-F238E27FC236}">
                <a16:creationId xmlns:a16="http://schemas.microsoft.com/office/drawing/2014/main" id="{7CDFBEBE-B90D-48EE-BD49-66DA186EA3CE}"/>
              </a:ext>
            </a:extLst>
          </p:cNvPr>
          <p:cNvPicPr>
            <a:picLocks noChangeAspect="1"/>
          </p:cNvPicPr>
          <p:nvPr/>
        </p:nvPicPr>
        <p:blipFill>
          <a:blip r:embed="rId2"/>
          <a:stretch>
            <a:fillRect/>
          </a:stretch>
        </p:blipFill>
        <p:spPr>
          <a:xfrm>
            <a:off x="1225432" y="3429000"/>
            <a:ext cx="4529289" cy="2574264"/>
          </a:xfrm>
          <a:prstGeom prst="rect">
            <a:avLst/>
          </a:prstGeom>
        </p:spPr>
      </p:pic>
      <p:pic>
        <p:nvPicPr>
          <p:cNvPr id="10" name="Picture 9">
            <a:extLst>
              <a:ext uri="{FF2B5EF4-FFF2-40B4-BE49-F238E27FC236}">
                <a16:creationId xmlns:a16="http://schemas.microsoft.com/office/drawing/2014/main" id="{953A21AB-8AE1-427D-8A30-43E441C3EA95}"/>
              </a:ext>
            </a:extLst>
          </p:cNvPr>
          <p:cNvPicPr>
            <a:picLocks noChangeAspect="1"/>
          </p:cNvPicPr>
          <p:nvPr/>
        </p:nvPicPr>
        <p:blipFill>
          <a:blip r:embed="rId3"/>
          <a:stretch>
            <a:fillRect/>
          </a:stretch>
        </p:blipFill>
        <p:spPr>
          <a:xfrm>
            <a:off x="6055359" y="3473850"/>
            <a:ext cx="5136897" cy="2529414"/>
          </a:xfrm>
          <a:prstGeom prst="rect">
            <a:avLst/>
          </a:prstGeom>
        </p:spPr>
      </p:pic>
      <p:sp>
        <p:nvSpPr>
          <p:cNvPr id="11" name="TextBox 10">
            <a:extLst>
              <a:ext uri="{FF2B5EF4-FFF2-40B4-BE49-F238E27FC236}">
                <a16:creationId xmlns:a16="http://schemas.microsoft.com/office/drawing/2014/main" id="{8F669D52-379F-4962-AA3F-6C67B291263F}"/>
              </a:ext>
            </a:extLst>
          </p:cNvPr>
          <p:cNvSpPr txBox="1"/>
          <p:nvPr/>
        </p:nvSpPr>
        <p:spPr>
          <a:xfrm>
            <a:off x="1103522" y="2561982"/>
            <a:ext cx="990367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b="1" dirty="0"/>
              <a:t>Rule 0: </a:t>
            </a:r>
            <a:r>
              <a:rPr lang="en-US" dirty="0"/>
              <a:t>to the user, a distributed system should look exactly like a non-distributed system</a:t>
            </a:r>
            <a:endParaRPr lang="en-CA" dirty="0"/>
          </a:p>
        </p:txBody>
      </p:sp>
      <p:sp>
        <p:nvSpPr>
          <p:cNvPr id="13" name="Rectangle 12">
            <a:extLst>
              <a:ext uri="{FF2B5EF4-FFF2-40B4-BE49-F238E27FC236}">
                <a16:creationId xmlns:a16="http://schemas.microsoft.com/office/drawing/2014/main" id="{B9165A7A-B618-4104-A556-EE6D9B915C9C}"/>
              </a:ext>
            </a:extLst>
          </p:cNvPr>
          <p:cNvSpPr/>
          <p:nvPr/>
        </p:nvSpPr>
        <p:spPr>
          <a:xfrm>
            <a:off x="1103521" y="2931314"/>
            <a:ext cx="9903673" cy="32826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4800" dirty="0"/>
              <a:t>Autonomy, Independence and Transparency</a:t>
            </a:r>
          </a:p>
        </p:txBody>
      </p:sp>
    </p:spTree>
    <p:extLst>
      <p:ext uri="{BB962C8B-B14F-4D97-AF65-F5344CB8AC3E}">
        <p14:creationId xmlns:p14="http://schemas.microsoft.com/office/powerpoint/2010/main" val="88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1EDE-962B-4AED-B2D2-0B61F3C55BF7}"/>
              </a:ext>
            </a:extLst>
          </p:cNvPr>
          <p:cNvSpPr>
            <a:spLocks noGrp="1"/>
          </p:cNvSpPr>
          <p:nvPr>
            <p:ph type="title"/>
          </p:nvPr>
        </p:nvSpPr>
        <p:spPr/>
        <p:txBody>
          <a:bodyPr/>
          <a:lstStyle/>
          <a:p>
            <a:r>
              <a:rPr lang="en-CA" dirty="0"/>
              <a:t>Rule 1: Local Autonomy</a:t>
            </a:r>
          </a:p>
        </p:txBody>
      </p:sp>
      <p:sp>
        <p:nvSpPr>
          <p:cNvPr id="6" name="Content Placeholder 5">
            <a:extLst>
              <a:ext uri="{FF2B5EF4-FFF2-40B4-BE49-F238E27FC236}">
                <a16:creationId xmlns:a16="http://schemas.microsoft.com/office/drawing/2014/main" id="{97B95DA1-06B9-48BB-B1CE-EF2F4B53BF45}"/>
              </a:ext>
            </a:extLst>
          </p:cNvPr>
          <p:cNvSpPr>
            <a:spLocks noGrp="1"/>
          </p:cNvSpPr>
          <p:nvPr>
            <p:ph idx="1"/>
          </p:nvPr>
        </p:nvSpPr>
        <p:spPr>
          <a:xfrm>
            <a:off x="1502979" y="2446075"/>
            <a:ext cx="9217573" cy="4175789"/>
          </a:xfrm>
        </p:spPr>
        <p:txBody>
          <a:bodyPr>
            <a:noAutofit/>
          </a:bodyPr>
          <a:lstStyle/>
          <a:p>
            <a:r>
              <a:rPr lang="en-US" sz="2000" dirty="0"/>
              <a:t>Sites should be </a:t>
            </a:r>
            <a:r>
              <a:rPr lang="en-US" sz="2000" b="1" dirty="0"/>
              <a:t>autonomous</a:t>
            </a:r>
            <a:r>
              <a:rPr lang="en-US" sz="2000" dirty="0"/>
              <a:t> to the maximum extent possible</a:t>
            </a:r>
          </a:p>
          <a:p>
            <a:r>
              <a:rPr lang="en-US" sz="2000" dirty="0"/>
              <a:t>Local data is </a:t>
            </a:r>
            <a:r>
              <a:rPr lang="en-US" sz="2000" b="1" dirty="0"/>
              <a:t>locally owned </a:t>
            </a:r>
            <a:r>
              <a:rPr lang="en-US" sz="2000" dirty="0"/>
              <a:t>and </a:t>
            </a:r>
            <a:r>
              <a:rPr lang="en-US" sz="2000" b="1" dirty="0"/>
              <a:t>managed</a:t>
            </a:r>
            <a:r>
              <a:rPr lang="en-US" sz="2000" dirty="0"/>
              <a:t>, with local accountability </a:t>
            </a:r>
          </a:p>
          <a:p>
            <a:pPr lvl="1">
              <a:buFont typeface="Courier New" panose="02070309020205020404" pitchFamily="49" charset="0"/>
              <a:buChar char="o"/>
            </a:pPr>
            <a:r>
              <a:rPr lang="en-US" sz="1800" dirty="0"/>
              <a:t>security considerations </a:t>
            </a:r>
          </a:p>
          <a:p>
            <a:pPr lvl="1">
              <a:buFont typeface="Courier New" panose="02070309020205020404" pitchFamily="49" charset="0"/>
              <a:buChar char="o"/>
            </a:pPr>
            <a:r>
              <a:rPr lang="en-US" sz="1800" dirty="0"/>
              <a:t>integrity considerations </a:t>
            </a:r>
          </a:p>
          <a:p>
            <a:r>
              <a:rPr lang="en-US" sz="2000" dirty="0"/>
              <a:t>All operations at a given site are </a:t>
            </a:r>
            <a:r>
              <a:rPr lang="en-US" sz="2000" b="1" dirty="0"/>
              <a:t>controlled by that site locally</a:t>
            </a:r>
            <a:r>
              <a:rPr lang="en-US" sz="2000" dirty="0"/>
              <a:t>; no site X should depend on some other site Y for its successful functioning. Otherwise, if site Y is down, site X could not carry out the operation although there is nothing wrong at site X</a:t>
            </a:r>
          </a:p>
          <a:p>
            <a:r>
              <a:rPr lang="en-US" sz="2000" dirty="0"/>
              <a:t>In some situations some </a:t>
            </a:r>
            <a:r>
              <a:rPr lang="en-US" sz="2000" b="1" dirty="0"/>
              <a:t>slight loss of </a:t>
            </a:r>
            <a:r>
              <a:rPr lang="en-US" sz="2000" dirty="0"/>
              <a:t>autonomy is inevitable</a:t>
            </a:r>
          </a:p>
          <a:p>
            <a:r>
              <a:rPr lang="en-US" sz="2000" dirty="0"/>
              <a:t>Local databases own their data even it is accessible from remote</a:t>
            </a:r>
            <a:endParaRPr lang="en-CA" sz="2000" dirty="0"/>
          </a:p>
        </p:txBody>
      </p:sp>
    </p:spTree>
    <p:extLst>
      <p:ext uri="{BB962C8B-B14F-4D97-AF65-F5344CB8AC3E}">
        <p14:creationId xmlns:p14="http://schemas.microsoft.com/office/powerpoint/2010/main" val="379312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1EDE-962B-4AED-B2D2-0B61F3C55BF7}"/>
              </a:ext>
            </a:extLst>
          </p:cNvPr>
          <p:cNvSpPr>
            <a:spLocks noGrp="1"/>
          </p:cNvSpPr>
          <p:nvPr>
            <p:ph type="title"/>
          </p:nvPr>
        </p:nvSpPr>
        <p:spPr/>
        <p:txBody>
          <a:bodyPr/>
          <a:lstStyle/>
          <a:p>
            <a:r>
              <a:rPr lang="en-CA" dirty="0"/>
              <a:t>Rule 2: No reliance on central site</a:t>
            </a:r>
          </a:p>
        </p:txBody>
      </p:sp>
      <p:sp>
        <p:nvSpPr>
          <p:cNvPr id="6" name="Content Placeholder 5">
            <a:extLst>
              <a:ext uri="{FF2B5EF4-FFF2-40B4-BE49-F238E27FC236}">
                <a16:creationId xmlns:a16="http://schemas.microsoft.com/office/drawing/2014/main" id="{97B95DA1-06B9-48BB-B1CE-EF2F4B53BF45}"/>
              </a:ext>
            </a:extLst>
          </p:cNvPr>
          <p:cNvSpPr>
            <a:spLocks noGrp="1"/>
          </p:cNvSpPr>
          <p:nvPr>
            <p:ph idx="1"/>
          </p:nvPr>
        </p:nvSpPr>
        <p:spPr>
          <a:xfrm>
            <a:off x="1471448" y="2499360"/>
            <a:ext cx="9228083" cy="3988526"/>
          </a:xfrm>
        </p:spPr>
        <p:txBody>
          <a:bodyPr>
            <a:normAutofit lnSpcReduction="10000"/>
          </a:bodyPr>
          <a:lstStyle/>
          <a:p>
            <a:r>
              <a:rPr lang="en-US" dirty="0"/>
              <a:t>There </a:t>
            </a:r>
            <a:r>
              <a:rPr lang="en-US" b="1" dirty="0"/>
              <a:t>must not be any reliance on a central ‘master’ site</a:t>
            </a:r>
            <a:r>
              <a:rPr lang="en-US" dirty="0"/>
              <a:t> for some central service, such as centralized query processing or centralized transaction management, such that the entire system is dependent on that central site, because:</a:t>
            </a:r>
          </a:p>
          <a:p>
            <a:pPr lvl="1">
              <a:buFont typeface="Courier New" panose="02070309020205020404" pitchFamily="49" charset="0"/>
              <a:buChar char="o"/>
            </a:pPr>
            <a:r>
              <a:rPr lang="en-US" dirty="0"/>
              <a:t>that central site might be a bottleneck</a:t>
            </a:r>
          </a:p>
          <a:p>
            <a:pPr lvl="1">
              <a:buFont typeface="Courier New" panose="02070309020205020404" pitchFamily="49" charset="0"/>
              <a:buChar char="o"/>
            </a:pPr>
            <a:r>
              <a:rPr lang="en-US" dirty="0"/>
              <a:t>the system would be vulnerable to a specific site </a:t>
            </a:r>
            <a:r>
              <a:rPr lang="en-US" dirty="0" err="1"/>
              <a:t>vulenrability</a:t>
            </a:r>
            <a:endParaRPr lang="en-US" dirty="0"/>
          </a:p>
          <a:p>
            <a:r>
              <a:rPr lang="en-US" dirty="0"/>
              <a:t>In a distributed system therefore, the following tasks (among others) must all be distributed:</a:t>
            </a:r>
          </a:p>
          <a:p>
            <a:pPr lvl="1"/>
            <a:r>
              <a:rPr lang="en-US" b="1" dirty="0"/>
              <a:t>Dictionary</a:t>
            </a:r>
            <a:r>
              <a:rPr lang="en-US" dirty="0"/>
              <a:t> management</a:t>
            </a:r>
          </a:p>
          <a:p>
            <a:pPr lvl="1"/>
            <a:r>
              <a:rPr lang="en-US" b="1" dirty="0"/>
              <a:t>Query</a:t>
            </a:r>
            <a:r>
              <a:rPr lang="en-US" dirty="0"/>
              <a:t> processing</a:t>
            </a:r>
          </a:p>
          <a:p>
            <a:pPr lvl="1"/>
            <a:r>
              <a:rPr lang="en-US" b="1" dirty="0"/>
              <a:t>Concurrency</a:t>
            </a:r>
            <a:r>
              <a:rPr lang="en-US" dirty="0"/>
              <a:t> control</a:t>
            </a:r>
          </a:p>
          <a:p>
            <a:pPr lvl="1"/>
            <a:r>
              <a:rPr lang="en-US" b="1" dirty="0"/>
              <a:t>Recovery</a:t>
            </a:r>
            <a:r>
              <a:rPr lang="en-US" dirty="0"/>
              <a:t> control</a:t>
            </a:r>
            <a:endParaRPr lang="en-CA" dirty="0"/>
          </a:p>
        </p:txBody>
      </p:sp>
    </p:spTree>
    <p:extLst>
      <p:ext uri="{BB962C8B-B14F-4D97-AF65-F5344CB8AC3E}">
        <p14:creationId xmlns:p14="http://schemas.microsoft.com/office/powerpoint/2010/main" val="150382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1EDE-962B-4AED-B2D2-0B61F3C55BF7}"/>
              </a:ext>
            </a:extLst>
          </p:cNvPr>
          <p:cNvSpPr>
            <a:spLocks noGrp="1"/>
          </p:cNvSpPr>
          <p:nvPr>
            <p:ph type="title"/>
          </p:nvPr>
        </p:nvSpPr>
        <p:spPr/>
        <p:txBody>
          <a:bodyPr/>
          <a:lstStyle/>
          <a:p>
            <a:r>
              <a:rPr lang="en-CA" dirty="0"/>
              <a:t>Rule 3: Continuous operation</a:t>
            </a:r>
          </a:p>
        </p:txBody>
      </p:sp>
      <p:sp>
        <p:nvSpPr>
          <p:cNvPr id="6" name="Content Placeholder 5">
            <a:extLst>
              <a:ext uri="{FF2B5EF4-FFF2-40B4-BE49-F238E27FC236}">
                <a16:creationId xmlns:a16="http://schemas.microsoft.com/office/drawing/2014/main" id="{97B95DA1-06B9-48BB-B1CE-EF2F4B53BF45}"/>
              </a:ext>
            </a:extLst>
          </p:cNvPr>
          <p:cNvSpPr>
            <a:spLocks noGrp="1"/>
          </p:cNvSpPr>
          <p:nvPr>
            <p:ph idx="1"/>
          </p:nvPr>
        </p:nvSpPr>
        <p:spPr>
          <a:xfrm>
            <a:off x="1334813" y="2422628"/>
            <a:ext cx="9427779" cy="4058559"/>
          </a:xfrm>
        </p:spPr>
        <p:txBody>
          <a:bodyPr>
            <a:noAutofit/>
          </a:bodyPr>
          <a:lstStyle/>
          <a:p>
            <a:r>
              <a:rPr lang="en-US" sz="2000" dirty="0"/>
              <a:t>There should ideally </a:t>
            </a:r>
            <a:r>
              <a:rPr lang="en-US" sz="2000" b="1" dirty="0"/>
              <a:t>never</a:t>
            </a:r>
            <a:r>
              <a:rPr lang="en-US" sz="2000" dirty="0"/>
              <a:t> be a need for a planned entire </a:t>
            </a:r>
            <a:r>
              <a:rPr lang="en-US" sz="2000" b="1" dirty="0"/>
              <a:t>system shutdown</a:t>
            </a:r>
          </a:p>
          <a:p>
            <a:r>
              <a:rPr lang="en-US" sz="2000" dirty="0"/>
              <a:t>Incorporating a </a:t>
            </a:r>
            <a:r>
              <a:rPr lang="en-US" sz="2000" b="1" dirty="0"/>
              <a:t>new site</a:t>
            </a:r>
            <a:r>
              <a:rPr lang="en-US" sz="2000" dirty="0"/>
              <a:t> into an existing distributed system should not bring the entire system to a halt or should not require any changes to existing user programs or terminal activities</a:t>
            </a:r>
          </a:p>
          <a:p>
            <a:r>
              <a:rPr lang="en-US" sz="2000" b="1" dirty="0"/>
              <a:t>Removing an existing site </a:t>
            </a:r>
            <a:r>
              <a:rPr lang="en-US" sz="2000" dirty="0"/>
              <a:t>from the distributed systems should not cause any unnecessary interruptions in service</a:t>
            </a:r>
          </a:p>
          <a:p>
            <a:r>
              <a:rPr lang="en-US" sz="2000" dirty="0"/>
              <a:t>Within the distributed system, it should be possible to </a:t>
            </a:r>
            <a:r>
              <a:rPr lang="en-US" sz="2000" b="1" dirty="0"/>
              <a:t>create</a:t>
            </a:r>
            <a:r>
              <a:rPr lang="en-US" sz="2000" dirty="0"/>
              <a:t> and </a:t>
            </a:r>
            <a:r>
              <a:rPr lang="en-US" sz="2000" b="1" dirty="0"/>
              <a:t>destroy</a:t>
            </a:r>
            <a:r>
              <a:rPr lang="en-US" sz="2000" dirty="0"/>
              <a:t> </a:t>
            </a:r>
            <a:r>
              <a:rPr lang="en-US" sz="2000" b="1" dirty="0"/>
              <a:t>fragments</a:t>
            </a:r>
            <a:r>
              <a:rPr lang="en-US" sz="2000" dirty="0"/>
              <a:t> and replicas of fragments dynamically</a:t>
            </a:r>
          </a:p>
          <a:p>
            <a:r>
              <a:rPr lang="en-US" sz="2000" dirty="0"/>
              <a:t>It should be possible to </a:t>
            </a:r>
            <a:r>
              <a:rPr lang="en-US" sz="2000" b="1" dirty="0"/>
              <a:t>upgrade the DBMS </a:t>
            </a:r>
            <a:r>
              <a:rPr lang="en-US" sz="2000" dirty="0"/>
              <a:t>at any given component site to a newer release without taking the entire system down </a:t>
            </a:r>
            <a:endParaRPr lang="en-CA" sz="2000" dirty="0"/>
          </a:p>
        </p:txBody>
      </p:sp>
    </p:spTree>
    <p:extLst>
      <p:ext uri="{BB962C8B-B14F-4D97-AF65-F5344CB8AC3E}">
        <p14:creationId xmlns:p14="http://schemas.microsoft.com/office/powerpoint/2010/main" val="328068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1EDE-962B-4AED-B2D2-0B61F3C55BF7}"/>
              </a:ext>
            </a:extLst>
          </p:cNvPr>
          <p:cNvSpPr>
            <a:spLocks noGrp="1"/>
          </p:cNvSpPr>
          <p:nvPr>
            <p:ph type="title"/>
          </p:nvPr>
        </p:nvSpPr>
        <p:spPr>
          <a:xfrm>
            <a:off x="1154952" y="973668"/>
            <a:ext cx="9809135" cy="706964"/>
          </a:xfrm>
        </p:spPr>
        <p:txBody>
          <a:bodyPr/>
          <a:lstStyle/>
          <a:p>
            <a:r>
              <a:rPr lang="en-CA" dirty="0"/>
              <a:t>Rule 4: Location Independence</a:t>
            </a:r>
          </a:p>
        </p:txBody>
      </p:sp>
      <p:sp>
        <p:nvSpPr>
          <p:cNvPr id="6" name="Content Placeholder 5">
            <a:extLst>
              <a:ext uri="{FF2B5EF4-FFF2-40B4-BE49-F238E27FC236}">
                <a16:creationId xmlns:a16="http://schemas.microsoft.com/office/drawing/2014/main" id="{97B95DA1-06B9-48BB-B1CE-EF2F4B53BF45}"/>
              </a:ext>
            </a:extLst>
          </p:cNvPr>
          <p:cNvSpPr>
            <a:spLocks noGrp="1"/>
          </p:cNvSpPr>
          <p:nvPr>
            <p:ph idx="1"/>
          </p:nvPr>
        </p:nvSpPr>
        <p:spPr>
          <a:xfrm>
            <a:off x="1376855" y="2412275"/>
            <a:ext cx="9354207" cy="4005942"/>
          </a:xfrm>
        </p:spPr>
        <p:txBody>
          <a:bodyPr>
            <a:normAutofit lnSpcReduction="10000"/>
          </a:bodyPr>
          <a:lstStyle/>
          <a:p>
            <a:r>
              <a:rPr lang="en-US" dirty="0"/>
              <a:t>Users should not have to know where data is physically stored</a:t>
            </a:r>
            <a:r>
              <a:rPr lang="en-US" b="1" dirty="0"/>
              <a:t> (location transparency)</a:t>
            </a:r>
            <a:endParaRPr lang="en-US" dirty="0"/>
          </a:p>
          <a:p>
            <a:r>
              <a:rPr lang="en-US" b="1" dirty="0"/>
              <a:t>Simplifies</a:t>
            </a:r>
            <a:r>
              <a:rPr lang="en-US" dirty="0"/>
              <a:t> user programs and terminal activities</a:t>
            </a:r>
          </a:p>
          <a:p>
            <a:r>
              <a:rPr lang="en-US" dirty="0"/>
              <a:t>Allows </a:t>
            </a:r>
            <a:r>
              <a:rPr lang="en-US" b="1" dirty="0"/>
              <a:t>data to migrate </a:t>
            </a:r>
            <a:r>
              <a:rPr lang="en-US" dirty="0"/>
              <a:t>from site to site</a:t>
            </a:r>
          </a:p>
          <a:p>
            <a:r>
              <a:rPr lang="en-US" dirty="0"/>
              <a:t>It is easier to provide location independence for simple </a:t>
            </a:r>
            <a:r>
              <a:rPr lang="en-US" b="1" dirty="0"/>
              <a:t>retrieval</a:t>
            </a:r>
            <a:r>
              <a:rPr lang="en-US" dirty="0"/>
              <a:t> operations than it is for </a:t>
            </a:r>
            <a:r>
              <a:rPr lang="en-US" b="1" dirty="0"/>
              <a:t>update</a:t>
            </a:r>
            <a:r>
              <a:rPr lang="en-US" dirty="0"/>
              <a:t> operations</a:t>
            </a:r>
          </a:p>
          <a:p>
            <a:r>
              <a:rPr lang="en-US" b="1" dirty="0"/>
              <a:t>Distributed data naming scheme</a:t>
            </a:r>
            <a:r>
              <a:rPr lang="en-US" dirty="0"/>
              <a:t> and corresponding support from the dictionary subsystem</a:t>
            </a:r>
          </a:p>
          <a:p>
            <a:r>
              <a:rPr lang="en-US" b="1" dirty="0"/>
              <a:t>User naming scheme</a:t>
            </a:r>
          </a:p>
          <a:p>
            <a:pPr lvl="1">
              <a:buFont typeface="Courier New" panose="02070309020205020404" pitchFamily="49" charset="0"/>
              <a:buChar char="o"/>
            </a:pPr>
            <a:r>
              <a:rPr lang="en-US" dirty="0"/>
              <a:t>An user has to have a valid logon ID at each of multiple sites to operate</a:t>
            </a:r>
          </a:p>
          <a:p>
            <a:pPr lvl="1">
              <a:buFont typeface="Courier New" panose="02070309020205020404" pitchFamily="49" charset="0"/>
              <a:buChar char="o"/>
            </a:pPr>
            <a:r>
              <a:rPr lang="en-US" dirty="0"/>
              <a:t>User profile for each valid logon ID in the dictionary</a:t>
            </a:r>
          </a:p>
          <a:p>
            <a:pPr lvl="1">
              <a:buFont typeface="Courier New" panose="02070309020205020404" pitchFamily="49" charset="0"/>
              <a:buChar char="o"/>
            </a:pPr>
            <a:r>
              <a:rPr lang="en-US" dirty="0"/>
              <a:t>Granting of access privileges at each component site </a:t>
            </a:r>
            <a:endParaRPr lang="en-CA" dirty="0"/>
          </a:p>
        </p:txBody>
      </p:sp>
    </p:spTree>
    <p:extLst>
      <p:ext uri="{BB962C8B-B14F-4D97-AF65-F5344CB8AC3E}">
        <p14:creationId xmlns:p14="http://schemas.microsoft.com/office/powerpoint/2010/main" val="3588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1EDE-962B-4AED-B2D2-0B61F3C55BF7}"/>
              </a:ext>
            </a:extLst>
          </p:cNvPr>
          <p:cNvSpPr>
            <a:spLocks noGrp="1"/>
          </p:cNvSpPr>
          <p:nvPr>
            <p:ph type="title"/>
          </p:nvPr>
        </p:nvSpPr>
        <p:spPr>
          <a:xfrm>
            <a:off x="1154952" y="973668"/>
            <a:ext cx="9617551" cy="706964"/>
          </a:xfrm>
        </p:spPr>
        <p:txBody>
          <a:bodyPr/>
          <a:lstStyle/>
          <a:p>
            <a:r>
              <a:rPr lang="en-CA" dirty="0"/>
              <a:t>Rule 5: Fragmentation Independence</a:t>
            </a:r>
          </a:p>
        </p:txBody>
      </p:sp>
      <p:sp>
        <p:nvSpPr>
          <p:cNvPr id="6" name="Content Placeholder 5">
            <a:extLst>
              <a:ext uri="{FF2B5EF4-FFF2-40B4-BE49-F238E27FC236}">
                <a16:creationId xmlns:a16="http://schemas.microsoft.com/office/drawing/2014/main" id="{97B95DA1-06B9-48BB-B1CE-EF2F4B53BF45}"/>
              </a:ext>
            </a:extLst>
          </p:cNvPr>
          <p:cNvSpPr>
            <a:spLocks noGrp="1"/>
          </p:cNvSpPr>
          <p:nvPr>
            <p:ph idx="1"/>
          </p:nvPr>
        </p:nvSpPr>
        <p:spPr>
          <a:xfrm>
            <a:off x="1387366" y="2471895"/>
            <a:ext cx="9385137" cy="3876653"/>
          </a:xfrm>
        </p:spPr>
        <p:txBody>
          <a:bodyPr>
            <a:normAutofit lnSpcReduction="10000"/>
          </a:bodyPr>
          <a:lstStyle/>
          <a:p>
            <a:r>
              <a:rPr lang="en-US" dirty="0"/>
              <a:t>A distributed system supports </a:t>
            </a:r>
            <a:r>
              <a:rPr lang="en-US" b="1" dirty="0"/>
              <a:t>data fragmentation </a:t>
            </a:r>
            <a:r>
              <a:rPr lang="en-US" dirty="0"/>
              <a:t>if a given relation can be divided up into pieces or ‘fragments’ for physical storage purposes</a:t>
            </a:r>
          </a:p>
          <a:p>
            <a:r>
              <a:rPr lang="en-US" dirty="0"/>
              <a:t>A system that supports data fragmentation should also support </a:t>
            </a:r>
            <a:r>
              <a:rPr lang="en-US" b="1" dirty="0"/>
              <a:t>fragmentation independence </a:t>
            </a:r>
            <a:r>
              <a:rPr lang="en-US" dirty="0"/>
              <a:t>or </a:t>
            </a:r>
            <a:r>
              <a:rPr lang="en-US" b="1" dirty="0"/>
              <a:t>transparency</a:t>
            </a:r>
          </a:p>
          <a:p>
            <a:r>
              <a:rPr lang="en-US" b="1" dirty="0"/>
              <a:t>Users</a:t>
            </a:r>
            <a:r>
              <a:rPr lang="en-US" dirty="0"/>
              <a:t> should be able to behave (at least from a logical standpoint) as if the data were in fact not fragmented at all</a:t>
            </a:r>
          </a:p>
          <a:p>
            <a:r>
              <a:rPr lang="en-US" dirty="0"/>
              <a:t>Fragmentation is desirable for </a:t>
            </a:r>
            <a:r>
              <a:rPr lang="en-US" b="1" dirty="0"/>
              <a:t>performance</a:t>
            </a:r>
            <a:r>
              <a:rPr lang="en-US" dirty="0"/>
              <a:t> reasons</a:t>
            </a:r>
          </a:p>
          <a:p>
            <a:r>
              <a:rPr lang="en-US" dirty="0"/>
              <a:t>Fragmentation independence (like location independence) is desirable because it simplifies </a:t>
            </a:r>
            <a:r>
              <a:rPr lang="en-US" b="1" dirty="0"/>
              <a:t>user programs </a:t>
            </a:r>
            <a:r>
              <a:rPr lang="en-US" dirty="0"/>
              <a:t>and </a:t>
            </a:r>
            <a:r>
              <a:rPr lang="en-US" b="1" dirty="0"/>
              <a:t>terminal activities</a:t>
            </a:r>
          </a:p>
          <a:p>
            <a:r>
              <a:rPr lang="en-US" dirty="0"/>
              <a:t>Fragmentation transparency implies that users should normally be presented with a </a:t>
            </a:r>
            <a:r>
              <a:rPr lang="en-US" b="1" dirty="0"/>
              <a:t>view</a:t>
            </a:r>
            <a:r>
              <a:rPr lang="en-US" dirty="0"/>
              <a:t> of the data in which the fragments are logically combined together by means of suitable </a:t>
            </a:r>
            <a:r>
              <a:rPr lang="en-US" b="1" dirty="0"/>
              <a:t>joins</a:t>
            </a:r>
            <a:r>
              <a:rPr lang="en-US" dirty="0"/>
              <a:t> and </a:t>
            </a:r>
            <a:r>
              <a:rPr lang="en-US" b="1" dirty="0"/>
              <a:t>unions</a:t>
            </a:r>
            <a:endParaRPr lang="en-CA" b="1" dirty="0"/>
          </a:p>
        </p:txBody>
      </p:sp>
    </p:spTree>
    <p:extLst>
      <p:ext uri="{BB962C8B-B14F-4D97-AF65-F5344CB8AC3E}">
        <p14:creationId xmlns:p14="http://schemas.microsoft.com/office/powerpoint/2010/main" val="184080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E9538-49D7-4481-BBC0-28C28AA5D819}"/>
              </a:ext>
            </a:extLst>
          </p:cNvPr>
          <p:cNvSpPr>
            <a:spLocks noGrp="1"/>
          </p:cNvSpPr>
          <p:nvPr>
            <p:ph type="title"/>
          </p:nvPr>
        </p:nvSpPr>
        <p:spPr/>
        <p:txBody>
          <a:bodyPr/>
          <a:lstStyle/>
          <a:p>
            <a:r>
              <a:rPr lang="en-CA" dirty="0"/>
              <a:t>Two basic kinds of Fragmentation</a:t>
            </a:r>
          </a:p>
        </p:txBody>
      </p:sp>
      <p:sp>
        <p:nvSpPr>
          <p:cNvPr id="3" name="Content Placeholder 2">
            <a:extLst>
              <a:ext uri="{FF2B5EF4-FFF2-40B4-BE49-F238E27FC236}">
                <a16:creationId xmlns:a16="http://schemas.microsoft.com/office/drawing/2014/main" id="{14D90469-A18A-4107-A975-895598790908}"/>
              </a:ext>
            </a:extLst>
          </p:cNvPr>
          <p:cNvSpPr>
            <a:spLocks noGrp="1"/>
          </p:cNvSpPr>
          <p:nvPr>
            <p:ph idx="1"/>
          </p:nvPr>
        </p:nvSpPr>
        <p:spPr>
          <a:xfrm>
            <a:off x="1502979" y="2420983"/>
            <a:ext cx="9217573" cy="3892731"/>
          </a:xfrm>
        </p:spPr>
        <p:txBody>
          <a:bodyPr>
            <a:normAutofit fontScale="92500" lnSpcReduction="10000"/>
          </a:bodyPr>
          <a:lstStyle/>
          <a:p>
            <a:r>
              <a:rPr lang="en-US" b="1" dirty="0"/>
              <a:t>Horizontal fragmentation </a:t>
            </a:r>
          </a:p>
          <a:p>
            <a:pPr lvl="1">
              <a:buFont typeface="Courier New" panose="02070309020205020404" pitchFamily="49" charset="0"/>
              <a:buChar char="o"/>
            </a:pPr>
            <a:r>
              <a:rPr lang="en-US" dirty="0"/>
              <a:t>refers to cut between tuples</a:t>
            </a:r>
          </a:p>
          <a:p>
            <a:pPr lvl="1">
              <a:buFont typeface="Courier New" panose="02070309020205020404" pitchFamily="49" charset="0"/>
              <a:buChar char="o"/>
            </a:pPr>
            <a:r>
              <a:rPr lang="en-US" dirty="0"/>
              <a:t>achieved by selection </a:t>
            </a:r>
          </a:p>
          <a:p>
            <a:pPr lvl="1">
              <a:buFont typeface="Courier New" panose="02070309020205020404" pitchFamily="49" charset="0"/>
              <a:buChar char="o"/>
            </a:pPr>
            <a:r>
              <a:rPr lang="en-US" dirty="0"/>
              <a:t>same as data partitioning in parallel databases </a:t>
            </a:r>
          </a:p>
          <a:p>
            <a:pPr lvl="1">
              <a:buFont typeface="Courier New" panose="02070309020205020404" pitchFamily="49" charset="0"/>
              <a:buChar char="o"/>
            </a:pPr>
            <a:r>
              <a:rPr lang="en-US" dirty="0"/>
              <a:t>efficient for parallel scanning of the relation</a:t>
            </a:r>
          </a:p>
          <a:p>
            <a:r>
              <a:rPr lang="en-US" b="1" dirty="0"/>
              <a:t>Vertical fragmentation </a:t>
            </a:r>
          </a:p>
          <a:p>
            <a:pPr lvl="1">
              <a:buFont typeface="Courier New" panose="02070309020205020404" pitchFamily="49" charset="0"/>
              <a:buChar char="o"/>
            </a:pPr>
            <a:r>
              <a:rPr lang="en-US" dirty="0"/>
              <a:t>refers to the cut of the schema</a:t>
            </a:r>
          </a:p>
          <a:p>
            <a:pPr lvl="1">
              <a:buFont typeface="Courier New" panose="02070309020205020404" pitchFamily="49" charset="0"/>
              <a:buChar char="o"/>
            </a:pPr>
            <a:r>
              <a:rPr lang="en-US" dirty="0"/>
              <a:t>achieved by a projection </a:t>
            </a:r>
          </a:p>
          <a:p>
            <a:pPr lvl="1">
              <a:buFont typeface="Courier New" panose="02070309020205020404" pitchFamily="49" charset="0"/>
              <a:buChar char="o"/>
            </a:pPr>
            <a:r>
              <a:rPr lang="en-US" dirty="0"/>
              <a:t>efficient if there is frequent access to different attribute groups </a:t>
            </a:r>
          </a:p>
          <a:p>
            <a:r>
              <a:rPr lang="en-US" dirty="0"/>
              <a:t>The </a:t>
            </a:r>
            <a:r>
              <a:rPr lang="en-US" b="1" dirty="0"/>
              <a:t>union</a:t>
            </a:r>
            <a:r>
              <a:rPr lang="en-US" dirty="0"/>
              <a:t> of the horizontal fragments should be the original relation </a:t>
            </a:r>
          </a:p>
          <a:p>
            <a:r>
              <a:rPr lang="en-US" dirty="0"/>
              <a:t>The </a:t>
            </a:r>
            <a:r>
              <a:rPr lang="en-US" b="1" dirty="0"/>
              <a:t>join</a:t>
            </a:r>
            <a:r>
              <a:rPr lang="en-US" dirty="0"/>
              <a:t> of the vertical fragments should be the original relation</a:t>
            </a:r>
            <a:endParaRPr lang="en-CA" dirty="0"/>
          </a:p>
        </p:txBody>
      </p:sp>
    </p:spTree>
    <p:extLst>
      <p:ext uri="{BB962C8B-B14F-4D97-AF65-F5344CB8AC3E}">
        <p14:creationId xmlns:p14="http://schemas.microsoft.com/office/powerpoint/2010/main" val="313856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7F6D-5D6D-43F2-A288-469076723B2D}"/>
              </a:ext>
            </a:extLst>
          </p:cNvPr>
          <p:cNvSpPr>
            <a:spLocks noGrp="1"/>
          </p:cNvSpPr>
          <p:nvPr>
            <p:ph type="title"/>
          </p:nvPr>
        </p:nvSpPr>
        <p:spPr/>
        <p:txBody>
          <a:bodyPr/>
          <a:lstStyle/>
          <a:p>
            <a:r>
              <a:rPr lang="en-CA" sz="3000" dirty="0"/>
              <a:t>Why Parallel and Distributed Databases?</a:t>
            </a:r>
          </a:p>
        </p:txBody>
      </p:sp>
      <p:sp>
        <p:nvSpPr>
          <p:cNvPr id="3" name="Content Placeholder 2">
            <a:extLst>
              <a:ext uri="{FF2B5EF4-FFF2-40B4-BE49-F238E27FC236}">
                <a16:creationId xmlns:a16="http://schemas.microsoft.com/office/drawing/2014/main" id="{FCE9874B-FE92-45D5-816B-3A91FF18E6A8}"/>
              </a:ext>
            </a:extLst>
          </p:cNvPr>
          <p:cNvSpPr>
            <a:spLocks noGrp="1"/>
          </p:cNvSpPr>
          <p:nvPr>
            <p:ph idx="1"/>
          </p:nvPr>
        </p:nvSpPr>
        <p:spPr>
          <a:xfrm>
            <a:off x="1660633" y="2424499"/>
            <a:ext cx="9070429" cy="4009952"/>
          </a:xfrm>
        </p:spPr>
        <p:txBody>
          <a:bodyPr>
            <a:noAutofit/>
          </a:bodyPr>
          <a:lstStyle/>
          <a:p>
            <a:r>
              <a:rPr lang="en-US" altLang="nl-BE" dirty="0"/>
              <a:t>Data is too large, too big and too many (</a:t>
            </a:r>
            <a:r>
              <a:rPr lang="en-US" altLang="nl-BE" b="1" dirty="0"/>
              <a:t>Big Data</a:t>
            </a:r>
            <a:r>
              <a:rPr lang="en-US" altLang="nl-BE" dirty="0"/>
              <a:t>)</a:t>
            </a:r>
          </a:p>
          <a:p>
            <a:r>
              <a:rPr lang="en-US" altLang="nl-BE" dirty="0"/>
              <a:t>In a </a:t>
            </a:r>
            <a:r>
              <a:rPr lang="en-US" altLang="nl-BE" b="1" dirty="0"/>
              <a:t>centralized database</a:t>
            </a:r>
            <a:r>
              <a:rPr lang="en-US" altLang="nl-BE" dirty="0"/>
              <a:t>:</a:t>
            </a:r>
          </a:p>
          <a:p>
            <a:pPr lvl="1">
              <a:buFont typeface="Courier New" panose="02070309020205020404" pitchFamily="49" charset="0"/>
              <a:buChar char="o"/>
            </a:pPr>
            <a:r>
              <a:rPr lang="en-US" altLang="nl-BE" dirty="0"/>
              <a:t>Data is located in one place (</a:t>
            </a:r>
            <a:r>
              <a:rPr lang="en-US" altLang="nl-BE" b="1" dirty="0"/>
              <a:t>one server</a:t>
            </a:r>
            <a:r>
              <a:rPr lang="en-US" altLang="nl-BE" dirty="0"/>
              <a:t>) and all DBMS functionalities are done by that server</a:t>
            </a:r>
          </a:p>
          <a:p>
            <a:pPr lvl="1">
              <a:buFont typeface="Courier New" panose="02070309020205020404" pitchFamily="49" charset="0"/>
              <a:buChar char="o"/>
            </a:pPr>
            <a:r>
              <a:rPr lang="en-US" altLang="nl-BE" dirty="0"/>
              <a:t>Enforcing </a:t>
            </a:r>
            <a:r>
              <a:rPr lang="en-US" altLang="nl-BE" b="1" dirty="0"/>
              <a:t>ACID</a:t>
            </a:r>
            <a:r>
              <a:rPr lang="en-US" altLang="nl-BE" dirty="0"/>
              <a:t> properties of transactions, taking care of </a:t>
            </a:r>
            <a:r>
              <a:rPr lang="en-US" altLang="nl-BE" b="1" dirty="0"/>
              <a:t>concurrency</a:t>
            </a:r>
            <a:r>
              <a:rPr lang="en-US" altLang="nl-BE" dirty="0"/>
              <a:t> control, </a:t>
            </a:r>
            <a:r>
              <a:rPr lang="en-US" altLang="nl-BE" b="1" dirty="0"/>
              <a:t>recovery</a:t>
            </a:r>
            <a:r>
              <a:rPr lang="en-US" altLang="nl-BE" dirty="0"/>
              <a:t> mechanisms and answering queries</a:t>
            </a:r>
          </a:p>
          <a:p>
            <a:r>
              <a:rPr lang="en-US" altLang="nl-BE" dirty="0"/>
              <a:t> </a:t>
            </a:r>
            <a:r>
              <a:rPr lang="en-US" altLang="nl-BE" b="1" dirty="0"/>
              <a:t>Applications</a:t>
            </a:r>
            <a:r>
              <a:rPr lang="en-US" altLang="nl-BE" dirty="0"/>
              <a:t> are by nature distributed</a:t>
            </a:r>
          </a:p>
          <a:p>
            <a:pPr lvl="1">
              <a:buFont typeface="Courier New" panose="02070309020205020404" pitchFamily="49" charset="0"/>
              <a:buChar char="o"/>
            </a:pPr>
            <a:r>
              <a:rPr lang="en-US" altLang="nl-BE" dirty="0"/>
              <a:t>A bank with many branches or a chain of retail stores with many locations</a:t>
            </a:r>
          </a:p>
          <a:p>
            <a:r>
              <a:rPr lang="en-US" altLang="nl-BE" dirty="0"/>
              <a:t>There is </a:t>
            </a:r>
            <a:r>
              <a:rPr lang="en-US" altLang="nl-BE" b="1" dirty="0"/>
              <a:t>a need </a:t>
            </a:r>
            <a:r>
              <a:rPr lang="en-US" altLang="nl-BE" dirty="0"/>
              <a:t>for parallel and distributed processing</a:t>
            </a:r>
          </a:p>
          <a:p>
            <a:pPr lvl="1">
              <a:buFont typeface="Courier New" panose="02070309020205020404" pitchFamily="49" charset="0"/>
              <a:buChar char="o"/>
            </a:pPr>
            <a:r>
              <a:rPr lang="en-US" altLang="nl-BE" dirty="0"/>
              <a:t>Divide a big problem into many smaller ones to be solved in parallel</a:t>
            </a:r>
          </a:p>
          <a:p>
            <a:pPr lvl="1">
              <a:buFont typeface="Courier New" panose="02070309020205020404" pitchFamily="49" charset="0"/>
              <a:buChar char="o"/>
            </a:pPr>
            <a:r>
              <a:rPr lang="en-US" altLang="nl-BE" dirty="0"/>
              <a:t>Increase bandwidth (e.g., Faster response time for queries)</a:t>
            </a:r>
          </a:p>
        </p:txBody>
      </p:sp>
    </p:spTree>
    <p:extLst>
      <p:ext uri="{BB962C8B-B14F-4D97-AF65-F5344CB8AC3E}">
        <p14:creationId xmlns:p14="http://schemas.microsoft.com/office/powerpoint/2010/main" val="191942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1EDE-962B-4AED-B2D2-0B61F3C55BF7}"/>
              </a:ext>
            </a:extLst>
          </p:cNvPr>
          <p:cNvSpPr>
            <a:spLocks noGrp="1"/>
          </p:cNvSpPr>
          <p:nvPr>
            <p:ph type="title"/>
          </p:nvPr>
        </p:nvSpPr>
        <p:spPr>
          <a:xfrm>
            <a:off x="1154953" y="973668"/>
            <a:ext cx="9974601" cy="706964"/>
          </a:xfrm>
        </p:spPr>
        <p:txBody>
          <a:bodyPr/>
          <a:lstStyle/>
          <a:p>
            <a:r>
              <a:rPr lang="en-CA" dirty="0"/>
              <a:t>Rule 6: Replication Independence</a:t>
            </a:r>
          </a:p>
        </p:txBody>
      </p:sp>
      <p:sp>
        <p:nvSpPr>
          <p:cNvPr id="6" name="Content Placeholder 5">
            <a:extLst>
              <a:ext uri="{FF2B5EF4-FFF2-40B4-BE49-F238E27FC236}">
                <a16:creationId xmlns:a16="http://schemas.microsoft.com/office/drawing/2014/main" id="{97B95DA1-06B9-48BB-B1CE-EF2F4B53BF45}"/>
              </a:ext>
            </a:extLst>
          </p:cNvPr>
          <p:cNvSpPr>
            <a:spLocks noGrp="1"/>
          </p:cNvSpPr>
          <p:nvPr>
            <p:ph idx="1"/>
          </p:nvPr>
        </p:nvSpPr>
        <p:spPr>
          <a:xfrm>
            <a:off x="1597572" y="2471895"/>
            <a:ext cx="9144000" cy="4120494"/>
          </a:xfrm>
        </p:spPr>
        <p:txBody>
          <a:bodyPr>
            <a:normAutofit fontScale="92500" lnSpcReduction="10000"/>
          </a:bodyPr>
          <a:lstStyle/>
          <a:p>
            <a:r>
              <a:rPr lang="en-US" dirty="0"/>
              <a:t>User should be able to behave as if the data were in fact not replicated at all (</a:t>
            </a:r>
            <a:r>
              <a:rPr lang="en-US" b="1" dirty="0"/>
              <a:t>Replication Independence </a:t>
            </a:r>
            <a:r>
              <a:rPr lang="en-US" dirty="0"/>
              <a:t>or</a:t>
            </a:r>
            <a:r>
              <a:rPr lang="en-US" b="1" dirty="0"/>
              <a:t> Transparency</a:t>
            </a:r>
            <a:r>
              <a:rPr lang="en-US" dirty="0"/>
              <a:t>)</a:t>
            </a:r>
          </a:p>
          <a:p>
            <a:r>
              <a:rPr lang="en-US" dirty="0"/>
              <a:t>A distributed system supports data replication if a given relation (more generally, a given fragments of a relation) can be represented at the physical level by many </a:t>
            </a:r>
            <a:r>
              <a:rPr lang="en-US" b="1" dirty="0"/>
              <a:t>distinct stored copies </a:t>
            </a:r>
            <a:r>
              <a:rPr lang="en-US" dirty="0"/>
              <a:t>or</a:t>
            </a:r>
            <a:r>
              <a:rPr lang="en-US" b="1" dirty="0"/>
              <a:t> replicas</a:t>
            </a:r>
            <a:r>
              <a:rPr lang="en-US" dirty="0"/>
              <a:t>, at many distinct sites</a:t>
            </a:r>
          </a:p>
          <a:p>
            <a:r>
              <a:rPr lang="en-US" dirty="0"/>
              <a:t>Replication is desirable for at least two reasons: </a:t>
            </a:r>
          </a:p>
          <a:p>
            <a:pPr lvl="1">
              <a:buFont typeface="Courier New" panose="02070309020205020404" pitchFamily="49" charset="0"/>
              <a:buChar char="o"/>
            </a:pPr>
            <a:r>
              <a:rPr lang="en-US" b="1" dirty="0"/>
              <a:t>Performance</a:t>
            </a:r>
            <a:r>
              <a:rPr lang="en-US" dirty="0"/>
              <a:t>: applications can operate on local copies instead of having communicate with remote sites</a:t>
            </a:r>
          </a:p>
          <a:p>
            <a:pPr lvl="1">
              <a:buFont typeface="Courier New" panose="02070309020205020404" pitchFamily="49" charset="0"/>
              <a:buChar char="o"/>
            </a:pPr>
            <a:r>
              <a:rPr lang="en-US" b="1" dirty="0"/>
              <a:t>Availability</a:t>
            </a:r>
            <a:r>
              <a:rPr lang="en-US" dirty="0"/>
              <a:t>: a given replicated object remains available for processing as long as at least one copy remains available</a:t>
            </a:r>
          </a:p>
          <a:p>
            <a:r>
              <a:rPr lang="en-US" dirty="0"/>
              <a:t>Fragmentation transparency (like all transparency rules) is desirable because it </a:t>
            </a:r>
            <a:r>
              <a:rPr lang="en-US" b="1" dirty="0"/>
              <a:t>simplifies user programs </a:t>
            </a:r>
            <a:r>
              <a:rPr lang="en-US" dirty="0"/>
              <a:t>and </a:t>
            </a:r>
            <a:r>
              <a:rPr lang="en-US" b="1" dirty="0"/>
              <a:t>terminal activities</a:t>
            </a:r>
          </a:p>
          <a:p>
            <a:r>
              <a:rPr lang="en-US" dirty="0"/>
              <a:t>The major </a:t>
            </a:r>
            <a:r>
              <a:rPr lang="en-US" b="1" dirty="0"/>
              <a:t>disadvantage</a:t>
            </a:r>
            <a:r>
              <a:rPr lang="en-US" dirty="0"/>
              <a:t> of replication is when a given replicated object is updated, all copies of that object must be updated</a:t>
            </a:r>
            <a:endParaRPr lang="en-CA" dirty="0"/>
          </a:p>
        </p:txBody>
      </p:sp>
    </p:spTree>
    <p:extLst>
      <p:ext uri="{BB962C8B-B14F-4D97-AF65-F5344CB8AC3E}">
        <p14:creationId xmlns:p14="http://schemas.microsoft.com/office/powerpoint/2010/main" val="113467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1EDE-962B-4AED-B2D2-0B61F3C55BF7}"/>
              </a:ext>
            </a:extLst>
          </p:cNvPr>
          <p:cNvSpPr>
            <a:spLocks noGrp="1"/>
          </p:cNvSpPr>
          <p:nvPr>
            <p:ph type="title"/>
          </p:nvPr>
        </p:nvSpPr>
        <p:spPr/>
        <p:txBody>
          <a:bodyPr/>
          <a:lstStyle/>
          <a:p>
            <a:r>
              <a:rPr lang="en-CA" dirty="0"/>
              <a:t>Rule 7: Distributed query processing</a:t>
            </a:r>
          </a:p>
        </p:txBody>
      </p:sp>
      <p:sp>
        <p:nvSpPr>
          <p:cNvPr id="6" name="Content Placeholder 5">
            <a:extLst>
              <a:ext uri="{FF2B5EF4-FFF2-40B4-BE49-F238E27FC236}">
                <a16:creationId xmlns:a16="http://schemas.microsoft.com/office/drawing/2014/main" id="{97B95DA1-06B9-48BB-B1CE-EF2F4B53BF45}"/>
              </a:ext>
            </a:extLst>
          </p:cNvPr>
          <p:cNvSpPr>
            <a:spLocks noGrp="1"/>
          </p:cNvSpPr>
          <p:nvPr>
            <p:ph idx="1"/>
          </p:nvPr>
        </p:nvSpPr>
        <p:spPr>
          <a:xfrm>
            <a:off x="1555531" y="2473234"/>
            <a:ext cx="9059917" cy="4108436"/>
          </a:xfrm>
        </p:spPr>
        <p:txBody>
          <a:bodyPr>
            <a:normAutofit fontScale="92500" lnSpcReduction="20000"/>
          </a:bodyPr>
          <a:lstStyle/>
          <a:p>
            <a:r>
              <a:rPr lang="en-US" b="1" dirty="0"/>
              <a:t>Amount of data communication </a:t>
            </a:r>
            <a:r>
              <a:rPr lang="en-US" dirty="0"/>
              <a:t>is a major performance factor. It is crucially important for distributed database systems to choose a good strategy for distributed query processing</a:t>
            </a:r>
          </a:p>
          <a:p>
            <a:r>
              <a:rPr lang="en-US" b="1" dirty="0"/>
              <a:t>Query processing </a:t>
            </a:r>
            <a:r>
              <a:rPr lang="en-US" dirty="0"/>
              <a:t>in a distributed system involve</a:t>
            </a:r>
          </a:p>
          <a:p>
            <a:pPr lvl="1">
              <a:buFont typeface="Courier New" panose="02070309020205020404" pitchFamily="49" charset="0"/>
              <a:buChar char="o"/>
            </a:pPr>
            <a:r>
              <a:rPr lang="en-US" dirty="0"/>
              <a:t>local CPU and I/O activity at several distinct sites</a:t>
            </a:r>
          </a:p>
          <a:p>
            <a:pPr lvl="1">
              <a:buFont typeface="Courier New" panose="02070309020205020404" pitchFamily="49" charset="0"/>
              <a:buChar char="o"/>
            </a:pPr>
            <a:r>
              <a:rPr lang="en-US" dirty="0"/>
              <a:t>some amount of data communication among those sites</a:t>
            </a:r>
          </a:p>
          <a:p>
            <a:r>
              <a:rPr lang="en-US" dirty="0"/>
              <a:t>Depending on the bandwidth and the relation sizes the </a:t>
            </a:r>
            <a:r>
              <a:rPr lang="en-US" b="1" dirty="0"/>
              <a:t>minimal communication cost </a:t>
            </a:r>
            <a:r>
              <a:rPr lang="en-US" dirty="0"/>
              <a:t>strategy will be chosen</a:t>
            </a:r>
          </a:p>
          <a:p>
            <a:r>
              <a:rPr lang="en-US" dirty="0"/>
              <a:t>Distributed query processing and query optimization must be aware of the </a:t>
            </a:r>
            <a:r>
              <a:rPr lang="en-US" b="1" dirty="0"/>
              <a:t>distributed context</a:t>
            </a:r>
            <a:r>
              <a:rPr lang="en-US" dirty="0"/>
              <a:t>:</a:t>
            </a:r>
          </a:p>
          <a:p>
            <a:pPr lvl="1">
              <a:buFont typeface="Courier New" panose="02070309020205020404" pitchFamily="49" charset="0"/>
              <a:buChar char="o"/>
            </a:pPr>
            <a:r>
              <a:rPr lang="en-US" dirty="0"/>
              <a:t>Where is a relation (fragment) stored? </a:t>
            </a:r>
          </a:p>
          <a:p>
            <a:pPr lvl="1">
              <a:buFont typeface="Courier New" panose="02070309020205020404" pitchFamily="49" charset="0"/>
              <a:buChar char="o"/>
            </a:pPr>
            <a:r>
              <a:rPr lang="en-US" dirty="0"/>
              <a:t>Are there any replicas?</a:t>
            </a:r>
          </a:p>
          <a:p>
            <a:r>
              <a:rPr lang="en-US" dirty="0"/>
              <a:t>Views that span multiple sites</a:t>
            </a:r>
          </a:p>
          <a:p>
            <a:r>
              <a:rPr lang="en-US" dirty="0"/>
              <a:t>Integrity constraints within a D-DBMS that span multiple sites</a:t>
            </a:r>
          </a:p>
          <a:p>
            <a:endParaRPr lang="en-US" dirty="0"/>
          </a:p>
          <a:p>
            <a:endParaRPr lang="en-CA" dirty="0"/>
          </a:p>
        </p:txBody>
      </p:sp>
    </p:spTree>
    <p:extLst>
      <p:ext uri="{BB962C8B-B14F-4D97-AF65-F5344CB8AC3E}">
        <p14:creationId xmlns:p14="http://schemas.microsoft.com/office/powerpoint/2010/main" val="392081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1EDE-962B-4AED-B2D2-0B61F3C55BF7}"/>
              </a:ext>
            </a:extLst>
          </p:cNvPr>
          <p:cNvSpPr>
            <a:spLocks noGrp="1"/>
          </p:cNvSpPr>
          <p:nvPr>
            <p:ph type="title"/>
          </p:nvPr>
        </p:nvSpPr>
        <p:spPr>
          <a:xfrm>
            <a:off x="1154953" y="973668"/>
            <a:ext cx="10209733" cy="706964"/>
          </a:xfrm>
        </p:spPr>
        <p:txBody>
          <a:bodyPr/>
          <a:lstStyle/>
          <a:p>
            <a:r>
              <a:rPr lang="en-CA" dirty="0"/>
              <a:t>Rule 8: </a:t>
            </a:r>
            <a:r>
              <a:rPr lang="en-CA" sz="3200" dirty="0"/>
              <a:t>Distributed transaction management</a:t>
            </a:r>
            <a:endParaRPr lang="en-CA" dirty="0"/>
          </a:p>
        </p:txBody>
      </p:sp>
      <p:sp>
        <p:nvSpPr>
          <p:cNvPr id="6" name="Content Placeholder 5">
            <a:extLst>
              <a:ext uri="{FF2B5EF4-FFF2-40B4-BE49-F238E27FC236}">
                <a16:creationId xmlns:a16="http://schemas.microsoft.com/office/drawing/2014/main" id="{97B95DA1-06B9-48BB-B1CE-EF2F4B53BF45}"/>
              </a:ext>
            </a:extLst>
          </p:cNvPr>
          <p:cNvSpPr>
            <a:spLocks noGrp="1"/>
          </p:cNvSpPr>
          <p:nvPr>
            <p:ph idx="1"/>
          </p:nvPr>
        </p:nvSpPr>
        <p:spPr>
          <a:xfrm>
            <a:off x="1397875" y="2429691"/>
            <a:ext cx="9333187" cy="4049485"/>
          </a:xfrm>
        </p:spPr>
        <p:txBody>
          <a:bodyPr>
            <a:normAutofit/>
          </a:bodyPr>
          <a:lstStyle/>
          <a:p>
            <a:r>
              <a:rPr lang="en-US" dirty="0"/>
              <a:t>Two major aspects of transaction management, </a:t>
            </a:r>
            <a:r>
              <a:rPr lang="en-US" b="1" dirty="0"/>
              <a:t>recovery control </a:t>
            </a:r>
            <a:r>
              <a:rPr lang="en-US" dirty="0"/>
              <a:t>and </a:t>
            </a:r>
            <a:r>
              <a:rPr lang="en-US" b="1" dirty="0"/>
              <a:t>concurrency</a:t>
            </a:r>
            <a:r>
              <a:rPr lang="en-US" dirty="0"/>
              <a:t> control, require extended treatment in the distributed environment</a:t>
            </a:r>
          </a:p>
          <a:p>
            <a:r>
              <a:rPr lang="en-US" dirty="0"/>
              <a:t>In a distributed system, </a:t>
            </a:r>
            <a:r>
              <a:rPr lang="en-US" b="1" dirty="0"/>
              <a:t>a single transaction </a:t>
            </a:r>
            <a:r>
              <a:rPr lang="en-US" dirty="0"/>
              <a:t>can involve the execution of code at </a:t>
            </a:r>
            <a:r>
              <a:rPr lang="en-US" b="1" dirty="0"/>
              <a:t>multiple</a:t>
            </a:r>
            <a:r>
              <a:rPr lang="en-US" dirty="0"/>
              <a:t> </a:t>
            </a:r>
            <a:r>
              <a:rPr lang="en-US" b="1" dirty="0"/>
              <a:t>sites</a:t>
            </a:r>
            <a:r>
              <a:rPr lang="en-US" dirty="0"/>
              <a:t> and can thus involve updates at multiple sites</a:t>
            </a:r>
          </a:p>
          <a:p>
            <a:r>
              <a:rPr lang="en-US" dirty="0"/>
              <a:t>Each transaction is therefore said to consist of </a:t>
            </a:r>
            <a:r>
              <a:rPr lang="en-US" b="1" dirty="0"/>
              <a:t>multiple agents</a:t>
            </a:r>
            <a:r>
              <a:rPr lang="en-US" dirty="0"/>
              <a:t>, where an agent is the process performed on behalf of a given transaction at a given site</a:t>
            </a:r>
          </a:p>
          <a:p>
            <a:r>
              <a:rPr lang="en-US" b="1" dirty="0"/>
              <a:t>Recovery Control</a:t>
            </a:r>
            <a:r>
              <a:rPr lang="en-US" dirty="0"/>
              <a:t>: In order to ensure that a given transaction is </a:t>
            </a:r>
            <a:r>
              <a:rPr lang="en-US" b="1" dirty="0"/>
              <a:t>atomic</a:t>
            </a:r>
            <a:r>
              <a:rPr lang="en-US" dirty="0"/>
              <a:t> in the distributed environment, therefore, the system must ensure that the set of agents for that transaction either all commit in unison or all roll back in unison. That effect can be achieved by means of the two-phase commit protocol</a:t>
            </a:r>
          </a:p>
          <a:p>
            <a:r>
              <a:rPr lang="en-US" b="1" dirty="0"/>
              <a:t>Concurrency Control</a:t>
            </a:r>
            <a:r>
              <a:rPr lang="en-US" dirty="0"/>
              <a:t>: is based in most distributed systems on </a:t>
            </a:r>
            <a:r>
              <a:rPr lang="en-US" b="1" dirty="0"/>
              <a:t>locking</a:t>
            </a:r>
          </a:p>
          <a:p>
            <a:endParaRPr lang="en-CA" dirty="0"/>
          </a:p>
        </p:txBody>
      </p:sp>
    </p:spTree>
    <p:extLst>
      <p:ext uri="{BB962C8B-B14F-4D97-AF65-F5344CB8AC3E}">
        <p14:creationId xmlns:p14="http://schemas.microsoft.com/office/powerpoint/2010/main" val="129513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89DDE-E7FE-4CEF-8EDA-6C5878F38211}"/>
              </a:ext>
            </a:extLst>
          </p:cNvPr>
          <p:cNvSpPr>
            <a:spLocks noGrp="1"/>
          </p:cNvSpPr>
          <p:nvPr>
            <p:ph type="title"/>
          </p:nvPr>
        </p:nvSpPr>
        <p:spPr>
          <a:xfrm>
            <a:off x="1154953" y="973668"/>
            <a:ext cx="9208247" cy="706964"/>
          </a:xfrm>
        </p:spPr>
        <p:txBody>
          <a:bodyPr/>
          <a:lstStyle/>
          <a:p>
            <a:r>
              <a:rPr lang="en-US" sz="2800" dirty="0"/>
              <a:t>Recovery control: Two-phase commit protocol</a:t>
            </a:r>
            <a:endParaRPr lang="en-CA" sz="2800" dirty="0"/>
          </a:p>
        </p:txBody>
      </p:sp>
      <p:sp>
        <p:nvSpPr>
          <p:cNvPr id="3" name="Content Placeholder 2">
            <a:extLst>
              <a:ext uri="{FF2B5EF4-FFF2-40B4-BE49-F238E27FC236}">
                <a16:creationId xmlns:a16="http://schemas.microsoft.com/office/drawing/2014/main" id="{A8DDDF10-9063-4040-81E2-4F72EBA2ECC3}"/>
              </a:ext>
            </a:extLst>
          </p:cNvPr>
          <p:cNvSpPr>
            <a:spLocks noGrp="1"/>
          </p:cNvSpPr>
          <p:nvPr>
            <p:ph idx="1"/>
          </p:nvPr>
        </p:nvSpPr>
        <p:spPr>
          <a:xfrm>
            <a:off x="1154955" y="2603500"/>
            <a:ext cx="9835262" cy="2978694"/>
          </a:xfrm>
        </p:spPr>
        <p:txBody>
          <a:bodyPr>
            <a:normAutofit/>
          </a:bodyPr>
          <a:lstStyle/>
          <a:p>
            <a:r>
              <a:rPr lang="en-US" sz="2000" b="1" dirty="0"/>
              <a:t>FIRST PHASE</a:t>
            </a:r>
            <a:r>
              <a:rPr lang="en-US" sz="2000" dirty="0"/>
              <a:t>: Each site must </a:t>
            </a:r>
            <a:r>
              <a:rPr lang="en-US" sz="2000" b="1" dirty="0"/>
              <a:t>force-write</a:t>
            </a:r>
            <a:r>
              <a:rPr lang="en-US" sz="2000" dirty="0"/>
              <a:t> all log entries for local resources used by the transaction out to its physical log. Assuming the force-write is successful, each site gives the OK.</a:t>
            </a:r>
          </a:p>
          <a:p>
            <a:r>
              <a:rPr lang="en-US" sz="2000" b="1" dirty="0"/>
              <a:t>SECOND PHASE</a:t>
            </a:r>
            <a:r>
              <a:rPr lang="en-US" sz="2000" dirty="0"/>
              <a:t>: If the site where the transaction has been submitted receives all the OK form the other sites, it force-writes an entry to its own physical log. If anything has gone BAD, then general </a:t>
            </a:r>
            <a:r>
              <a:rPr lang="en-US" sz="2000" b="1" dirty="0"/>
              <a:t>ROLLBACK</a:t>
            </a:r>
            <a:r>
              <a:rPr lang="en-US" sz="2000" dirty="0"/>
              <a:t> otherwise the decision is </a:t>
            </a:r>
            <a:r>
              <a:rPr lang="en-US" sz="2000" b="1" dirty="0"/>
              <a:t>COMMIT</a:t>
            </a:r>
            <a:r>
              <a:rPr lang="en-US" sz="2000" dirty="0"/>
              <a:t>.</a:t>
            </a:r>
          </a:p>
        </p:txBody>
      </p:sp>
    </p:spTree>
    <p:extLst>
      <p:ext uri="{BB962C8B-B14F-4D97-AF65-F5344CB8AC3E}">
        <p14:creationId xmlns:p14="http://schemas.microsoft.com/office/powerpoint/2010/main" val="120732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1EDE-962B-4AED-B2D2-0B61F3C55BF7}"/>
              </a:ext>
            </a:extLst>
          </p:cNvPr>
          <p:cNvSpPr>
            <a:spLocks noGrp="1"/>
          </p:cNvSpPr>
          <p:nvPr>
            <p:ph type="title"/>
          </p:nvPr>
        </p:nvSpPr>
        <p:spPr>
          <a:xfrm>
            <a:off x="1154953" y="973668"/>
            <a:ext cx="9443378" cy="706964"/>
          </a:xfrm>
        </p:spPr>
        <p:txBody>
          <a:bodyPr/>
          <a:lstStyle/>
          <a:p>
            <a:r>
              <a:rPr lang="en-CA" sz="3200" dirty="0"/>
              <a:t>Rules 9-11: </a:t>
            </a:r>
            <a:r>
              <a:rPr lang="en-US" sz="2400" dirty="0"/>
              <a:t>Hardware, OS and Network Independence</a:t>
            </a:r>
            <a:endParaRPr lang="en-CA" sz="3200" dirty="0"/>
          </a:p>
        </p:txBody>
      </p:sp>
      <p:sp>
        <p:nvSpPr>
          <p:cNvPr id="6" name="Content Placeholder 5">
            <a:extLst>
              <a:ext uri="{FF2B5EF4-FFF2-40B4-BE49-F238E27FC236}">
                <a16:creationId xmlns:a16="http://schemas.microsoft.com/office/drawing/2014/main" id="{97B95DA1-06B9-48BB-B1CE-EF2F4B53BF45}"/>
              </a:ext>
            </a:extLst>
          </p:cNvPr>
          <p:cNvSpPr>
            <a:spLocks noGrp="1"/>
          </p:cNvSpPr>
          <p:nvPr>
            <p:ph idx="1"/>
          </p:nvPr>
        </p:nvSpPr>
        <p:spPr>
          <a:xfrm>
            <a:off x="1371768" y="2472870"/>
            <a:ext cx="9443377" cy="4032433"/>
          </a:xfrm>
        </p:spPr>
        <p:txBody>
          <a:bodyPr>
            <a:noAutofit/>
          </a:bodyPr>
          <a:lstStyle/>
          <a:p>
            <a:r>
              <a:rPr lang="en-US" sz="2000" dirty="0"/>
              <a:t>User should be presented with the “</a:t>
            </a:r>
            <a:r>
              <a:rPr lang="en-US" sz="2000" b="1" dirty="0"/>
              <a:t>single-system image</a:t>
            </a:r>
            <a:r>
              <a:rPr lang="en-US" sz="2000" dirty="0"/>
              <a:t>” regardless any particular hardware platform, operating system and network</a:t>
            </a:r>
          </a:p>
          <a:p>
            <a:r>
              <a:rPr lang="en-US" sz="2000" dirty="0"/>
              <a:t>It is desirable to be able to run the </a:t>
            </a:r>
            <a:r>
              <a:rPr lang="en-US" sz="2000" b="1" dirty="0"/>
              <a:t>same DBMS on different hardware systems </a:t>
            </a:r>
            <a:r>
              <a:rPr lang="en-US" sz="2000" dirty="0"/>
              <a:t>which all participate as equal partners (where appropriate) in a distributed system</a:t>
            </a:r>
          </a:p>
          <a:p>
            <a:r>
              <a:rPr lang="en-US" sz="2000" dirty="0"/>
              <a:t>If data is distributed but all servers run the same DBMS software, we have a </a:t>
            </a:r>
            <a:r>
              <a:rPr lang="en-US" sz="2000" b="1" dirty="0"/>
              <a:t>homogenous</a:t>
            </a:r>
            <a:r>
              <a:rPr lang="en-US" sz="2000" dirty="0"/>
              <a:t> distributed database system otherwise </a:t>
            </a:r>
            <a:r>
              <a:rPr lang="en-US" sz="2000" b="1" dirty="0"/>
              <a:t>heterogenous</a:t>
            </a:r>
            <a:r>
              <a:rPr lang="en-US" sz="2000" dirty="0"/>
              <a:t> distributed database system also referred as </a:t>
            </a:r>
            <a:r>
              <a:rPr lang="en-US" sz="2000" b="1" dirty="0" err="1"/>
              <a:t>multidatabase</a:t>
            </a:r>
            <a:r>
              <a:rPr lang="en-US" sz="2000" b="1" dirty="0"/>
              <a:t> system</a:t>
            </a:r>
            <a:r>
              <a:rPr lang="en-US" sz="2000" dirty="0"/>
              <a:t>.</a:t>
            </a:r>
          </a:p>
          <a:p>
            <a:r>
              <a:rPr lang="en-US" sz="2000" dirty="0"/>
              <a:t>A distributed database system needs </a:t>
            </a:r>
            <a:r>
              <a:rPr lang="en-US" sz="2000" b="1" dirty="0"/>
              <a:t>a reliable message transmission service</a:t>
            </a:r>
            <a:endParaRPr lang="en-US" sz="2000" dirty="0"/>
          </a:p>
          <a:p>
            <a:r>
              <a:rPr lang="en-US" sz="2000" dirty="0"/>
              <a:t>The network should also be responsible for </a:t>
            </a:r>
            <a:r>
              <a:rPr lang="en-US" sz="2000" b="1" dirty="0"/>
              <a:t>site authentication</a:t>
            </a:r>
            <a:endParaRPr lang="en-CA" sz="2000" b="1" dirty="0"/>
          </a:p>
        </p:txBody>
      </p:sp>
    </p:spTree>
    <p:extLst>
      <p:ext uri="{BB962C8B-B14F-4D97-AF65-F5344CB8AC3E}">
        <p14:creationId xmlns:p14="http://schemas.microsoft.com/office/powerpoint/2010/main" val="241134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1EDE-962B-4AED-B2D2-0B61F3C55BF7}"/>
              </a:ext>
            </a:extLst>
          </p:cNvPr>
          <p:cNvSpPr>
            <a:spLocks noGrp="1"/>
          </p:cNvSpPr>
          <p:nvPr>
            <p:ph type="title"/>
          </p:nvPr>
        </p:nvSpPr>
        <p:spPr/>
        <p:txBody>
          <a:bodyPr/>
          <a:lstStyle/>
          <a:p>
            <a:r>
              <a:rPr lang="en-CA" dirty="0"/>
              <a:t>Rule 12: DBMS independence</a:t>
            </a:r>
          </a:p>
        </p:txBody>
      </p:sp>
      <p:sp>
        <p:nvSpPr>
          <p:cNvPr id="6" name="Content Placeholder 5">
            <a:extLst>
              <a:ext uri="{FF2B5EF4-FFF2-40B4-BE49-F238E27FC236}">
                <a16:creationId xmlns:a16="http://schemas.microsoft.com/office/drawing/2014/main" id="{97B95DA1-06B9-48BB-B1CE-EF2F4B53BF45}"/>
              </a:ext>
            </a:extLst>
          </p:cNvPr>
          <p:cNvSpPr>
            <a:spLocks noGrp="1"/>
          </p:cNvSpPr>
          <p:nvPr>
            <p:ph idx="1"/>
          </p:nvPr>
        </p:nvSpPr>
        <p:spPr>
          <a:xfrm>
            <a:off x="1345324" y="2471895"/>
            <a:ext cx="9511862" cy="4089679"/>
          </a:xfrm>
        </p:spPr>
        <p:txBody>
          <a:bodyPr>
            <a:normAutofit fontScale="92500"/>
          </a:bodyPr>
          <a:lstStyle/>
          <a:p>
            <a:r>
              <a:rPr lang="en-US" dirty="0"/>
              <a:t>Ideal distributed system should provide DBMS independence (</a:t>
            </a:r>
            <a:r>
              <a:rPr lang="en-US" b="1" dirty="0"/>
              <a:t>DBMS transparency</a:t>
            </a:r>
            <a:r>
              <a:rPr lang="en-US" dirty="0"/>
              <a:t>)</a:t>
            </a:r>
          </a:p>
          <a:p>
            <a:r>
              <a:rPr lang="en-US" dirty="0"/>
              <a:t>All that is really needed is that the DBMS instances at different sites all support the </a:t>
            </a:r>
            <a:r>
              <a:rPr lang="en-US" b="1" dirty="0"/>
              <a:t>same interface</a:t>
            </a:r>
            <a:endParaRPr lang="en-US" dirty="0"/>
          </a:p>
          <a:p>
            <a:r>
              <a:rPr lang="en-US" dirty="0"/>
              <a:t>Consider an example: Suppose that site X is running </a:t>
            </a:r>
            <a:r>
              <a:rPr lang="en-US" b="1" dirty="0"/>
              <a:t>DB2</a:t>
            </a:r>
            <a:r>
              <a:rPr lang="en-US" dirty="0"/>
              <a:t> and site Y is running </a:t>
            </a:r>
            <a:r>
              <a:rPr lang="en-US" b="1" dirty="0"/>
              <a:t>ORACLE</a:t>
            </a:r>
            <a:r>
              <a:rPr lang="en-US" dirty="0"/>
              <a:t>. Some user at site X desires to see a single distributed database that includes data from DB2 (site X) and ORACLE from site Y. By definition user U is a an DB2 user and the distributed database must therefore be an DB2 database. The solution is quite straightforward: DB2 must provide an application program (gateway) that runs upon ORACLE and has the effect of </a:t>
            </a:r>
            <a:r>
              <a:rPr lang="en-US" b="1" dirty="0"/>
              <a:t>'making ORACLE look like DB2</a:t>
            </a:r>
            <a:r>
              <a:rPr lang="en-US" dirty="0"/>
              <a:t>’</a:t>
            </a:r>
          </a:p>
          <a:p>
            <a:r>
              <a:rPr lang="en-US" dirty="0"/>
              <a:t>Implementing protocols for the </a:t>
            </a:r>
            <a:r>
              <a:rPr lang="en-US" b="1" dirty="0"/>
              <a:t>exchange of information </a:t>
            </a:r>
            <a:r>
              <a:rPr lang="en-US" dirty="0"/>
              <a:t>between DB2 and ORACLE involves first the understanding of the </a:t>
            </a:r>
            <a:r>
              <a:rPr lang="en-US" b="1" dirty="0"/>
              <a:t>messages</a:t>
            </a:r>
            <a:r>
              <a:rPr lang="en-US" dirty="0"/>
              <a:t> in which SQL sources are sent form DB2 and translated to ORACLE statements and mapping ORACLE </a:t>
            </a:r>
            <a:r>
              <a:rPr lang="en-US" b="1" dirty="0"/>
              <a:t>results</a:t>
            </a:r>
            <a:r>
              <a:rPr lang="en-US" dirty="0"/>
              <a:t> (data values, return codes, ...) into the messages format that DB2 expects</a:t>
            </a:r>
            <a:endParaRPr lang="en-CA" dirty="0"/>
          </a:p>
        </p:txBody>
      </p:sp>
    </p:spTree>
    <p:extLst>
      <p:ext uri="{BB962C8B-B14F-4D97-AF65-F5344CB8AC3E}">
        <p14:creationId xmlns:p14="http://schemas.microsoft.com/office/powerpoint/2010/main" val="238988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A755-833B-4EE7-ADB2-CC36EC52574E}"/>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2BCCCA12-EC63-49E5-BAFA-8F35AD4FEF10}"/>
              </a:ext>
            </a:extLst>
          </p:cNvPr>
          <p:cNvSpPr>
            <a:spLocks noGrp="1"/>
          </p:cNvSpPr>
          <p:nvPr>
            <p:ph idx="1"/>
          </p:nvPr>
        </p:nvSpPr>
        <p:spPr/>
        <p:txBody>
          <a:bodyPr/>
          <a:lstStyle/>
          <a:p>
            <a:r>
              <a:rPr lang="en-CA" dirty="0">
                <a:solidFill>
                  <a:schemeClr val="tx1"/>
                </a:solidFill>
                <a:hlinkClick r:id="rId2">
                  <a:extLst>
                    <a:ext uri="{A12FA001-AC4F-418D-AE19-62706E023703}">
                      <ahyp:hlinkClr xmlns:ahyp="http://schemas.microsoft.com/office/drawing/2018/hyperlinkcolor" val="tx"/>
                    </a:ext>
                  </a:extLst>
                </a:hlinkClick>
              </a:rPr>
              <a:t>http://mazsola.iit.uni-miskolc.hu/tempus/discom/doc/db/tema01a.pdf</a:t>
            </a:r>
            <a:endParaRPr lang="en-CA" dirty="0">
              <a:solidFill>
                <a:schemeClr val="tx1"/>
              </a:solidFill>
            </a:endParaRPr>
          </a:p>
          <a:p>
            <a:r>
              <a:rPr lang="en-CA" dirty="0">
                <a:solidFill>
                  <a:schemeClr val="tx1"/>
                </a:solidFill>
                <a:hlinkClick r:id="rId3">
                  <a:extLst>
                    <a:ext uri="{A12FA001-AC4F-418D-AE19-62706E023703}">
                      <ahyp:hlinkClr xmlns:ahyp="http://schemas.microsoft.com/office/drawing/2018/hyperlinkcolor" val="tx"/>
                    </a:ext>
                  </a:extLst>
                </a:hlinkClick>
              </a:rPr>
              <a:t>https://www2.cs.duke.edu/courses/fall17/cps216/Lectures/Lecture-20-Parallel-DB.pdf</a:t>
            </a:r>
            <a:r>
              <a:rPr lang="en-CA" dirty="0">
                <a:solidFill>
                  <a:schemeClr val="tx1"/>
                </a:solidFill>
              </a:rPr>
              <a:t> </a:t>
            </a:r>
          </a:p>
        </p:txBody>
      </p:sp>
    </p:spTree>
    <p:extLst>
      <p:ext uri="{BB962C8B-B14F-4D97-AF65-F5344CB8AC3E}">
        <p14:creationId xmlns:p14="http://schemas.microsoft.com/office/powerpoint/2010/main" val="299593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93D4-E0B3-41EA-A4D2-CAFDF419C187}"/>
              </a:ext>
            </a:extLst>
          </p:cNvPr>
          <p:cNvSpPr>
            <a:spLocks noGrp="1"/>
          </p:cNvSpPr>
          <p:nvPr>
            <p:ph type="title"/>
          </p:nvPr>
        </p:nvSpPr>
        <p:spPr/>
        <p:txBody>
          <a:bodyPr/>
          <a:lstStyle/>
          <a:p>
            <a:r>
              <a:rPr lang="en-CA" dirty="0"/>
              <a:t>Parallel and Distributed Databases</a:t>
            </a:r>
          </a:p>
        </p:txBody>
      </p:sp>
      <p:sp>
        <p:nvSpPr>
          <p:cNvPr id="3" name="Content Placeholder 2">
            <a:extLst>
              <a:ext uri="{FF2B5EF4-FFF2-40B4-BE49-F238E27FC236}">
                <a16:creationId xmlns:a16="http://schemas.microsoft.com/office/drawing/2014/main" id="{6BD909BB-2473-48B2-81D0-B09C3D20ECBC}"/>
              </a:ext>
            </a:extLst>
          </p:cNvPr>
          <p:cNvSpPr>
            <a:spLocks noGrp="1"/>
          </p:cNvSpPr>
          <p:nvPr>
            <p:ph idx="1"/>
          </p:nvPr>
        </p:nvSpPr>
        <p:spPr>
          <a:xfrm>
            <a:off x="1418897" y="2429691"/>
            <a:ext cx="9291144" cy="4058195"/>
          </a:xfrm>
        </p:spPr>
        <p:txBody>
          <a:bodyPr>
            <a:normAutofit lnSpcReduction="10000"/>
          </a:bodyPr>
          <a:lstStyle/>
          <a:p>
            <a:r>
              <a:rPr lang="en-US" sz="2000" b="1" dirty="0"/>
              <a:t>Sharing data </a:t>
            </a:r>
            <a:r>
              <a:rPr lang="en-US" sz="2000" dirty="0"/>
              <a:t>is the key of a distributed DB (cooperative approach)</a:t>
            </a:r>
          </a:p>
          <a:p>
            <a:r>
              <a:rPr lang="en-US" sz="2000" dirty="0"/>
              <a:t>Since data is distributed, users that share that data can have it placed at the site they work on, with local control (</a:t>
            </a:r>
            <a:r>
              <a:rPr lang="en-US" sz="2000" b="1" dirty="0"/>
              <a:t>local autonomy</a:t>
            </a:r>
            <a:r>
              <a:rPr lang="en-US" sz="2000" dirty="0"/>
              <a:t>)</a:t>
            </a:r>
          </a:p>
          <a:p>
            <a:r>
              <a:rPr lang="en-US" sz="2000" dirty="0"/>
              <a:t>Distributed and parallel databases improve </a:t>
            </a:r>
            <a:r>
              <a:rPr lang="en-US" sz="2000" b="1" dirty="0"/>
              <a:t>reliability</a:t>
            </a:r>
            <a:r>
              <a:rPr lang="en-US" sz="2000" dirty="0"/>
              <a:t> and </a:t>
            </a:r>
            <a:r>
              <a:rPr lang="en-US" sz="2000" b="1" dirty="0"/>
              <a:t>availability</a:t>
            </a:r>
          </a:p>
          <a:p>
            <a:r>
              <a:rPr lang="en-US" sz="2000" dirty="0"/>
              <a:t>They have </a:t>
            </a:r>
            <a:r>
              <a:rPr lang="en-US" sz="2000" b="1" dirty="0"/>
              <a:t>replicated components </a:t>
            </a:r>
            <a:r>
              <a:rPr lang="en-US" sz="2000" dirty="0"/>
              <a:t>and thus eliminate single points of failure</a:t>
            </a:r>
          </a:p>
          <a:p>
            <a:r>
              <a:rPr lang="en-US" sz="2000" dirty="0"/>
              <a:t>The distribution of data and the parallel/distributed processing is not visible to the users (</a:t>
            </a:r>
            <a:r>
              <a:rPr lang="en-US" sz="2000" b="1" dirty="0"/>
              <a:t>transparency</a:t>
            </a:r>
            <a:r>
              <a:rPr lang="en-US" sz="2000" dirty="0"/>
              <a:t>)</a:t>
            </a:r>
          </a:p>
          <a:p>
            <a:r>
              <a:rPr lang="en-US" sz="2000" dirty="0"/>
              <a:t>A parallel database aims principally </a:t>
            </a:r>
            <a:r>
              <a:rPr lang="en-US" sz="2000" b="1" dirty="0"/>
              <a:t>linear speedup</a:t>
            </a:r>
            <a:r>
              <a:rPr lang="en-US" sz="2000" dirty="0"/>
              <a:t> and </a:t>
            </a:r>
            <a:r>
              <a:rPr lang="en-US" sz="2000" b="1" dirty="0"/>
              <a:t>linear</a:t>
            </a:r>
            <a:r>
              <a:rPr lang="en-US" sz="2000" dirty="0"/>
              <a:t> </a:t>
            </a:r>
            <a:r>
              <a:rPr lang="en-US" sz="2000" b="1" dirty="0"/>
              <a:t>scaleup</a:t>
            </a:r>
          </a:p>
          <a:p>
            <a:pPr lvl="1">
              <a:buFont typeface="Courier New" panose="02070309020205020404" pitchFamily="49" charset="0"/>
              <a:buChar char="o"/>
            </a:pPr>
            <a:r>
              <a:rPr lang="en-US" dirty="0"/>
              <a:t>If there is an average 1 percent slowdown per additional CPU means a system with 1000 CPU is only 4 percent as effective as a single CPU system!</a:t>
            </a:r>
            <a:endParaRPr lang="en-CA" dirty="0"/>
          </a:p>
        </p:txBody>
      </p:sp>
    </p:spTree>
    <p:extLst>
      <p:ext uri="{BB962C8B-B14F-4D97-AF65-F5344CB8AC3E}">
        <p14:creationId xmlns:p14="http://schemas.microsoft.com/office/powerpoint/2010/main" val="362459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8DAE2-75A2-40D5-9CF3-60996C4A84EC}"/>
              </a:ext>
            </a:extLst>
          </p:cNvPr>
          <p:cNvSpPr>
            <a:spLocks noGrp="1"/>
          </p:cNvSpPr>
          <p:nvPr>
            <p:ph type="title"/>
          </p:nvPr>
        </p:nvSpPr>
        <p:spPr/>
        <p:txBody>
          <a:bodyPr/>
          <a:lstStyle/>
          <a:p>
            <a:r>
              <a:rPr lang="en-CA" dirty="0"/>
              <a:t>Parallel Database System</a:t>
            </a:r>
          </a:p>
        </p:txBody>
      </p:sp>
      <p:sp>
        <p:nvSpPr>
          <p:cNvPr id="3" name="Content Placeholder 2">
            <a:extLst>
              <a:ext uri="{FF2B5EF4-FFF2-40B4-BE49-F238E27FC236}">
                <a16:creationId xmlns:a16="http://schemas.microsoft.com/office/drawing/2014/main" id="{11535AB5-4D11-45DE-91F5-2AE641D85E0D}"/>
              </a:ext>
            </a:extLst>
          </p:cNvPr>
          <p:cNvSpPr>
            <a:spLocks noGrp="1"/>
          </p:cNvSpPr>
          <p:nvPr>
            <p:ph idx="1"/>
          </p:nvPr>
        </p:nvSpPr>
        <p:spPr>
          <a:xfrm>
            <a:off x="1492469" y="2386149"/>
            <a:ext cx="9217572" cy="4153987"/>
          </a:xfrm>
        </p:spPr>
        <p:txBody>
          <a:bodyPr>
            <a:normAutofit fontScale="92500"/>
          </a:bodyPr>
          <a:lstStyle/>
          <a:p>
            <a:r>
              <a:rPr lang="en-US" sz="2000" dirty="0"/>
              <a:t>Seeks to improve performance through </a:t>
            </a:r>
            <a:r>
              <a:rPr lang="en-US" sz="2000" b="1" dirty="0"/>
              <a:t>parallelization</a:t>
            </a:r>
            <a:r>
              <a:rPr lang="en-US" sz="2000" dirty="0"/>
              <a:t> of various operations, such as: l</a:t>
            </a:r>
            <a:r>
              <a:rPr lang="en-US" sz="1800" dirty="0"/>
              <a:t>oading data, building indices, valuating queries and more</a:t>
            </a:r>
          </a:p>
          <a:p>
            <a:r>
              <a:rPr lang="en-US" sz="2000" dirty="0"/>
              <a:t>Although data may be stored in a distributed fashion in such a system, the distribution is governed solely by </a:t>
            </a:r>
            <a:r>
              <a:rPr lang="en-US" sz="2000" b="1" dirty="0"/>
              <a:t>performance considerations</a:t>
            </a:r>
            <a:r>
              <a:rPr lang="en-US" sz="2000" dirty="0"/>
              <a:t>.</a:t>
            </a:r>
          </a:p>
          <a:p>
            <a:pPr lvl="1">
              <a:buFont typeface="Courier New" panose="02070309020205020404" pitchFamily="49" charset="0"/>
              <a:buChar char="o"/>
            </a:pPr>
            <a:r>
              <a:rPr lang="en-US" sz="1800" dirty="0"/>
              <a:t>Machines are physically close to each other, e.g., same server room</a:t>
            </a:r>
          </a:p>
          <a:p>
            <a:pPr lvl="1">
              <a:buFont typeface="Courier New" panose="02070309020205020404" pitchFamily="49" charset="0"/>
              <a:buChar char="o"/>
            </a:pPr>
            <a:r>
              <a:rPr lang="en-US" sz="1800" dirty="0"/>
              <a:t>Machines connects with dedicated high-speed LANs and switches</a:t>
            </a:r>
          </a:p>
          <a:p>
            <a:pPr lvl="1">
              <a:buFont typeface="Courier New" panose="02070309020205020404" pitchFamily="49" charset="0"/>
              <a:buChar char="o"/>
            </a:pPr>
            <a:r>
              <a:rPr lang="en-US" sz="1800" dirty="0"/>
              <a:t>Communication cost is assumed to be small</a:t>
            </a:r>
          </a:p>
          <a:p>
            <a:r>
              <a:rPr lang="en-US" dirty="0"/>
              <a:t>A parallel database aims principally linear speedup and linear scaleup</a:t>
            </a:r>
          </a:p>
          <a:p>
            <a:pPr lvl="1">
              <a:buFont typeface="Courier New" panose="02070309020205020404" pitchFamily="49" charset="0"/>
              <a:buChar char="o"/>
            </a:pPr>
            <a:r>
              <a:rPr lang="en-CA" b="1" dirty="0"/>
              <a:t>Linear speedup </a:t>
            </a:r>
            <a:r>
              <a:rPr lang="en-CA" dirty="0"/>
              <a:t>means the time taken for operations decreases linearly in proportion to the increase in the numbers of CPUs and disks</a:t>
            </a:r>
          </a:p>
          <a:p>
            <a:pPr lvl="1">
              <a:buFont typeface="Courier New" panose="02070309020205020404" pitchFamily="49" charset="0"/>
              <a:buChar char="o"/>
            </a:pPr>
            <a:r>
              <a:rPr lang="en-CA" b="1" dirty="0"/>
              <a:t>Linear scaleup </a:t>
            </a:r>
            <a:r>
              <a:rPr lang="en-CA" dirty="0"/>
              <a:t>means performance is sustained if the number of CPUs and disks are increased in proportion to the amount of data</a:t>
            </a:r>
          </a:p>
        </p:txBody>
      </p:sp>
    </p:spTree>
    <p:extLst>
      <p:ext uri="{BB962C8B-B14F-4D97-AF65-F5344CB8AC3E}">
        <p14:creationId xmlns:p14="http://schemas.microsoft.com/office/powerpoint/2010/main" val="110769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77541-C6D1-4BD9-ADC1-097F6686BCF9}"/>
              </a:ext>
            </a:extLst>
          </p:cNvPr>
          <p:cNvSpPr>
            <a:spLocks noGrp="1"/>
          </p:cNvSpPr>
          <p:nvPr>
            <p:ph type="title"/>
          </p:nvPr>
        </p:nvSpPr>
        <p:spPr/>
        <p:txBody>
          <a:bodyPr/>
          <a:lstStyle/>
          <a:p>
            <a:r>
              <a:rPr lang="en-US" altLang="nl-BE" dirty="0"/>
              <a:t>Architectures for Parallel Databases</a:t>
            </a:r>
            <a:endParaRPr lang="en-CA" dirty="0"/>
          </a:p>
        </p:txBody>
      </p:sp>
      <p:grpSp>
        <p:nvGrpSpPr>
          <p:cNvPr id="84" name="Group 83">
            <a:extLst>
              <a:ext uri="{FF2B5EF4-FFF2-40B4-BE49-F238E27FC236}">
                <a16:creationId xmlns:a16="http://schemas.microsoft.com/office/drawing/2014/main" id="{01A7BE47-3022-4770-A718-709E78B2A386}"/>
              </a:ext>
            </a:extLst>
          </p:cNvPr>
          <p:cNvGrpSpPr/>
          <p:nvPr/>
        </p:nvGrpSpPr>
        <p:grpSpPr>
          <a:xfrm>
            <a:off x="720359" y="2707865"/>
            <a:ext cx="2878888" cy="3176468"/>
            <a:chOff x="720358" y="2707864"/>
            <a:chExt cx="3185329" cy="3456635"/>
          </a:xfrm>
        </p:grpSpPr>
        <p:sp>
          <p:nvSpPr>
            <p:cNvPr id="6" name="Rectangle: Rounded Corners 5">
              <a:extLst>
                <a:ext uri="{FF2B5EF4-FFF2-40B4-BE49-F238E27FC236}">
                  <a16:creationId xmlns:a16="http://schemas.microsoft.com/office/drawing/2014/main" id="{CCB9B693-EF51-44AC-91EB-19B541195ECC}"/>
                </a:ext>
              </a:extLst>
            </p:cNvPr>
            <p:cNvSpPr/>
            <p:nvPr/>
          </p:nvSpPr>
          <p:spPr>
            <a:xfrm>
              <a:off x="720359" y="2707864"/>
              <a:ext cx="3185328" cy="42203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Interconnection Network</a:t>
              </a:r>
            </a:p>
          </p:txBody>
        </p:sp>
        <p:sp>
          <p:nvSpPr>
            <p:cNvPr id="9" name="Oval 8">
              <a:extLst>
                <a:ext uri="{FF2B5EF4-FFF2-40B4-BE49-F238E27FC236}">
                  <a16:creationId xmlns:a16="http://schemas.microsoft.com/office/drawing/2014/main" id="{4CABE890-A3F9-442D-A9CC-B3C12973A268}"/>
                </a:ext>
              </a:extLst>
            </p:cNvPr>
            <p:cNvSpPr/>
            <p:nvPr/>
          </p:nvSpPr>
          <p:spPr>
            <a:xfrm>
              <a:off x="720359" y="3561976"/>
              <a:ext cx="724089" cy="70082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P</a:t>
              </a:r>
            </a:p>
          </p:txBody>
        </p:sp>
        <p:sp>
          <p:nvSpPr>
            <p:cNvPr id="10" name="Oval 9">
              <a:extLst>
                <a:ext uri="{FF2B5EF4-FFF2-40B4-BE49-F238E27FC236}">
                  <a16:creationId xmlns:a16="http://schemas.microsoft.com/office/drawing/2014/main" id="{0E6D42A2-F310-4EEA-84E7-9312834A54D1}"/>
                </a:ext>
              </a:extLst>
            </p:cNvPr>
            <p:cNvSpPr/>
            <p:nvPr/>
          </p:nvSpPr>
          <p:spPr>
            <a:xfrm>
              <a:off x="1950978" y="3561976"/>
              <a:ext cx="724089" cy="70082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P</a:t>
              </a:r>
            </a:p>
          </p:txBody>
        </p:sp>
        <p:sp>
          <p:nvSpPr>
            <p:cNvPr id="11" name="Oval 10">
              <a:extLst>
                <a:ext uri="{FF2B5EF4-FFF2-40B4-BE49-F238E27FC236}">
                  <a16:creationId xmlns:a16="http://schemas.microsoft.com/office/drawing/2014/main" id="{53AA456F-B2D7-409C-B6EF-0949597753FB}"/>
                </a:ext>
              </a:extLst>
            </p:cNvPr>
            <p:cNvSpPr/>
            <p:nvPr/>
          </p:nvSpPr>
          <p:spPr>
            <a:xfrm>
              <a:off x="3181598" y="3561976"/>
              <a:ext cx="724089" cy="70082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P</a:t>
              </a:r>
            </a:p>
          </p:txBody>
        </p:sp>
        <p:sp>
          <p:nvSpPr>
            <p:cNvPr id="12" name="Rectangle 11">
              <a:extLst>
                <a:ext uri="{FF2B5EF4-FFF2-40B4-BE49-F238E27FC236}">
                  <a16:creationId xmlns:a16="http://schemas.microsoft.com/office/drawing/2014/main" id="{5D158229-42E6-44E7-929C-C9FA58C28A58}"/>
                </a:ext>
              </a:extLst>
            </p:cNvPr>
            <p:cNvSpPr/>
            <p:nvPr/>
          </p:nvSpPr>
          <p:spPr>
            <a:xfrm>
              <a:off x="720358" y="4694880"/>
              <a:ext cx="724089" cy="4220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dirty="0"/>
                <a:t>M</a:t>
              </a:r>
            </a:p>
          </p:txBody>
        </p:sp>
        <p:sp>
          <p:nvSpPr>
            <p:cNvPr id="15" name="Rectangle 14">
              <a:extLst>
                <a:ext uri="{FF2B5EF4-FFF2-40B4-BE49-F238E27FC236}">
                  <a16:creationId xmlns:a16="http://schemas.microsoft.com/office/drawing/2014/main" id="{2D18ACC6-D32B-4213-AFBB-67BC4A40A11C}"/>
                </a:ext>
              </a:extLst>
            </p:cNvPr>
            <p:cNvSpPr/>
            <p:nvPr/>
          </p:nvSpPr>
          <p:spPr>
            <a:xfrm>
              <a:off x="1950977" y="4682272"/>
              <a:ext cx="724089" cy="4220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dirty="0"/>
                <a:t>M</a:t>
              </a:r>
            </a:p>
          </p:txBody>
        </p:sp>
        <p:sp>
          <p:nvSpPr>
            <p:cNvPr id="16" name="Rectangle 15">
              <a:extLst>
                <a:ext uri="{FF2B5EF4-FFF2-40B4-BE49-F238E27FC236}">
                  <a16:creationId xmlns:a16="http://schemas.microsoft.com/office/drawing/2014/main" id="{6720E8A1-7ECE-4032-A455-823FD460E9DC}"/>
                </a:ext>
              </a:extLst>
            </p:cNvPr>
            <p:cNvSpPr/>
            <p:nvPr/>
          </p:nvSpPr>
          <p:spPr>
            <a:xfrm>
              <a:off x="3181598" y="4682271"/>
              <a:ext cx="724089" cy="4220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dirty="0"/>
                <a:t>M</a:t>
              </a:r>
            </a:p>
          </p:txBody>
        </p:sp>
        <p:sp>
          <p:nvSpPr>
            <p:cNvPr id="17" name="Flowchart: Magnetic Disk 16">
              <a:extLst>
                <a:ext uri="{FF2B5EF4-FFF2-40B4-BE49-F238E27FC236}">
                  <a16:creationId xmlns:a16="http://schemas.microsoft.com/office/drawing/2014/main" id="{C66C8502-C264-4B01-AAE8-F377CB942DB9}"/>
                </a:ext>
              </a:extLst>
            </p:cNvPr>
            <p:cNvSpPr/>
            <p:nvPr/>
          </p:nvSpPr>
          <p:spPr>
            <a:xfrm>
              <a:off x="720358" y="5604158"/>
              <a:ext cx="724089" cy="560341"/>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rPr>
                <a:t>D</a:t>
              </a:r>
            </a:p>
          </p:txBody>
        </p:sp>
        <p:sp>
          <p:nvSpPr>
            <p:cNvPr id="18" name="Flowchart: Magnetic Disk 17">
              <a:extLst>
                <a:ext uri="{FF2B5EF4-FFF2-40B4-BE49-F238E27FC236}">
                  <a16:creationId xmlns:a16="http://schemas.microsoft.com/office/drawing/2014/main" id="{F4C6F7F4-AABB-41A3-8053-2C14E8F0CF67}"/>
                </a:ext>
              </a:extLst>
            </p:cNvPr>
            <p:cNvSpPr/>
            <p:nvPr/>
          </p:nvSpPr>
          <p:spPr>
            <a:xfrm>
              <a:off x="1950976" y="5604160"/>
              <a:ext cx="724089" cy="560339"/>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rPr>
                <a:t>D</a:t>
              </a:r>
            </a:p>
          </p:txBody>
        </p:sp>
        <p:sp>
          <p:nvSpPr>
            <p:cNvPr id="19" name="Flowchart: Magnetic Disk 18">
              <a:extLst>
                <a:ext uri="{FF2B5EF4-FFF2-40B4-BE49-F238E27FC236}">
                  <a16:creationId xmlns:a16="http://schemas.microsoft.com/office/drawing/2014/main" id="{D73B4F91-CF56-428E-9B8D-E49A78CCCBA5}"/>
                </a:ext>
              </a:extLst>
            </p:cNvPr>
            <p:cNvSpPr/>
            <p:nvPr/>
          </p:nvSpPr>
          <p:spPr>
            <a:xfrm>
              <a:off x="3181595" y="5604159"/>
              <a:ext cx="724089" cy="560339"/>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rPr>
                <a:t>D</a:t>
              </a:r>
            </a:p>
          </p:txBody>
        </p:sp>
        <p:cxnSp>
          <p:nvCxnSpPr>
            <p:cNvPr id="21" name="Straight Connector 20">
              <a:extLst>
                <a:ext uri="{FF2B5EF4-FFF2-40B4-BE49-F238E27FC236}">
                  <a16:creationId xmlns:a16="http://schemas.microsoft.com/office/drawing/2014/main" id="{74D98086-E225-4B6C-B072-A648963E44DD}"/>
                </a:ext>
              </a:extLst>
            </p:cNvPr>
            <p:cNvCxnSpPr>
              <a:stCxn id="9" idx="0"/>
            </p:cNvCxnSpPr>
            <p:nvPr/>
          </p:nvCxnSpPr>
          <p:spPr>
            <a:xfrm flipH="1" flipV="1">
              <a:off x="1082402" y="3129895"/>
              <a:ext cx="2" cy="432081"/>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B11CA496-B485-49FB-9057-70C790680CAB}"/>
                </a:ext>
              </a:extLst>
            </p:cNvPr>
            <p:cNvCxnSpPr>
              <a:stCxn id="10" idx="0"/>
              <a:endCxn id="6" idx="2"/>
            </p:cNvCxnSpPr>
            <p:nvPr/>
          </p:nvCxnSpPr>
          <p:spPr>
            <a:xfrm flipV="1">
              <a:off x="2313023" y="3129895"/>
              <a:ext cx="0" cy="432081"/>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1A4EA7F3-24E8-4387-8AA0-AF9655BC31C3}"/>
                </a:ext>
              </a:extLst>
            </p:cNvPr>
            <p:cNvCxnSpPr>
              <a:stCxn id="11" idx="0"/>
            </p:cNvCxnSpPr>
            <p:nvPr/>
          </p:nvCxnSpPr>
          <p:spPr>
            <a:xfrm flipH="1" flipV="1">
              <a:off x="3543639" y="3129895"/>
              <a:ext cx="4" cy="432081"/>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94623570-ABF6-4F10-87AA-D121AFCEB9BA}"/>
                </a:ext>
              </a:extLst>
            </p:cNvPr>
            <p:cNvCxnSpPr>
              <a:stCxn id="12" idx="0"/>
              <a:endCxn id="9" idx="4"/>
            </p:cNvCxnSpPr>
            <p:nvPr/>
          </p:nvCxnSpPr>
          <p:spPr>
            <a:xfrm flipV="1">
              <a:off x="1082403" y="4262799"/>
              <a:ext cx="1" cy="432081"/>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173DE428-D6E2-4942-9212-440274F7B0AB}"/>
                </a:ext>
              </a:extLst>
            </p:cNvPr>
            <p:cNvCxnSpPr>
              <a:stCxn id="15" idx="0"/>
              <a:endCxn id="10" idx="4"/>
            </p:cNvCxnSpPr>
            <p:nvPr/>
          </p:nvCxnSpPr>
          <p:spPr>
            <a:xfrm flipV="1">
              <a:off x="2313022" y="4262799"/>
              <a:ext cx="1" cy="419473"/>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8EF59536-134B-491B-BE12-3F72851716E7}"/>
                </a:ext>
              </a:extLst>
            </p:cNvPr>
            <p:cNvCxnSpPr>
              <a:stCxn id="16" idx="0"/>
              <a:endCxn id="11" idx="4"/>
            </p:cNvCxnSpPr>
            <p:nvPr/>
          </p:nvCxnSpPr>
          <p:spPr>
            <a:xfrm flipV="1">
              <a:off x="3543643" y="4262799"/>
              <a:ext cx="0" cy="419472"/>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7ED671DE-16BF-43C2-A5C8-6697EA8C7A31}"/>
                </a:ext>
              </a:extLst>
            </p:cNvPr>
            <p:cNvCxnSpPr>
              <a:stCxn id="17" idx="1"/>
              <a:endCxn id="12" idx="2"/>
            </p:cNvCxnSpPr>
            <p:nvPr/>
          </p:nvCxnSpPr>
          <p:spPr>
            <a:xfrm flipV="1">
              <a:off x="1082403" y="5116911"/>
              <a:ext cx="0" cy="487247"/>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96F165D1-BE8A-4C4B-83C1-43FF3BF58086}"/>
                </a:ext>
              </a:extLst>
            </p:cNvPr>
            <p:cNvCxnSpPr>
              <a:stCxn id="18" idx="1"/>
              <a:endCxn id="15" idx="2"/>
            </p:cNvCxnSpPr>
            <p:nvPr/>
          </p:nvCxnSpPr>
          <p:spPr>
            <a:xfrm flipV="1">
              <a:off x="2313021" y="5104303"/>
              <a:ext cx="1" cy="499857"/>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D84FAD66-2361-403F-8C2E-F5C8D18303A0}"/>
                </a:ext>
              </a:extLst>
            </p:cNvPr>
            <p:cNvCxnSpPr>
              <a:stCxn id="19" idx="1"/>
              <a:endCxn id="16" idx="2"/>
            </p:cNvCxnSpPr>
            <p:nvPr/>
          </p:nvCxnSpPr>
          <p:spPr>
            <a:xfrm flipV="1">
              <a:off x="3543640" y="5104302"/>
              <a:ext cx="3" cy="499857"/>
            </a:xfrm>
            <a:prstGeom prst="line">
              <a:avLst/>
            </a:prstGeom>
          </p:spPr>
          <p:style>
            <a:lnRef idx="2">
              <a:schemeClr val="dk1"/>
            </a:lnRef>
            <a:fillRef idx="0">
              <a:schemeClr val="dk1"/>
            </a:fillRef>
            <a:effectRef idx="1">
              <a:schemeClr val="dk1"/>
            </a:effectRef>
            <a:fontRef idx="minor">
              <a:schemeClr val="tx1"/>
            </a:fontRef>
          </p:style>
        </p:cxnSp>
      </p:grpSp>
      <p:grpSp>
        <p:nvGrpSpPr>
          <p:cNvPr id="85" name="Group 84">
            <a:extLst>
              <a:ext uri="{FF2B5EF4-FFF2-40B4-BE49-F238E27FC236}">
                <a16:creationId xmlns:a16="http://schemas.microsoft.com/office/drawing/2014/main" id="{14F60BC6-5FA5-4782-9774-27C3ECC5AB78}"/>
              </a:ext>
            </a:extLst>
          </p:cNvPr>
          <p:cNvGrpSpPr/>
          <p:nvPr/>
        </p:nvGrpSpPr>
        <p:grpSpPr>
          <a:xfrm>
            <a:off x="4642695" y="2639919"/>
            <a:ext cx="2804490" cy="3244413"/>
            <a:chOff x="4642694" y="2639919"/>
            <a:chExt cx="3185331" cy="3519388"/>
          </a:xfrm>
        </p:grpSpPr>
        <p:sp>
          <p:nvSpPr>
            <p:cNvPr id="39" name="Oval 38">
              <a:extLst>
                <a:ext uri="{FF2B5EF4-FFF2-40B4-BE49-F238E27FC236}">
                  <a16:creationId xmlns:a16="http://schemas.microsoft.com/office/drawing/2014/main" id="{0AD4C340-48F3-4345-838F-F114C7607A8D}"/>
                </a:ext>
              </a:extLst>
            </p:cNvPr>
            <p:cNvSpPr/>
            <p:nvPr/>
          </p:nvSpPr>
          <p:spPr>
            <a:xfrm>
              <a:off x="4642697" y="2639919"/>
              <a:ext cx="724089" cy="70082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P</a:t>
              </a:r>
            </a:p>
          </p:txBody>
        </p:sp>
        <p:sp>
          <p:nvSpPr>
            <p:cNvPr id="40" name="Oval 39">
              <a:extLst>
                <a:ext uri="{FF2B5EF4-FFF2-40B4-BE49-F238E27FC236}">
                  <a16:creationId xmlns:a16="http://schemas.microsoft.com/office/drawing/2014/main" id="{1E7519D1-055C-4E00-AB30-965F56186A1E}"/>
                </a:ext>
              </a:extLst>
            </p:cNvPr>
            <p:cNvSpPr/>
            <p:nvPr/>
          </p:nvSpPr>
          <p:spPr>
            <a:xfrm>
              <a:off x="5873316" y="2639919"/>
              <a:ext cx="724089" cy="70082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P</a:t>
              </a:r>
            </a:p>
          </p:txBody>
        </p:sp>
        <p:sp>
          <p:nvSpPr>
            <p:cNvPr id="41" name="Oval 40">
              <a:extLst>
                <a:ext uri="{FF2B5EF4-FFF2-40B4-BE49-F238E27FC236}">
                  <a16:creationId xmlns:a16="http://schemas.microsoft.com/office/drawing/2014/main" id="{2BF9D655-2098-4CE1-8EA7-D3456900AC41}"/>
                </a:ext>
              </a:extLst>
            </p:cNvPr>
            <p:cNvSpPr/>
            <p:nvPr/>
          </p:nvSpPr>
          <p:spPr>
            <a:xfrm>
              <a:off x="7103936" y="2639919"/>
              <a:ext cx="724089" cy="70082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P</a:t>
              </a:r>
            </a:p>
          </p:txBody>
        </p:sp>
        <p:sp>
          <p:nvSpPr>
            <p:cNvPr id="42" name="Rectangle 41">
              <a:extLst>
                <a:ext uri="{FF2B5EF4-FFF2-40B4-BE49-F238E27FC236}">
                  <a16:creationId xmlns:a16="http://schemas.microsoft.com/office/drawing/2014/main" id="{C984CCF0-AF82-4EBF-B94A-2D9263159D5D}"/>
                </a:ext>
              </a:extLst>
            </p:cNvPr>
            <p:cNvSpPr/>
            <p:nvPr/>
          </p:nvSpPr>
          <p:spPr>
            <a:xfrm>
              <a:off x="4642696" y="4689688"/>
              <a:ext cx="724089" cy="4220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dirty="0"/>
                <a:t>M</a:t>
              </a:r>
            </a:p>
          </p:txBody>
        </p:sp>
        <p:sp>
          <p:nvSpPr>
            <p:cNvPr id="43" name="Rectangle 42">
              <a:extLst>
                <a:ext uri="{FF2B5EF4-FFF2-40B4-BE49-F238E27FC236}">
                  <a16:creationId xmlns:a16="http://schemas.microsoft.com/office/drawing/2014/main" id="{4CBBCEFF-04ED-4442-BEB8-E51A8EB32F58}"/>
                </a:ext>
              </a:extLst>
            </p:cNvPr>
            <p:cNvSpPr/>
            <p:nvPr/>
          </p:nvSpPr>
          <p:spPr>
            <a:xfrm>
              <a:off x="5873315" y="4677080"/>
              <a:ext cx="724089" cy="4220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dirty="0"/>
                <a:t>M</a:t>
              </a:r>
            </a:p>
          </p:txBody>
        </p:sp>
        <p:sp>
          <p:nvSpPr>
            <p:cNvPr id="44" name="Rectangle 43">
              <a:extLst>
                <a:ext uri="{FF2B5EF4-FFF2-40B4-BE49-F238E27FC236}">
                  <a16:creationId xmlns:a16="http://schemas.microsoft.com/office/drawing/2014/main" id="{368E57B0-CB16-4DE4-B727-37195EE4DE0B}"/>
                </a:ext>
              </a:extLst>
            </p:cNvPr>
            <p:cNvSpPr/>
            <p:nvPr/>
          </p:nvSpPr>
          <p:spPr>
            <a:xfrm>
              <a:off x="7103936" y="4677079"/>
              <a:ext cx="724089" cy="4220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dirty="0"/>
                <a:t>M</a:t>
              </a:r>
            </a:p>
          </p:txBody>
        </p:sp>
        <p:sp>
          <p:nvSpPr>
            <p:cNvPr id="45" name="Flowchart: Magnetic Disk 44">
              <a:extLst>
                <a:ext uri="{FF2B5EF4-FFF2-40B4-BE49-F238E27FC236}">
                  <a16:creationId xmlns:a16="http://schemas.microsoft.com/office/drawing/2014/main" id="{B855AD6C-2019-46FD-85B5-757E0370441B}"/>
                </a:ext>
              </a:extLst>
            </p:cNvPr>
            <p:cNvSpPr/>
            <p:nvPr/>
          </p:nvSpPr>
          <p:spPr>
            <a:xfrm>
              <a:off x="4642696" y="5598966"/>
              <a:ext cx="724089" cy="560341"/>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rPr>
                <a:t>D</a:t>
              </a:r>
            </a:p>
          </p:txBody>
        </p:sp>
        <p:sp>
          <p:nvSpPr>
            <p:cNvPr id="46" name="Flowchart: Magnetic Disk 45">
              <a:extLst>
                <a:ext uri="{FF2B5EF4-FFF2-40B4-BE49-F238E27FC236}">
                  <a16:creationId xmlns:a16="http://schemas.microsoft.com/office/drawing/2014/main" id="{C79CAA24-6DB8-407F-BA59-B029037B76F2}"/>
                </a:ext>
              </a:extLst>
            </p:cNvPr>
            <p:cNvSpPr/>
            <p:nvPr/>
          </p:nvSpPr>
          <p:spPr>
            <a:xfrm>
              <a:off x="5873314" y="5598968"/>
              <a:ext cx="724089" cy="560339"/>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rPr>
                <a:t>D</a:t>
              </a:r>
            </a:p>
          </p:txBody>
        </p:sp>
        <p:sp>
          <p:nvSpPr>
            <p:cNvPr id="47" name="Flowchart: Magnetic Disk 46">
              <a:extLst>
                <a:ext uri="{FF2B5EF4-FFF2-40B4-BE49-F238E27FC236}">
                  <a16:creationId xmlns:a16="http://schemas.microsoft.com/office/drawing/2014/main" id="{DEB706C2-9AD5-40FA-AB7A-76F1EBA8B0B8}"/>
                </a:ext>
              </a:extLst>
            </p:cNvPr>
            <p:cNvSpPr/>
            <p:nvPr/>
          </p:nvSpPr>
          <p:spPr>
            <a:xfrm>
              <a:off x="7103933" y="5598967"/>
              <a:ext cx="724089" cy="560339"/>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rPr>
                <a:t>D</a:t>
              </a:r>
            </a:p>
          </p:txBody>
        </p:sp>
        <p:cxnSp>
          <p:nvCxnSpPr>
            <p:cNvPr id="51" name="Straight Connector 50">
              <a:extLst>
                <a:ext uri="{FF2B5EF4-FFF2-40B4-BE49-F238E27FC236}">
                  <a16:creationId xmlns:a16="http://schemas.microsoft.com/office/drawing/2014/main" id="{E6F7287A-8718-4982-A6AA-969259F06A45}"/>
                </a:ext>
              </a:extLst>
            </p:cNvPr>
            <p:cNvCxnSpPr>
              <a:stCxn id="42" idx="0"/>
              <a:endCxn id="39" idx="4"/>
            </p:cNvCxnSpPr>
            <p:nvPr/>
          </p:nvCxnSpPr>
          <p:spPr>
            <a:xfrm flipV="1">
              <a:off x="5004741" y="3340742"/>
              <a:ext cx="1" cy="1348946"/>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2274D835-EF6E-4087-8B70-D085F70F9089}"/>
                </a:ext>
              </a:extLst>
            </p:cNvPr>
            <p:cNvCxnSpPr>
              <a:stCxn id="43" idx="0"/>
              <a:endCxn id="40" idx="4"/>
            </p:cNvCxnSpPr>
            <p:nvPr/>
          </p:nvCxnSpPr>
          <p:spPr>
            <a:xfrm flipV="1">
              <a:off x="6235360" y="3340742"/>
              <a:ext cx="1" cy="1336338"/>
            </a:xfrm>
            <a:prstGeom prst="line">
              <a:avLst/>
            </a:prstGeom>
          </p:spPr>
          <p:style>
            <a:lnRef idx="2">
              <a:schemeClr val="dk1"/>
            </a:lnRef>
            <a:fillRef idx="0">
              <a:schemeClr val="dk1"/>
            </a:fillRef>
            <a:effectRef idx="1">
              <a:schemeClr val="dk1"/>
            </a:effectRef>
            <a:fontRef idx="minor">
              <a:schemeClr val="tx1"/>
            </a:fontRef>
          </p:style>
        </p:cxnSp>
        <p:cxnSp>
          <p:nvCxnSpPr>
            <p:cNvPr id="53" name="Straight Connector 52">
              <a:extLst>
                <a:ext uri="{FF2B5EF4-FFF2-40B4-BE49-F238E27FC236}">
                  <a16:creationId xmlns:a16="http://schemas.microsoft.com/office/drawing/2014/main" id="{8E8EF442-535B-49D5-91A6-D785D3FE7773}"/>
                </a:ext>
              </a:extLst>
            </p:cNvPr>
            <p:cNvCxnSpPr>
              <a:stCxn id="44" idx="0"/>
              <a:endCxn id="41" idx="4"/>
            </p:cNvCxnSpPr>
            <p:nvPr/>
          </p:nvCxnSpPr>
          <p:spPr>
            <a:xfrm flipV="1">
              <a:off x="7465981" y="3340742"/>
              <a:ext cx="0" cy="1336337"/>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5228CF8E-B987-4C7A-9D6F-C0BC4A4748C6}"/>
                </a:ext>
              </a:extLst>
            </p:cNvPr>
            <p:cNvCxnSpPr>
              <a:stCxn id="45" idx="1"/>
              <a:endCxn id="42" idx="2"/>
            </p:cNvCxnSpPr>
            <p:nvPr/>
          </p:nvCxnSpPr>
          <p:spPr>
            <a:xfrm flipV="1">
              <a:off x="5004741" y="5111719"/>
              <a:ext cx="0" cy="487247"/>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BCC1B07E-2EB8-4201-86CA-C8028654BEB9}"/>
                </a:ext>
              </a:extLst>
            </p:cNvPr>
            <p:cNvCxnSpPr>
              <a:stCxn id="46" idx="1"/>
              <a:endCxn id="43" idx="2"/>
            </p:cNvCxnSpPr>
            <p:nvPr/>
          </p:nvCxnSpPr>
          <p:spPr>
            <a:xfrm flipV="1">
              <a:off x="6235359" y="5099111"/>
              <a:ext cx="1" cy="499857"/>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EA128FB4-08C8-4976-8F21-A12241FF73EF}"/>
                </a:ext>
              </a:extLst>
            </p:cNvPr>
            <p:cNvCxnSpPr>
              <a:stCxn id="47" idx="1"/>
              <a:endCxn id="44" idx="2"/>
            </p:cNvCxnSpPr>
            <p:nvPr/>
          </p:nvCxnSpPr>
          <p:spPr>
            <a:xfrm flipV="1">
              <a:off x="7465978" y="5099110"/>
              <a:ext cx="3" cy="499857"/>
            </a:xfrm>
            <a:prstGeom prst="line">
              <a:avLst/>
            </a:prstGeom>
          </p:spPr>
          <p:style>
            <a:lnRef idx="2">
              <a:schemeClr val="dk1"/>
            </a:lnRef>
            <a:fillRef idx="0">
              <a:schemeClr val="dk1"/>
            </a:fillRef>
            <a:effectRef idx="1">
              <a:schemeClr val="dk1"/>
            </a:effectRef>
            <a:fontRef idx="minor">
              <a:schemeClr val="tx1"/>
            </a:fontRef>
          </p:style>
        </p:cxnSp>
        <p:sp>
          <p:nvSpPr>
            <p:cNvPr id="38" name="Rectangle: Rounded Corners 37">
              <a:extLst>
                <a:ext uri="{FF2B5EF4-FFF2-40B4-BE49-F238E27FC236}">
                  <a16:creationId xmlns:a16="http://schemas.microsoft.com/office/drawing/2014/main" id="{E2AB6F00-CB2D-4DD0-A9FE-CABFFD9EFCCA}"/>
                </a:ext>
              </a:extLst>
            </p:cNvPr>
            <p:cNvSpPr/>
            <p:nvPr/>
          </p:nvSpPr>
          <p:spPr>
            <a:xfrm>
              <a:off x="4642694" y="3693621"/>
              <a:ext cx="3185328" cy="42203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Interconnection Network</a:t>
              </a:r>
            </a:p>
          </p:txBody>
        </p:sp>
      </p:grpSp>
      <p:grpSp>
        <p:nvGrpSpPr>
          <p:cNvPr id="86" name="Group 85">
            <a:extLst>
              <a:ext uri="{FF2B5EF4-FFF2-40B4-BE49-F238E27FC236}">
                <a16:creationId xmlns:a16="http://schemas.microsoft.com/office/drawing/2014/main" id="{8A3410EF-747E-4A24-9E64-3E3D0ECFBFA9}"/>
              </a:ext>
            </a:extLst>
          </p:cNvPr>
          <p:cNvGrpSpPr/>
          <p:nvPr/>
        </p:nvGrpSpPr>
        <p:grpSpPr>
          <a:xfrm>
            <a:off x="8509425" y="2639920"/>
            <a:ext cx="2804460" cy="3244411"/>
            <a:chOff x="8509425" y="2639920"/>
            <a:chExt cx="3235318" cy="3519388"/>
          </a:xfrm>
        </p:grpSpPr>
        <p:sp>
          <p:nvSpPr>
            <p:cNvPr id="62" name="Oval 61">
              <a:extLst>
                <a:ext uri="{FF2B5EF4-FFF2-40B4-BE49-F238E27FC236}">
                  <a16:creationId xmlns:a16="http://schemas.microsoft.com/office/drawing/2014/main" id="{9DAEACC7-753A-43BC-90A8-86FB58F76EB3}"/>
                </a:ext>
              </a:extLst>
            </p:cNvPr>
            <p:cNvSpPr/>
            <p:nvPr/>
          </p:nvSpPr>
          <p:spPr>
            <a:xfrm>
              <a:off x="8509426" y="2639920"/>
              <a:ext cx="724089" cy="70082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P</a:t>
              </a:r>
            </a:p>
          </p:txBody>
        </p:sp>
        <p:sp>
          <p:nvSpPr>
            <p:cNvPr id="63" name="Oval 62">
              <a:extLst>
                <a:ext uri="{FF2B5EF4-FFF2-40B4-BE49-F238E27FC236}">
                  <a16:creationId xmlns:a16="http://schemas.microsoft.com/office/drawing/2014/main" id="{B1620EE3-FC8C-4948-8D2B-6457FAD3D6F6}"/>
                </a:ext>
              </a:extLst>
            </p:cNvPr>
            <p:cNvSpPr/>
            <p:nvPr/>
          </p:nvSpPr>
          <p:spPr>
            <a:xfrm>
              <a:off x="9740045" y="2639920"/>
              <a:ext cx="724089" cy="70082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P</a:t>
              </a:r>
            </a:p>
          </p:txBody>
        </p:sp>
        <p:sp>
          <p:nvSpPr>
            <p:cNvPr id="64" name="Oval 63">
              <a:extLst>
                <a:ext uri="{FF2B5EF4-FFF2-40B4-BE49-F238E27FC236}">
                  <a16:creationId xmlns:a16="http://schemas.microsoft.com/office/drawing/2014/main" id="{809C58F0-3E2C-4E8E-B542-AECA4E3A3318}"/>
                </a:ext>
              </a:extLst>
            </p:cNvPr>
            <p:cNvSpPr/>
            <p:nvPr/>
          </p:nvSpPr>
          <p:spPr>
            <a:xfrm>
              <a:off x="10970665" y="2639920"/>
              <a:ext cx="724089" cy="70082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P</a:t>
              </a:r>
            </a:p>
          </p:txBody>
        </p:sp>
        <p:sp>
          <p:nvSpPr>
            <p:cNvPr id="65" name="Rectangle 64">
              <a:extLst>
                <a:ext uri="{FF2B5EF4-FFF2-40B4-BE49-F238E27FC236}">
                  <a16:creationId xmlns:a16="http://schemas.microsoft.com/office/drawing/2014/main" id="{34233712-B8A7-4B0F-83FC-CAE708B878F2}"/>
                </a:ext>
              </a:extLst>
            </p:cNvPr>
            <p:cNvSpPr/>
            <p:nvPr/>
          </p:nvSpPr>
          <p:spPr>
            <a:xfrm>
              <a:off x="8509425" y="3701371"/>
              <a:ext cx="724089" cy="4220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dirty="0"/>
                <a:t>M</a:t>
              </a:r>
            </a:p>
          </p:txBody>
        </p:sp>
        <p:sp>
          <p:nvSpPr>
            <p:cNvPr id="66" name="Rectangle 65">
              <a:extLst>
                <a:ext uri="{FF2B5EF4-FFF2-40B4-BE49-F238E27FC236}">
                  <a16:creationId xmlns:a16="http://schemas.microsoft.com/office/drawing/2014/main" id="{5B865C42-E978-4C2E-9CD2-3BB553F8574A}"/>
                </a:ext>
              </a:extLst>
            </p:cNvPr>
            <p:cNvSpPr/>
            <p:nvPr/>
          </p:nvSpPr>
          <p:spPr>
            <a:xfrm>
              <a:off x="9740042" y="3693620"/>
              <a:ext cx="724089" cy="4220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dirty="0"/>
                <a:t>M</a:t>
              </a:r>
            </a:p>
          </p:txBody>
        </p:sp>
        <p:sp>
          <p:nvSpPr>
            <p:cNvPr id="67" name="Rectangle 66">
              <a:extLst>
                <a:ext uri="{FF2B5EF4-FFF2-40B4-BE49-F238E27FC236}">
                  <a16:creationId xmlns:a16="http://schemas.microsoft.com/office/drawing/2014/main" id="{D3F31D85-2587-4890-BE28-17BD4D9898E3}"/>
                </a:ext>
              </a:extLst>
            </p:cNvPr>
            <p:cNvSpPr/>
            <p:nvPr/>
          </p:nvSpPr>
          <p:spPr>
            <a:xfrm>
              <a:off x="10970665" y="3693619"/>
              <a:ext cx="724089" cy="4220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dirty="0"/>
                <a:t>M</a:t>
              </a:r>
            </a:p>
          </p:txBody>
        </p:sp>
        <p:sp>
          <p:nvSpPr>
            <p:cNvPr id="68" name="Flowchart: Magnetic Disk 67">
              <a:extLst>
                <a:ext uri="{FF2B5EF4-FFF2-40B4-BE49-F238E27FC236}">
                  <a16:creationId xmlns:a16="http://schemas.microsoft.com/office/drawing/2014/main" id="{B2B83E45-8A57-4740-98F6-41245E463BC2}"/>
                </a:ext>
              </a:extLst>
            </p:cNvPr>
            <p:cNvSpPr/>
            <p:nvPr/>
          </p:nvSpPr>
          <p:spPr>
            <a:xfrm>
              <a:off x="8509425" y="5598967"/>
              <a:ext cx="724089" cy="560341"/>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rPr>
                <a:t>D</a:t>
              </a:r>
            </a:p>
          </p:txBody>
        </p:sp>
        <p:sp>
          <p:nvSpPr>
            <p:cNvPr id="69" name="Flowchart: Magnetic Disk 68">
              <a:extLst>
                <a:ext uri="{FF2B5EF4-FFF2-40B4-BE49-F238E27FC236}">
                  <a16:creationId xmlns:a16="http://schemas.microsoft.com/office/drawing/2014/main" id="{2E938961-EB4B-4536-A0FB-1CE01F05357A}"/>
                </a:ext>
              </a:extLst>
            </p:cNvPr>
            <p:cNvSpPr/>
            <p:nvPr/>
          </p:nvSpPr>
          <p:spPr>
            <a:xfrm>
              <a:off x="9740043" y="5598969"/>
              <a:ext cx="724089" cy="560339"/>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rPr>
                <a:t>D</a:t>
              </a:r>
            </a:p>
          </p:txBody>
        </p:sp>
        <p:sp>
          <p:nvSpPr>
            <p:cNvPr id="70" name="Flowchart: Magnetic Disk 69">
              <a:extLst>
                <a:ext uri="{FF2B5EF4-FFF2-40B4-BE49-F238E27FC236}">
                  <a16:creationId xmlns:a16="http://schemas.microsoft.com/office/drawing/2014/main" id="{851F005B-8AE5-4FAF-9F04-0DE1CE1A0BF1}"/>
                </a:ext>
              </a:extLst>
            </p:cNvPr>
            <p:cNvSpPr/>
            <p:nvPr/>
          </p:nvSpPr>
          <p:spPr>
            <a:xfrm>
              <a:off x="10970662" y="5598968"/>
              <a:ext cx="724089" cy="560339"/>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rPr>
                <a:t>D</a:t>
              </a:r>
            </a:p>
          </p:txBody>
        </p:sp>
        <p:cxnSp>
          <p:nvCxnSpPr>
            <p:cNvPr id="71" name="Straight Connector 70">
              <a:extLst>
                <a:ext uri="{FF2B5EF4-FFF2-40B4-BE49-F238E27FC236}">
                  <a16:creationId xmlns:a16="http://schemas.microsoft.com/office/drawing/2014/main" id="{AD197AF3-06F0-4A1F-A352-546D67A3E97B}"/>
                </a:ext>
              </a:extLst>
            </p:cNvPr>
            <p:cNvCxnSpPr>
              <a:stCxn id="65" idx="0"/>
              <a:endCxn id="62" idx="4"/>
            </p:cNvCxnSpPr>
            <p:nvPr/>
          </p:nvCxnSpPr>
          <p:spPr>
            <a:xfrm flipV="1">
              <a:off x="8871470" y="3340743"/>
              <a:ext cx="1" cy="360628"/>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AE8F3959-6B8C-4377-A0FB-0A2BED09DF63}"/>
                </a:ext>
              </a:extLst>
            </p:cNvPr>
            <p:cNvCxnSpPr>
              <a:cxnSpLocks/>
              <a:stCxn id="66" idx="0"/>
              <a:endCxn id="63" idx="4"/>
            </p:cNvCxnSpPr>
            <p:nvPr/>
          </p:nvCxnSpPr>
          <p:spPr>
            <a:xfrm flipV="1">
              <a:off x="10102087" y="3340743"/>
              <a:ext cx="3" cy="352877"/>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a:extLst>
                <a:ext uri="{FF2B5EF4-FFF2-40B4-BE49-F238E27FC236}">
                  <a16:creationId xmlns:a16="http://schemas.microsoft.com/office/drawing/2014/main" id="{B832659F-3937-4E15-89B7-E4644998E6B0}"/>
                </a:ext>
              </a:extLst>
            </p:cNvPr>
            <p:cNvCxnSpPr>
              <a:stCxn id="67" idx="0"/>
              <a:endCxn id="64" idx="4"/>
            </p:cNvCxnSpPr>
            <p:nvPr/>
          </p:nvCxnSpPr>
          <p:spPr>
            <a:xfrm flipV="1">
              <a:off x="11332710" y="3340743"/>
              <a:ext cx="0" cy="352876"/>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BADF27D9-9E6B-4A27-8001-5D70F66F6287}"/>
                </a:ext>
              </a:extLst>
            </p:cNvPr>
            <p:cNvCxnSpPr>
              <a:stCxn id="68" idx="1"/>
              <a:endCxn id="65" idx="2"/>
            </p:cNvCxnSpPr>
            <p:nvPr/>
          </p:nvCxnSpPr>
          <p:spPr>
            <a:xfrm flipV="1">
              <a:off x="8871470" y="4123402"/>
              <a:ext cx="0" cy="1475565"/>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14A3A183-CBFB-4DAC-B91A-E207DE80675E}"/>
                </a:ext>
              </a:extLst>
            </p:cNvPr>
            <p:cNvCxnSpPr>
              <a:stCxn id="69" idx="1"/>
              <a:endCxn id="66" idx="2"/>
            </p:cNvCxnSpPr>
            <p:nvPr/>
          </p:nvCxnSpPr>
          <p:spPr>
            <a:xfrm flipH="1" flipV="1">
              <a:off x="10102087" y="4115651"/>
              <a:ext cx="1" cy="1483318"/>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02EA5B82-1BF8-4D77-B0DC-6AAD5C882DDB}"/>
                </a:ext>
              </a:extLst>
            </p:cNvPr>
            <p:cNvCxnSpPr>
              <a:stCxn id="70" idx="1"/>
              <a:endCxn id="67" idx="2"/>
            </p:cNvCxnSpPr>
            <p:nvPr/>
          </p:nvCxnSpPr>
          <p:spPr>
            <a:xfrm flipV="1">
              <a:off x="11332707" y="4115650"/>
              <a:ext cx="3" cy="1483318"/>
            </a:xfrm>
            <a:prstGeom prst="line">
              <a:avLst/>
            </a:prstGeom>
          </p:spPr>
          <p:style>
            <a:lnRef idx="2">
              <a:schemeClr val="dk1"/>
            </a:lnRef>
            <a:fillRef idx="0">
              <a:schemeClr val="dk1"/>
            </a:fillRef>
            <a:effectRef idx="1">
              <a:schemeClr val="dk1"/>
            </a:effectRef>
            <a:fontRef idx="minor">
              <a:schemeClr val="tx1"/>
            </a:fontRef>
          </p:style>
        </p:cxnSp>
        <p:sp>
          <p:nvSpPr>
            <p:cNvPr id="77" name="Rectangle: Rounded Corners 76">
              <a:extLst>
                <a:ext uri="{FF2B5EF4-FFF2-40B4-BE49-F238E27FC236}">
                  <a16:creationId xmlns:a16="http://schemas.microsoft.com/office/drawing/2014/main" id="{06A0FE79-C949-425C-A46D-10CACC89EBFE}"/>
                </a:ext>
              </a:extLst>
            </p:cNvPr>
            <p:cNvSpPr/>
            <p:nvPr/>
          </p:nvSpPr>
          <p:spPr>
            <a:xfrm>
              <a:off x="8559415" y="4673719"/>
              <a:ext cx="3185328" cy="42203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Interconnection Network</a:t>
              </a:r>
            </a:p>
          </p:txBody>
        </p:sp>
      </p:grpSp>
      <p:sp>
        <p:nvSpPr>
          <p:cNvPr id="87" name="TextBox 86">
            <a:extLst>
              <a:ext uri="{FF2B5EF4-FFF2-40B4-BE49-F238E27FC236}">
                <a16:creationId xmlns:a16="http://schemas.microsoft.com/office/drawing/2014/main" id="{1581AB45-8659-4AE8-BE92-EECAC8A93F84}"/>
              </a:ext>
            </a:extLst>
          </p:cNvPr>
          <p:cNvSpPr txBox="1"/>
          <p:nvPr/>
        </p:nvSpPr>
        <p:spPr>
          <a:xfrm>
            <a:off x="1069598" y="6147422"/>
            <a:ext cx="2180405" cy="369332"/>
          </a:xfrm>
          <a:prstGeom prst="rect">
            <a:avLst/>
          </a:prstGeom>
          <a:noFill/>
        </p:spPr>
        <p:txBody>
          <a:bodyPr wrap="none" rtlCol="0">
            <a:spAutoFit/>
          </a:bodyPr>
          <a:lstStyle/>
          <a:p>
            <a:r>
              <a:rPr lang="en-CA" dirty="0"/>
              <a:t>SHARED </a:t>
            </a:r>
            <a:r>
              <a:rPr lang="en-CA" b="1" dirty="0"/>
              <a:t>NOTHING</a:t>
            </a:r>
          </a:p>
        </p:txBody>
      </p:sp>
      <p:sp>
        <p:nvSpPr>
          <p:cNvPr id="88" name="TextBox 87">
            <a:extLst>
              <a:ext uri="{FF2B5EF4-FFF2-40B4-BE49-F238E27FC236}">
                <a16:creationId xmlns:a16="http://schemas.microsoft.com/office/drawing/2014/main" id="{D24E133B-BF3B-49E1-9C47-9E865758E395}"/>
              </a:ext>
            </a:extLst>
          </p:cNvPr>
          <p:cNvSpPr txBox="1"/>
          <p:nvPr/>
        </p:nvSpPr>
        <p:spPr>
          <a:xfrm>
            <a:off x="5021026" y="6147422"/>
            <a:ext cx="2149948" cy="369332"/>
          </a:xfrm>
          <a:prstGeom prst="rect">
            <a:avLst/>
          </a:prstGeom>
          <a:noFill/>
        </p:spPr>
        <p:txBody>
          <a:bodyPr wrap="none" rtlCol="0">
            <a:spAutoFit/>
          </a:bodyPr>
          <a:lstStyle/>
          <a:p>
            <a:r>
              <a:rPr lang="en-CA" dirty="0"/>
              <a:t>SHARED </a:t>
            </a:r>
            <a:r>
              <a:rPr lang="en-CA" b="1" dirty="0"/>
              <a:t>MEMORY</a:t>
            </a:r>
          </a:p>
        </p:txBody>
      </p:sp>
      <p:sp>
        <p:nvSpPr>
          <p:cNvPr id="89" name="TextBox 88">
            <a:extLst>
              <a:ext uri="{FF2B5EF4-FFF2-40B4-BE49-F238E27FC236}">
                <a16:creationId xmlns:a16="http://schemas.microsoft.com/office/drawing/2014/main" id="{D5525D36-6F8B-4DA3-82F4-A0D09DE257C6}"/>
              </a:ext>
            </a:extLst>
          </p:cNvPr>
          <p:cNvSpPr txBox="1"/>
          <p:nvPr/>
        </p:nvSpPr>
        <p:spPr>
          <a:xfrm>
            <a:off x="9137085" y="6147422"/>
            <a:ext cx="1603324" cy="369332"/>
          </a:xfrm>
          <a:prstGeom prst="rect">
            <a:avLst/>
          </a:prstGeom>
          <a:noFill/>
        </p:spPr>
        <p:txBody>
          <a:bodyPr wrap="none" rtlCol="0">
            <a:spAutoFit/>
          </a:bodyPr>
          <a:lstStyle/>
          <a:p>
            <a:r>
              <a:rPr lang="en-CA" dirty="0"/>
              <a:t>SHARED </a:t>
            </a:r>
            <a:r>
              <a:rPr lang="en-CA" b="1" dirty="0"/>
              <a:t>DISK</a:t>
            </a:r>
          </a:p>
        </p:txBody>
      </p:sp>
    </p:spTree>
    <p:extLst>
      <p:ext uri="{BB962C8B-B14F-4D97-AF65-F5344CB8AC3E}">
        <p14:creationId xmlns:p14="http://schemas.microsoft.com/office/powerpoint/2010/main" val="180700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9A47-E6EF-4D76-A8E4-985C82013EBC}"/>
              </a:ext>
            </a:extLst>
          </p:cNvPr>
          <p:cNvSpPr>
            <a:spLocks noGrp="1"/>
          </p:cNvSpPr>
          <p:nvPr>
            <p:ph type="title"/>
          </p:nvPr>
        </p:nvSpPr>
        <p:spPr/>
        <p:txBody>
          <a:bodyPr/>
          <a:lstStyle/>
          <a:p>
            <a:r>
              <a:rPr lang="en-CA" dirty="0"/>
              <a:t>SHARED NOTHING</a:t>
            </a:r>
          </a:p>
        </p:txBody>
      </p:sp>
      <p:sp>
        <p:nvSpPr>
          <p:cNvPr id="5" name="Content Placeholder 4">
            <a:extLst>
              <a:ext uri="{FF2B5EF4-FFF2-40B4-BE49-F238E27FC236}">
                <a16:creationId xmlns:a16="http://schemas.microsoft.com/office/drawing/2014/main" id="{F9CFE6AB-FCE1-4314-A9CD-D4FBAAF4266E}"/>
              </a:ext>
            </a:extLst>
          </p:cNvPr>
          <p:cNvSpPr>
            <a:spLocks noGrp="1"/>
          </p:cNvSpPr>
          <p:nvPr>
            <p:ph idx="1"/>
          </p:nvPr>
        </p:nvSpPr>
        <p:spPr>
          <a:xfrm>
            <a:off x="1154955" y="2603500"/>
            <a:ext cx="5028131" cy="3416300"/>
          </a:xfrm>
        </p:spPr>
        <p:txBody>
          <a:bodyPr>
            <a:normAutofit/>
          </a:bodyPr>
          <a:lstStyle/>
          <a:p>
            <a:r>
              <a:rPr lang="en-CA" sz="2000" dirty="0"/>
              <a:t>In a </a:t>
            </a:r>
            <a:r>
              <a:rPr lang="en-CA" sz="2000" b="1" dirty="0"/>
              <a:t>shared-nothing</a:t>
            </a:r>
            <a:r>
              <a:rPr lang="en-CA" sz="2000" dirty="0"/>
              <a:t> parallel system, each CPU has local main memory and disk space, but no two CPUs can access the same storage area.</a:t>
            </a:r>
          </a:p>
          <a:p>
            <a:r>
              <a:rPr lang="en-CA" sz="2000" dirty="0"/>
              <a:t>All communication between CPUs is through a </a:t>
            </a:r>
            <a:r>
              <a:rPr lang="en-CA" sz="2000" b="1" dirty="0"/>
              <a:t>network connection</a:t>
            </a:r>
            <a:r>
              <a:rPr lang="en-CA" sz="2000" dirty="0"/>
              <a:t>.</a:t>
            </a:r>
          </a:p>
        </p:txBody>
      </p:sp>
      <p:pic>
        <p:nvPicPr>
          <p:cNvPr id="14" name="Picture 13">
            <a:extLst>
              <a:ext uri="{FF2B5EF4-FFF2-40B4-BE49-F238E27FC236}">
                <a16:creationId xmlns:a16="http://schemas.microsoft.com/office/drawing/2014/main" id="{D6AFA7C3-F072-47B4-9CAC-65DDBDF5FC8E}"/>
              </a:ext>
            </a:extLst>
          </p:cNvPr>
          <p:cNvPicPr>
            <a:picLocks noChangeAspect="1"/>
          </p:cNvPicPr>
          <p:nvPr/>
        </p:nvPicPr>
        <p:blipFill>
          <a:blip r:embed="rId2"/>
          <a:stretch>
            <a:fillRect/>
          </a:stretch>
        </p:blipFill>
        <p:spPr>
          <a:xfrm>
            <a:off x="6894288" y="2330450"/>
            <a:ext cx="3114675" cy="3962400"/>
          </a:xfrm>
          <a:prstGeom prst="rect">
            <a:avLst/>
          </a:prstGeom>
        </p:spPr>
      </p:pic>
    </p:spTree>
    <p:extLst>
      <p:ext uri="{BB962C8B-B14F-4D97-AF65-F5344CB8AC3E}">
        <p14:creationId xmlns:p14="http://schemas.microsoft.com/office/powerpoint/2010/main" val="52894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9A47-E6EF-4D76-A8E4-985C82013EBC}"/>
              </a:ext>
            </a:extLst>
          </p:cNvPr>
          <p:cNvSpPr>
            <a:spLocks noGrp="1"/>
          </p:cNvSpPr>
          <p:nvPr>
            <p:ph type="title"/>
          </p:nvPr>
        </p:nvSpPr>
        <p:spPr/>
        <p:txBody>
          <a:bodyPr/>
          <a:lstStyle/>
          <a:p>
            <a:r>
              <a:rPr lang="en-CA" dirty="0"/>
              <a:t>SHARED MEMORY</a:t>
            </a:r>
          </a:p>
        </p:txBody>
      </p:sp>
      <p:sp>
        <p:nvSpPr>
          <p:cNvPr id="5" name="Content Placeholder 4">
            <a:extLst>
              <a:ext uri="{FF2B5EF4-FFF2-40B4-BE49-F238E27FC236}">
                <a16:creationId xmlns:a16="http://schemas.microsoft.com/office/drawing/2014/main" id="{F9CFE6AB-FCE1-4314-A9CD-D4FBAAF4266E}"/>
              </a:ext>
            </a:extLst>
          </p:cNvPr>
          <p:cNvSpPr>
            <a:spLocks noGrp="1"/>
          </p:cNvSpPr>
          <p:nvPr>
            <p:ph idx="1"/>
          </p:nvPr>
        </p:nvSpPr>
        <p:spPr>
          <a:xfrm>
            <a:off x="1154953" y="2468615"/>
            <a:ext cx="5497054" cy="3857590"/>
          </a:xfrm>
        </p:spPr>
        <p:txBody>
          <a:bodyPr>
            <a:normAutofit/>
          </a:bodyPr>
          <a:lstStyle/>
          <a:p>
            <a:r>
              <a:rPr lang="en-CA" sz="1900" dirty="0"/>
              <a:t>In a </a:t>
            </a:r>
            <a:r>
              <a:rPr lang="en-CA" sz="1900" b="1" dirty="0"/>
              <a:t>shared-memory</a:t>
            </a:r>
            <a:r>
              <a:rPr lang="en-CA" sz="1900" dirty="0"/>
              <a:t> parallel system, multiple CPUs are attached to an interconnection network and can access a </a:t>
            </a:r>
            <a:r>
              <a:rPr lang="en-CA" sz="1900" b="1" dirty="0"/>
              <a:t>common region of main memory</a:t>
            </a:r>
            <a:r>
              <a:rPr lang="en-CA" sz="1900" dirty="0"/>
              <a:t>.</a:t>
            </a:r>
          </a:p>
          <a:p>
            <a:pPr lvl="1">
              <a:buFont typeface="Courier New" panose="02070309020205020404" pitchFamily="49" charset="0"/>
              <a:buChar char="o"/>
            </a:pPr>
            <a:r>
              <a:rPr lang="en-US" sz="1800" dirty="0"/>
              <a:t>Every processor has its own disk</a:t>
            </a:r>
          </a:p>
          <a:p>
            <a:pPr lvl="1">
              <a:buFont typeface="Courier New" panose="02070309020205020404" pitchFamily="49" charset="0"/>
              <a:buChar char="o"/>
            </a:pPr>
            <a:r>
              <a:rPr lang="en-US" sz="1800" dirty="0"/>
              <a:t>Single memory address-space for all processors</a:t>
            </a:r>
          </a:p>
          <a:p>
            <a:pPr lvl="1">
              <a:buFont typeface="Courier New" panose="02070309020205020404" pitchFamily="49" charset="0"/>
              <a:buChar char="o"/>
            </a:pPr>
            <a:r>
              <a:rPr lang="en-US" sz="1800" dirty="0"/>
              <a:t>Reading or writing to far memory can be slightly more expensive</a:t>
            </a:r>
          </a:p>
          <a:p>
            <a:pPr lvl="1">
              <a:buFont typeface="Courier New" panose="02070309020205020404" pitchFamily="49" charset="0"/>
              <a:buChar char="o"/>
            </a:pPr>
            <a:r>
              <a:rPr lang="en-US" sz="1800" dirty="0"/>
              <a:t>Every processor can have its own local memory and cache as well</a:t>
            </a:r>
            <a:endParaRPr lang="en-CA" sz="1800" dirty="0"/>
          </a:p>
          <a:p>
            <a:endParaRPr lang="en-CA" sz="2000" dirty="0"/>
          </a:p>
        </p:txBody>
      </p:sp>
      <p:pic>
        <p:nvPicPr>
          <p:cNvPr id="3" name="Picture 2">
            <a:extLst>
              <a:ext uri="{FF2B5EF4-FFF2-40B4-BE49-F238E27FC236}">
                <a16:creationId xmlns:a16="http://schemas.microsoft.com/office/drawing/2014/main" id="{632E46A8-EBC6-4324-9325-CBD5D4815BC9}"/>
              </a:ext>
            </a:extLst>
          </p:cNvPr>
          <p:cNvPicPr>
            <a:picLocks noChangeAspect="1"/>
          </p:cNvPicPr>
          <p:nvPr/>
        </p:nvPicPr>
        <p:blipFill>
          <a:blip r:embed="rId2"/>
          <a:stretch>
            <a:fillRect/>
          </a:stretch>
        </p:blipFill>
        <p:spPr>
          <a:xfrm>
            <a:off x="7394429" y="2382855"/>
            <a:ext cx="3114675" cy="3943350"/>
          </a:xfrm>
          <a:prstGeom prst="rect">
            <a:avLst/>
          </a:prstGeom>
        </p:spPr>
      </p:pic>
    </p:spTree>
    <p:extLst>
      <p:ext uri="{BB962C8B-B14F-4D97-AF65-F5344CB8AC3E}">
        <p14:creationId xmlns:p14="http://schemas.microsoft.com/office/powerpoint/2010/main" val="96150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9A47-E6EF-4D76-A8E4-985C82013EBC}"/>
              </a:ext>
            </a:extLst>
          </p:cNvPr>
          <p:cNvSpPr>
            <a:spLocks noGrp="1"/>
          </p:cNvSpPr>
          <p:nvPr>
            <p:ph type="title"/>
          </p:nvPr>
        </p:nvSpPr>
        <p:spPr/>
        <p:txBody>
          <a:bodyPr/>
          <a:lstStyle/>
          <a:p>
            <a:r>
              <a:rPr lang="en-CA" dirty="0"/>
              <a:t>SHARED DISK</a:t>
            </a:r>
          </a:p>
        </p:txBody>
      </p:sp>
      <p:sp>
        <p:nvSpPr>
          <p:cNvPr id="5" name="Content Placeholder 4">
            <a:extLst>
              <a:ext uri="{FF2B5EF4-FFF2-40B4-BE49-F238E27FC236}">
                <a16:creationId xmlns:a16="http://schemas.microsoft.com/office/drawing/2014/main" id="{F9CFE6AB-FCE1-4314-A9CD-D4FBAAF4266E}"/>
              </a:ext>
            </a:extLst>
          </p:cNvPr>
          <p:cNvSpPr>
            <a:spLocks noGrp="1"/>
          </p:cNvSpPr>
          <p:nvPr>
            <p:ph idx="1"/>
          </p:nvPr>
        </p:nvSpPr>
        <p:spPr>
          <a:xfrm>
            <a:off x="1154955" y="2569029"/>
            <a:ext cx="5123925" cy="3756294"/>
          </a:xfrm>
        </p:spPr>
        <p:txBody>
          <a:bodyPr>
            <a:normAutofit/>
          </a:bodyPr>
          <a:lstStyle/>
          <a:p>
            <a:r>
              <a:rPr lang="en-CA" sz="2000" dirty="0"/>
              <a:t>In a </a:t>
            </a:r>
            <a:r>
              <a:rPr lang="en-CA" sz="2000" b="1" dirty="0"/>
              <a:t>shared-disk</a:t>
            </a:r>
            <a:r>
              <a:rPr lang="en-CA" sz="2000" dirty="0"/>
              <a:t> system, each CPU has a </a:t>
            </a:r>
            <a:r>
              <a:rPr lang="en-CA" sz="2000" b="1" dirty="0"/>
              <a:t>private memory </a:t>
            </a:r>
            <a:r>
              <a:rPr lang="en-CA" sz="2000" dirty="0"/>
              <a:t>and </a:t>
            </a:r>
            <a:r>
              <a:rPr lang="en-CA" sz="2000" b="1" dirty="0"/>
              <a:t>direct access to all disks </a:t>
            </a:r>
            <a:r>
              <a:rPr lang="en-CA" sz="2000" dirty="0"/>
              <a:t>through an interconnection network.</a:t>
            </a:r>
          </a:p>
          <a:p>
            <a:pPr lvl="1">
              <a:buFont typeface="Courier New" panose="02070309020205020404" pitchFamily="49" charset="0"/>
              <a:buChar char="o"/>
            </a:pPr>
            <a:r>
              <a:rPr lang="en-US" sz="1800" dirty="0"/>
              <a:t>Every processor has its own memory (not accessible by others)</a:t>
            </a:r>
          </a:p>
          <a:p>
            <a:pPr lvl="1">
              <a:buFont typeface="Courier New" panose="02070309020205020404" pitchFamily="49" charset="0"/>
              <a:buChar char="o"/>
            </a:pPr>
            <a:r>
              <a:rPr lang="en-US" sz="1800" dirty="0"/>
              <a:t>All machines can access all disks in the system</a:t>
            </a:r>
          </a:p>
          <a:p>
            <a:pPr lvl="1">
              <a:buFont typeface="Courier New" panose="02070309020205020404" pitchFamily="49" charset="0"/>
              <a:buChar char="o"/>
            </a:pPr>
            <a:r>
              <a:rPr lang="en-US" sz="1800" dirty="0"/>
              <a:t>Number of disks does not necessarily match the number of processors</a:t>
            </a:r>
            <a:endParaRPr lang="en-CA" sz="1800" dirty="0"/>
          </a:p>
          <a:p>
            <a:pPr marL="0" indent="0">
              <a:buNone/>
            </a:pPr>
            <a:endParaRPr lang="en-CA" sz="2000" dirty="0"/>
          </a:p>
        </p:txBody>
      </p:sp>
      <p:pic>
        <p:nvPicPr>
          <p:cNvPr id="4" name="Picture 3">
            <a:extLst>
              <a:ext uri="{FF2B5EF4-FFF2-40B4-BE49-F238E27FC236}">
                <a16:creationId xmlns:a16="http://schemas.microsoft.com/office/drawing/2014/main" id="{00BB5A7B-CDDC-4D84-B61D-A0A02AAB07F5}"/>
              </a:ext>
            </a:extLst>
          </p:cNvPr>
          <p:cNvPicPr>
            <a:picLocks noChangeAspect="1"/>
          </p:cNvPicPr>
          <p:nvPr/>
        </p:nvPicPr>
        <p:blipFill>
          <a:blip r:embed="rId2"/>
          <a:stretch>
            <a:fillRect/>
          </a:stretch>
        </p:blipFill>
        <p:spPr>
          <a:xfrm>
            <a:off x="7466333" y="2477223"/>
            <a:ext cx="3000375" cy="3848100"/>
          </a:xfrm>
          <a:prstGeom prst="rect">
            <a:avLst/>
          </a:prstGeom>
        </p:spPr>
      </p:pic>
    </p:spTree>
    <p:extLst>
      <p:ext uri="{BB962C8B-B14F-4D97-AF65-F5344CB8AC3E}">
        <p14:creationId xmlns:p14="http://schemas.microsoft.com/office/powerpoint/2010/main" val="10541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53EB33-25F5-4E8D-87C4-EEF54F7BCCF0}"/>
              </a:ext>
            </a:extLst>
          </p:cNvPr>
          <p:cNvPicPr>
            <a:picLocks noChangeAspect="1"/>
          </p:cNvPicPr>
          <p:nvPr/>
        </p:nvPicPr>
        <p:blipFill>
          <a:blip r:embed="rId2"/>
          <a:stretch>
            <a:fillRect/>
          </a:stretch>
        </p:blipFill>
        <p:spPr>
          <a:xfrm>
            <a:off x="723949" y="731363"/>
            <a:ext cx="10744102" cy="5395274"/>
          </a:xfrm>
          <a:prstGeom prst="rect">
            <a:avLst/>
          </a:prstGeom>
        </p:spPr>
      </p:pic>
      <p:sp>
        <p:nvSpPr>
          <p:cNvPr id="2" name="Rectangle 1">
            <a:extLst>
              <a:ext uri="{FF2B5EF4-FFF2-40B4-BE49-F238E27FC236}">
                <a16:creationId xmlns:a16="http://schemas.microsoft.com/office/drawing/2014/main" id="{0D674AE2-260B-47F5-A3F4-91E954511FFD}"/>
              </a:ext>
            </a:extLst>
          </p:cNvPr>
          <p:cNvSpPr/>
          <p:nvPr/>
        </p:nvSpPr>
        <p:spPr>
          <a:xfrm>
            <a:off x="774749" y="1767840"/>
            <a:ext cx="4379274" cy="461554"/>
          </a:xfrm>
          <a:prstGeom prst="rect">
            <a:avLst/>
          </a:prstGeom>
          <a:noFill/>
          <a:ln w="41275">
            <a:solidFill>
              <a:srgbClr val="FF0000"/>
            </a:solidFill>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258073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3393</TotalTime>
  <Words>2351</Words>
  <Application>Microsoft Office PowerPoint</Application>
  <PresentationFormat>Widescreen</PresentationFormat>
  <Paragraphs>196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Courier New</vt:lpstr>
      <vt:lpstr>Wingdings 3</vt:lpstr>
      <vt:lpstr>Ion Boardroom</vt:lpstr>
      <vt:lpstr>Parallel and Distributed Databases</vt:lpstr>
      <vt:lpstr>Why Parallel and Distributed Databases?</vt:lpstr>
      <vt:lpstr>Parallel and Distributed Databases</vt:lpstr>
      <vt:lpstr>Parallel Database System</vt:lpstr>
      <vt:lpstr>Architectures for Parallel Databases</vt:lpstr>
      <vt:lpstr>SHARED NOTHING</vt:lpstr>
      <vt:lpstr>SHARED MEMORY</vt:lpstr>
      <vt:lpstr>SHARED DISK</vt:lpstr>
      <vt:lpstr>PowerPoint Presentation</vt:lpstr>
      <vt:lpstr>Types of parallelism in database systems</vt:lpstr>
      <vt:lpstr>Distributed Databases</vt:lpstr>
      <vt:lpstr>Distributed Databases - Functionalities</vt:lpstr>
      <vt:lpstr>Distributed Databases – Date’s 12 Rules</vt:lpstr>
      <vt:lpstr>Rule 1: Local Autonomy</vt:lpstr>
      <vt:lpstr>Rule 2: No reliance on central site</vt:lpstr>
      <vt:lpstr>Rule 3: Continuous operation</vt:lpstr>
      <vt:lpstr>Rule 4: Location Independence</vt:lpstr>
      <vt:lpstr>Rule 5: Fragmentation Independence</vt:lpstr>
      <vt:lpstr>Two basic kinds of Fragmentation</vt:lpstr>
      <vt:lpstr>Rule 6: Replication Independence</vt:lpstr>
      <vt:lpstr>Rule 7: Distributed query processing</vt:lpstr>
      <vt:lpstr>Rule 8: Distributed transaction management</vt:lpstr>
      <vt:lpstr>Recovery control: Two-phase commit protocol</vt:lpstr>
      <vt:lpstr>Rules 9-11: Hardware, OS and Network Independence</vt:lpstr>
      <vt:lpstr>Rule 12: DBMS independence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Normalization</dc:title>
  <dc:creator>Saed Sayad</dc:creator>
  <cp:lastModifiedBy>Saed Sayad</cp:lastModifiedBy>
  <cp:revision>184</cp:revision>
  <dcterms:created xsi:type="dcterms:W3CDTF">2018-10-03T10:05:50Z</dcterms:created>
  <dcterms:modified xsi:type="dcterms:W3CDTF">2020-02-01T02:41:41Z</dcterms:modified>
</cp:coreProperties>
</file>