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4" r:id="rId1"/>
  </p:sldMasterIdLst>
  <p:sldIdLst>
    <p:sldId id="256" r:id="rId2"/>
    <p:sldId id="268" r:id="rId3"/>
    <p:sldId id="276" r:id="rId4"/>
    <p:sldId id="265" r:id="rId5"/>
    <p:sldId id="267" r:id="rId6"/>
    <p:sldId id="266" r:id="rId7"/>
    <p:sldId id="269" r:id="rId8"/>
    <p:sldId id="270" r:id="rId9"/>
    <p:sldId id="278" r:id="rId10"/>
    <p:sldId id="273" r:id="rId11"/>
    <p:sldId id="271" r:id="rId12"/>
    <p:sldId id="272" r:id="rId13"/>
    <p:sldId id="279" r:id="rId14"/>
    <p:sldId id="259" r:id="rId15"/>
    <p:sldId id="275" r:id="rId16"/>
    <p:sldId id="274"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97158C45-3439-48AC-9992-DDF0814CE80E}" type="datetimeFigureOut">
              <a:rPr lang="en-CA" smtClean="0"/>
              <a:t>2019-03-17</a:t>
            </a:fld>
            <a:endParaRPr lang="en-CA"/>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CA"/>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A635DEE9-BBD2-4B8F-95D8-9CDBEF618525}" type="slidenum">
              <a:rPr lang="en-CA" smtClean="0"/>
              <a:t>‹#›</a:t>
            </a:fld>
            <a:endParaRPr lang="en-CA"/>
          </a:p>
        </p:txBody>
      </p:sp>
    </p:spTree>
    <p:extLst>
      <p:ext uri="{BB962C8B-B14F-4D97-AF65-F5344CB8AC3E}">
        <p14:creationId xmlns:p14="http://schemas.microsoft.com/office/powerpoint/2010/main" val="296984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7158C45-3439-48AC-9992-DDF0814CE80E}" type="datetimeFigureOut">
              <a:rPr lang="en-CA" smtClean="0"/>
              <a:t>2019-03-17</a:t>
            </a:fld>
            <a:endParaRPr lang="en-CA"/>
          </a:p>
        </p:txBody>
      </p:sp>
      <p:sp>
        <p:nvSpPr>
          <p:cNvPr id="6" name="Footer Placeholder 5"/>
          <p:cNvSpPr>
            <a:spLocks noGrp="1"/>
          </p:cNvSpPr>
          <p:nvPr>
            <p:ph type="ftr" sz="quarter" idx="11"/>
          </p:nvPr>
        </p:nvSpPr>
        <p:spPr/>
        <p:txBody>
          <a:bodyPr/>
          <a:lstStyle/>
          <a:p>
            <a:endParaRPr lang="en-CA"/>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635DEE9-BBD2-4B8F-95D8-9CDBEF618525}" type="slidenum">
              <a:rPr lang="en-CA" smtClean="0"/>
              <a:t>‹#›</a:t>
            </a:fld>
            <a:endParaRPr lang="en-CA"/>
          </a:p>
        </p:txBody>
      </p:sp>
    </p:spTree>
    <p:extLst>
      <p:ext uri="{BB962C8B-B14F-4D97-AF65-F5344CB8AC3E}">
        <p14:creationId xmlns:p14="http://schemas.microsoft.com/office/powerpoint/2010/main" val="2526948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7158C45-3439-48AC-9992-DDF0814CE80E}" type="datetimeFigureOut">
              <a:rPr lang="en-CA" smtClean="0"/>
              <a:t>2019-03-17</a:t>
            </a:fld>
            <a:endParaRPr lang="en-CA"/>
          </a:p>
        </p:txBody>
      </p:sp>
      <p:sp>
        <p:nvSpPr>
          <p:cNvPr id="5" name="Footer Placeholder 4"/>
          <p:cNvSpPr>
            <a:spLocks noGrp="1"/>
          </p:cNvSpPr>
          <p:nvPr>
            <p:ph type="ftr" sz="quarter" idx="11"/>
          </p:nvPr>
        </p:nvSpPr>
        <p:spPr/>
        <p:txBody>
          <a:bodyPr/>
          <a:lstStyle/>
          <a:p>
            <a:endParaRPr lang="en-CA"/>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635DEE9-BBD2-4B8F-95D8-9CDBEF618525}" type="slidenum">
              <a:rPr lang="en-CA" smtClean="0"/>
              <a:t>‹#›</a:t>
            </a:fld>
            <a:endParaRPr lang="en-CA"/>
          </a:p>
        </p:txBody>
      </p:sp>
    </p:spTree>
    <p:extLst>
      <p:ext uri="{BB962C8B-B14F-4D97-AF65-F5344CB8AC3E}">
        <p14:creationId xmlns:p14="http://schemas.microsoft.com/office/powerpoint/2010/main" val="1733557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7158C45-3439-48AC-9992-DDF0814CE80E}" type="datetimeFigureOut">
              <a:rPr lang="en-CA" smtClean="0"/>
              <a:t>2019-03-17</a:t>
            </a:fld>
            <a:endParaRPr lang="en-CA"/>
          </a:p>
        </p:txBody>
      </p:sp>
      <p:sp>
        <p:nvSpPr>
          <p:cNvPr id="5" name="Footer Placeholder 4"/>
          <p:cNvSpPr>
            <a:spLocks noGrp="1"/>
          </p:cNvSpPr>
          <p:nvPr>
            <p:ph type="ftr" sz="quarter" idx="11"/>
          </p:nvPr>
        </p:nvSpPr>
        <p:spPr/>
        <p:txBody>
          <a:bodyPr/>
          <a:lstStyle/>
          <a:p>
            <a:endParaRPr lang="en-CA"/>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635DEE9-BBD2-4B8F-95D8-9CDBEF618525}" type="slidenum">
              <a:rPr lang="en-CA" smtClean="0"/>
              <a:t>‹#›</a:t>
            </a:fld>
            <a:endParaRPr lang="en-CA"/>
          </a:p>
        </p:txBody>
      </p:sp>
    </p:spTree>
    <p:extLst>
      <p:ext uri="{BB962C8B-B14F-4D97-AF65-F5344CB8AC3E}">
        <p14:creationId xmlns:p14="http://schemas.microsoft.com/office/powerpoint/2010/main" val="1561702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158C45-3439-48AC-9992-DDF0814CE80E}" type="datetimeFigureOut">
              <a:rPr lang="en-CA" smtClean="0"/>
              <a:t>2019-03-17</a:t>
            </a:fld>
            <a:endParaRPr lang="en-CA"/>
          </a:p>
        </p:txBody>
      </p:sp>
      <p:sp>
        <p:nvSpPr>
          <p:cNvPr id="5" name="Footer Placeholder 4"/>
          <p:cNvSpPr>
            <a:spLocks noGrp="1"/>
          </p:cNvSpPr>
          <p:nvPr>
            <p:ph type="ftr" sz="quarter" idx="11"/>
          </p:nvPr>
        </p:nvSpPr>
        <p:spPr/>
        <p:txBody>
          <a:bodyPr/>
          <a:lstStyle/>
          <a:p>
            <a:endParaRPr lang="en-CA"/>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635DEE9-BBD2-4B8F-95D8-9CDBEF618525}" type="slidenum">
              <a:rPr lang="en-CA" smtClean="0"/>
              <a:t>‹#›</a:t>
            </a:fld>
            <a:endParaRPr lang="en-CA"/>
          </a:p>
        </p:txBody>
      </p:sp>
    </p:spTree>
    <p:extLst>
      <p:ext uri="{BB962C8B-B14F-4D97-AF65-F5344CB8AC3E}">
        <p14:creationId xmlns:p14="http://schemas.microsoft.com/office/powerpoint/2010/main" val="1227696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7158C45-3439-48AC-9992-DDF0814CE80E}" type="datetimeFigureOut">
              <a:rPr lang="en-CA" smtClean="0"/>
              <a:t>2019-03-17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635DEE9-BBD2-4B8F-95D8-9CDBEF618525}" type="slidenum">
              <a:rPr lang="en-CA" smtClean="0"/>
              <a:t>‹#›</a:t>
            </a:fld>
            <a:endParaRPr lang="en-CA"/>
          </a:p>
        </p:txBody>
      </p:sp>
    </p:spTree>
    <p:extLst>
      <p:ext uri="{BB962C8B-B14F-4D97-AF65-F5344CB8AC3E}">
        <p14:creationId xmlns:p14="http://schemas.microsoft.com/office/powerpoint/2010/main" val="35779696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7158C45-3439-48AC-9992-DDF0814CE80E}" type="datetimeFigureOut">
              <a:rPr lang="en-CA" smtClean="0"/>
              <a:t>2019-03-17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635DEE9-BBD2-4B8F-95D8-9CDBEF618525}" type="slidenum">
              <a:rPr lang="en-CA" smtClean="0"/>
              <a:t>‹#›</a:t>
            </a:fld>
            <a:endParaRPr lang="en-CA"/>
          </a:p>
        </p:txBody>
      </p:sp>
    </p:spTree>
    <p:extLst>
      <p:ext uri="{BB962C8B-B14F-4D97-AF65-F5344CB8AC3E}">
        <p14:creationId xmlns:p14="http://schemas.microsoft.com/office/powerpoint/2010/main" val="571839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158C45-3439-48AC-9992-DDF0814CE80E}" type="datetimeFigureOut">
              <a:rPr lang="en-CA" smtClean="0"/>
              <a:t>2019-03-17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635DEE9-BBD2-4B8F-95D8-9CDBEF618525}" type="slidenum">
              <a:rPr lang="en-CA" smtClean="0"/>
              <a:t>‹#›</a:t>
            </a:fld>
            <a:endParaRPr lang="en-CA"/>
          </a:p>
        </p:txBody>
      </p:sp>
    </p:spTree>
    <p:extLst>
      <p:ext uri="{BB962C8B-B14F-4D97-AF65-F5344CB8AC3E}">
        <p14:creationId xmlns:p14="http://schemas.microsoft.com/office/powerpoint/2010/main" val="2507422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158C45-3439-48AC-9992-DDF0814CE80E}" type="datetimeFigureOut">
              <a:rPr lang="en-CA" smtClean="0"/>
              <a:t>2019-03-17</a:t>
            </a:fld>
            <a:endParaRPr lang="en-CA"/>
          </a:p>
        </p:txBody>
      </p:sp>
      <p:sp>
        <p:nvSpPr>
          <p:cNvPr id="5" name="Footer Placeholder 4"/>
          <p:cNvSpPr>
            <a:spLocks noGrp="1"/>
          </p:cNvSpPr>
          <p:nvPr>
            <p:ph type="ftr" sz="quarter" idx="11"/>
          </p:nvPr>
        </p:nvSpPr>
        <p:spPr/>
        <p:txBody>
          <a:bodyPr/>
          <a:lstStyle/>
          <a:p>
            <a:endParaRPr lang="en-CA"/>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635DEE9-BBD2-4B8F-95D8-9CDBEF618525}" type="slidenum">
              <a:rPr lang="en-CA" smtClean="0"/>
              <a:t>‹#›</a:t>
            </a:fld>
            <a:endParaRPr lang="en-CA"/>
          </a:p>
        </p:txBody>
      </p:sp>
    </p:spTree>
    <p:extLst>
      <p:ext uri="{BB962C8B-B14F-4D97-AF65-F5344CB8AC3E}">
        <p14:creationId xmlns:p14="http://schemas.microsoft.com/office/powerpoint/2010/main" val="135922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158C45-3439-48AC-9992-DDF0814CE80E}" type="datetimeFigureOut">
              <a:rPr lang="en-CA" smtClean="0"/>
              <a:t>2019-03-17</a:t>
            </a:fld>
            <a:endParaRPr lang="en-CA"/>
          </a:p>
        </p:txBody>
      </p:sp>
      <p:sp>
        <p:nvSpPr>
          <p:cNvPr id="5" name="Footer Placeholder 4"/>
          <p:cNvSpPr>
            <a:spLocks noGrp="1"/>
          </p:cNvSpPr>
          <p:nvPr>
            <p:ph type="ftr" sz="quarter" idx="11"/>
          </p:nvPr>
        </p:nvSpPr>
        <p:spPr/>
        <p:txBody>
          <a:bodyPr/>
          <a:lstStyle>
            <a:lvl1pPr>
              <a:defRPr sz="1000" b="1"/>
            </a:lvl1pPr>
          </a:lstStyle>
          <a:p>
            <a:endParaRPr lang="en-CA"/>
          </a:p>
        </p:txBody>
      </p:sp>
      <p:sp>
        <p:nvSpPr>
          <p:cNvPr id="6" name="Slide Number Placeholder 5"/>
          <p:cNvSpPr>
            <a:spLocks noGrp="1"/>
          </p:cNvSpPr>
          <p:nvPr>
            <p:ph type="sldNum" sz="quarter" idx="12"/>
          </p:nvPr>
        </p:nvSpPr>
        <p:spPr/>
        <p:txBody>
          <a:bodyPr/>
          <a:lstStyle/>
          <a:p>
            <a:fld id="{A635DEE9-BBD2-4B8F-95D8-9CDBEF618525}" type="slidenum">
              <a:rPr lang="en-CA" smtClean="0"/>
              <a:t>‹#›</a:t>
            </a:fld>
            <a:endParaRPr lang="en-CA"/>
          </a:p>
        </p:txBody>
      </p:sp>
    </p:spTree>
    <p:extLst>
      <p:ext uri="{BB962C8B-B14F-4D97-AF65-F5344CB8AC3E}">
        <p14:creationId xmlns:p14="http://schemas.microsoft.com/office/powerpoint/2010/main" val="3723639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158C45-3439-48AC-9992-DDF0814CE80E}" type="datetimeFigureOut">
              <a:rPr lang="en-CA" smtClean="0"/>
              <a:t>2019-03-17</a:t>
            </a:fld>
            <a:endParaRPr lang="en-CA"/>
          </a:p>
        </p:txBody>
      </p:sp>
      <p:sp>
        <p:nvSpPr>
          <p:cNvPr id="5" name="Footer Placeholder 4"/>
          <p:cNvSpPr>
            <a:spLocks noGrp="1"/>
          </p:cNvSpPr>
          <p:nvPr>
            <p:ph type="ftr" sz="quarter" idx="11"/>
          </p:nvPr>
        </p:nvSpPr>
        <p:spPr/>
        <p:txBody>
          <a:bodyPr/>
          <a:lstStyle>
            <a:lvl1pPr>
              <a:defRPr sz="1000" b="1"/>
            </a:lvl1pPr>
          </a:lstStyle>
          <a:p>
            <a:endParaRPr lang="en-CA"/>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635DEE9-BBD2-4B8F-95D8-9CDBEF618525}" type="slidenum">
              <a:rPr lang="en-CA" smtClean="0"/>
              <a:t>‹#›</a:t>
            </a:fld>
            <a:endParaRPr lang="en-CA"/>
          </a:p>
        </p:txBody>
      </p:sp>
    </p:spTree>
    <p:extLst>
      <p:ext uri="{BB962C8B-B14F-4D97-AF65-F5344CB8AC3E}">
        <p14:creationId xmlns:p14="http://schemas.microsoft.com/office/powerpoint/2010/main" val="1033349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158C45-3439-48AC-9992-DDF0814CE80E}" type="datetimeFigureOut">
              <a:rPr lang="en-CA" smtClean="0"/>
              <a:t>2019-03-17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635DEE9-BBD2-4B8F-95D8-9CDBEF618525}" type="slidenum">
              <a:rPr lang="en-CA" smtClean="0"/>
              <a:t>‹#›</a:t>
            </a:fld>
            <a:endParaRPr lang="en-CA"/>
          </a:p>
        </p:txBody>
      </p:sp>
    </p:spTree>
    <p:extLst>
      <p:ext uri="{BB962C8B-B14F-4D97-AF65-F5344CB8AC3E}">
        <p14:creationId xmlns:p14="http://schemas.microsoft.com/office/powerpoint/2010/main" val="2627177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158C45-3439-48AC-9992-DDF0814CE80E}" type="datetimeFigureOut">
              <a:rPr lang="en-CA" smtClean="0"/>
              <a:t>2019-03-17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635DEE9-BBD2-4B8F-95D8-9CDBEF618525}" type="slidenum">
              <a:rPr lang="en-CA" smtClean="0"/>
              <a:t>‹#›</a:t>
            </a:fld>
            <a:endParaRPr lang="en-CA"/>
          </a:p>
        </p:txBody>
      </p:sp>
    </p:spTree>
    <p:extLst>
      <p:ext uri="{BB962C8B-B14F-4D97-AF65-F5344CB8AC3E}">
        <p14:creationId xmlns:p14="http://schemas.microsoft.com/office/powerpoint/2010/main" val="834551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158C45-3439-48AC-9992-DDF0814CE80E}" type="datetimeFigureOut">
              <a:rPr lang="en-CA" smtClean="0"/>
              <a:t>2019-03-17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635DEE9-BBD2-4B8F-95D8-9CDBEF618525}" type="slidenum">
              <a:rPr lang="en-CA" smtClean="0"/>
              <a:t>‹#›</a:t>
            </a:fld>
            <a:endParaRPr lang="en-CA"/>
          </a:p>
        </p:txBody>
      </p:sp>
    </p:spTree>
    <p:extLst>
      <p:ext uri="{BB962C8B-B14F-4D97-AF65-F5344CB8AC3E}">
        <p14:creationId xmlns:p14="http://schemas.microsoft.com/office/powerpoint/2010/main" val="744745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158C45-3439-48AC-9992-DDF0814CE80E}" type="datetimeFigureOut">
              <a:rPr lang="en-CA" smtClean="0"/>
              <a:t>2019-03-17</a:t>
            </a:fld>
            <a:endParaRPr lang="en-CA"/>
          </a:p>
        </p:txBody>
      </p:sp>
      <p:sp>
        <p:nvSpPr>
          <p:cNvPr id="3" name="Footer Placeholder 2"/>
          <p:cNvSpPr>
            <a:spLocks noGrp="1"/>
          </p:cNvSpPr>
          <p:nvPr>
            <p:ph type="ftr" sz="quarter" idx="11"/>
          </p:nvPr>
        </p:nvSpPr>
        <p:spPr/>
        <p:txBody>
          <a:bodyPr/>
          <a:lstStyle/>
          <a:p>
            <a:endParaRPr lang="en-CA"/>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635DEE9-BBD2-4B8F-95D8-9CDBEF618525}" type="slidenum">
              <a:rPr lang="en-CA" smtClean="0"/>
              <a:t>‹#›</a:t>
            </a:fld>
            <a:endParaRPr lang="en-CA"/>
          </a:p>
        </p:txBody>
      </p:sp>
    </p:spTree>
    <p:extLst>
      <p:ext uri="{BB962C8B-B14F-4D97-AF65-F5344CB8AC3E}">
        <p14:creationId xmlns:p14="http://schemas.microsoft.com/office/powerpoint/2010/main" val="2806037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7158C45-3439-48AC-9992-DDF0814CE80E}" type="datetimeFigureOut">
              <a:rPr lang="en-CA" smtClean="0"/>
              <a:t>2019-03-17</a:t>
            </a:fld>
            <a:endParaRPr lang="en-CA"/>
          </a:p>
        </p:txBody>
      </p:sp>
      <p:sp>
        <p:nvSpPr>
          <p:cNvPr id="6" name="Footer Placeholder 5"/>
          <p:cNvSpPr>
            <a:spLocks noGrp="1"/>
          </p:cNvSpPr>
          <p:nvPr>
            <p:ph type="ftr" sz="quarter" idx="11"/>
          </p:nvPr>
        </p:nvSpPr>
        <p:spPr/>
        <p:txBody>
          <a:bodyPr/>
          <a:lstStyle/>
          <a:p>
            <a:endParaRPr lang="en-CA"/>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635DEE9-BBD2-4B8F-95D8-9CDBEF618525}" type="slidenum">
              <a:rPr lang="en-CA" smtClean="0"/>
              <a:t>‹#›</a:t>
            </a:fld>
            <a:endParaRPr lang="en-CA"/>
          </a:p>
        </p:txBody>
      </p:sp>
    </p:spTree>
    <p:extLst>
      <p:ext uri="{BB962C8B-B14F-4D97-AF65-F5344CB8AC3E}">
        <p14:creationId xmlns:p14="http://schemas.microsoft.com/office/powerpoint/2010/main" val="3419369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7158C45-3439-48AC-9992-DDF0814CE80E}" type="datetimeFigureOut">
              <a:rPr lang="en-CA" smtClean="0"/>
              <a:t>2019-03-17</a:t>
            </a:fld>
            <a:endParaRPr lang="en-CA"/>
          </a:p>
        </p:txBody>
      </p:sp>
      <p:sp>
        <p:nvSpPr>
          <p:cNvPr id="6" name="Footer Placeholder 5"/>
          <p:cNvSpPr>
            <a:spLocks noGrp="1"/>
          </p:cNvSpPr>
          <p:nvPr>
            <p:ph type="ftr" sz="quarter" idx="11"/>
          </p:nvPr>
        </p:nvSpPr>
        <p:spPr/>
        <p:txBody>
          <a:bodyPr/>
          <a:lstStyle/>
          <a:p>
            <a:endParaRPr lang="en-CA"/>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635DEE9-BBD2-4B8F-95D8-9CDBEF618525}" type="slidenum">
              <a:rPr lang="en-CA" smtClean="0"/>
              <a:t>‹#›</a:t>
            </a:fld>
            <a:endParaRPr lang="en-CA"/>
          </a:p>
        </p:txBody>
      </p:sp>
    </p:spTree>
    <p:extLst>
      <p:ext uri="{BB962C8B-B14F-4D97-AF65-F5344CB8AC3E}">
        <p14:creationId xmlns:p14="http://schemas.microsoft.com/office/powerpoint/2010/main" val="2974406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7158C45-3439-48AC-9992-DDF0814CE80E}" type="datetimeFigureOut">
              <a:rPr lang="en-CA" smtClean="0"/>
              <a:t>2019-03-17</a:t>
            </a:fld>
            <a:endParaRPr lang="en-CA"/>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CA"/>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635DEE9-BBD2-4B8F-95D8-9CDBEF618525}" type="slidenum">
              <a:rPr lang="en-CA" smtClean="0"/>
              <a:t>‹#›</a:t>
            </a:fld>
            <a:endParaRPr lang="en-CA"/>
          </a:p>
        </p:txBody>
      </p:sp>
    </p:spTree>
    <p:extLst>
      <p:ext uri="{BB962C8B-B14F-4D97-AF65-F5344CB8AC3E}">
        <p14:creationId xmlns:p14="http://schemas.microsoft.com/office/powerpoint/2010/main" val="3342714663"/>
      </p:ext>
    </p:extLst>
  </p:cSld>
  <p:clrMap bg1="lt1" tx1="dk1" bg2="lt2" tx2="dk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 id="2147484086" r:id="rId12"/>
    <p:sldLayoutId id="2147484087" r:id="rId13"/>
    <p:sldLayoutId id="2147484088" r:id="rId14"/>
    <p:sldLayoutId id="2147484089" r:id="rId15"/>
    <p:sldLayoutId id="2147484090" r:id="rId16"/>
    <p:sldLayoutId id="214748409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F5E6F-8744-4C13-9121-E10EA50B1890}"/>
              </a:ext>
            </a:extLst>
          </p:cNvPr>
          <p:cNvSpPr>
            <a:spLocks noGrp="1"/>
          </p:cNvSpPr>
          <p:nvPr>
            <p:ph type="ctrTitle"/>
          </p:nvPr>
        </p:nvSpPr>
        <p:spPr/>
        <p:txBody>
          <a:bodyPr/>
          <a:lstStyle/>
          <a:p>
            <a:r>
              <a:rPr lang="en-CA" dirty="0"/>
              <a:t>NoSQL (Not Only SQL)</a:t>
            </a:r>
          </a:p>
        </p:txBody>
      </p:sp>
      <p:sp>
        <p:nvSpPr>
          <p:cNvPr id="3" name="Subtitle 2">
            <a:extLst>
              <a:ext uri="{FF2B5EF4-FFF2-40B4-BE49-F238E27FC236}">
                <a16:creationId xmlns:a16="http://schemas.microsoft.com/office/drawing/2014/main" id="{EA7BE21C-AD87-48FB-9C30-AC00F3ED3428}"/>
              </a:ext>
            </a:extLst>
          </p:cNvPr>
          <p:cNvSpPr>
            <a:spLocks noGrp="1"/>
          </p:cNvSpPr>
          <p:nvPr>
            <p:ph type="subTitle" idx="1"/>
          </p:nvPr>
        </p:nvSpPr>
        <p:spPr/>
        <p:txBody>
          <a:bodyPr/>
          <a:lstStyle/>
          <a:p>
            <a:r>
              <a:rPr lang="en-CA" dirty="0"/>
              <a:t>Prof. Saed </a:t>
            </a:r>
            <a:r>
              <a:rPr lang="en-CA" dirty="0" err="1"/>
              <a:t>SAYAd</a:t>
            </a:r>
            <a:endParaRPr lang="en-CA" dirty="0"/>
          </a:p>
        </p:txBody>
      </p:sp>
    </p:spTree>
    <p:extLst>
      <p:ext uri="{BB962C8B-B14F-4D97-AF65-F5344CB8AC3E}">
        <p14:creationId xmlns:p14="http://schemas.microsoft.com/office/powerpoint/2010/main" val="2251391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301BB-BFEC-4305-BCE4-C0BF97A25BD5}"/>
              </a:ext>
            </a:extLst>
          </p:cNvPr>
          <p:cNvSpPr>
            <a:spLocks noGrp="1"/>
          </p:cNvSpPr>
          <p:nvPr>
            <p:ph type="title"/>
          </p:nvPr>
        </p:nvSpPr>
        <p:spPr/>
        <p:txBody>
          <a:bodyPr/>
          <a:lstStyle/>
          <a:p>
            <a:r>
              <a:rPr lang="en-CA" dirty="0"/>
              <a:t>Document Oriented databases</a:t>
            </a:r>
          </a:p>
        </p:txBody>
      </p:sp>
      <p:sp>
        <p:nvSpPr>
          <p:cNvPr id="3" name="Content Placeholder 2">
            <a:extLst>
              <a:ext uri="{FF2B5EF4-FFF2-40B4-BE49-F238E27FC236}">
                <a16:creationId xmlns:a16="http://schemas.microsoft.com/office/drawing/2014/main" id="{BB9BEBE2-B722-4497-A465-5D519E60D1F8}"/>
              </a:ext>
            </a:extLst>
          </p:cNvPr>
          <p:cNvSpPr>
            <a:spLocks noGrp="1"/>
          </p:cNvSpPr>
          <p:nvPr>
            <p:ph idx="1"/>
          </p:nvPr>
        </p:nvSpPr>
        <p:spPr>
          <a:xfrm>
            <a:off x="564646" y="2472762"/>
            <a:ext cx="6657957" cy="4032210"/>
          </a:xfrm>
        </p:spPr>
        <p:txBody>
          <a:bodyPr>
            <a:normAutofit/>
          </a:bodyPr>
          <a:lstStyle/>
          <a:p>
            <a:r>
              <a:rPr lang="en-US" sz="2000" dirty="0"/>
              <a:t>Data in this model is stored inside a collection</a:t>
            </a:r>
            <a:r>
              <a:rPr lang="en-US" sz="2000" b="1" dirty="0"/>
              <a:t> documents</a:t>
            </a:r>
            <a:r>
              <a:rPr lang="en-US" sz="2000" dirty="0"/>
              <a:t>.</a:t>
            </a:r>
          </a:p>
          <a:p>
            <a:r>
              <a:rPr lang="en-US" sz="2000" dirty="0"/>
              <a:t>A document is </a:t>
            </a:r>
            <a:r>
              <a:rPr lang="en-US" sz="2000" b="1" dirty="0"/>
              <a:t>a key value collection </a:t>
            </a:r>
            <a:r>
              <a:rPr lang="en-US" sz="2000" dirty="0"/>
              <a:t>where the key allows access to its value.</a:t>
            </a:r>
          </a:p>
          <a:p>
            <a:r>
              <a:rPr lang="en-US" sz="2000" dirty="0"/>
              <a:t>Documents are typically </a:t>
            </a:r>
            <a:r>
              <a:rPr lang="en-US" sz="2000" b="1" dirty="0" err="1"/>
              <a:t>schemaless</a:t>
            </a:r>
            <a:r>
              <a:rPr lang="en-US" sz="2000" dirty="0"/>
              <a:t> and therefore are flexible and easy to change.</a:t>
            </a:r>
          </a:p>
          <a:p>
            <a:r>
              <a:rPr lang="en-US" sz="2000" dirty="0"/>
              <a:t>Documents are stored into </a:t>
            </a:r>
            <a:r>
              <a:rPr lang="en-US" sz="2000" b="1" dirty="0"/>
              <a:t>collections</a:t>
            </a:r>
            <a:r>
              <a:rPr lang="en-US" sz="2000" dirty="0"/>
              <a:t> in order to group different kinds of data.</a:t>
            </a:r>
          </a:p>
          <a:p>
            <a:r>
              <a:rPr lang="en-US" sz="2000" dirty="0"/>
              <a:t>Documents can contain many </a:t>
            </a:r>
            <a:r>
              <a:rPr lang="en-US" sz="2000" b="1" dirty="0"/>
              <a:t>different key-value pairs</a:t>
            </a:r>
            <a:r>
              <a:rPr lang="en-US" sz="2000" dirty="0"/>
              <a:t>, or </a:t>
            </a:r>
            <a:r>
              <a:rPr lang="en-US" sz="2000" b="1" dirty="0"/>
              <a:t>key-array pairs</a:t>
            </a:r>
            <a:r>
              <a:rPr lang="en-US" sz="2000" dirty="0"/>
              <a:t>, or even </a:t>
            </a:r>
            <a:r>
              <a:rPr lang="en-US" sz="2000" b="1" dirty="0"/>
              <a:t>nested documents</a:t>
            </a:r>
            <a:r>
              <a:rPr lang="en-US" sz="2000" dirty="0"/>
              <a:t>.</a:t>
            </a:r>
            <a:endParaRPr lang="en-CA" sz="2000" dirty="0"/>
          </a:p>
        </p:txBody>
      </p:sp>
      <p:pic>
        <p:nvPicPr>
          <p:cNvPr id="4" name="Picture 3">
            <a:extLst>
              <a:ext uri="{FF2B5EF4-FFF2-40B4-BE49-F238E27FC236}">
                <a16:creationId xmlns:a16="http://schemas.microsoft.com/office/drawing/2014/main" id="{6B5903BA-E488-4780-9208-7A5A8492AD7E}"/>
              </a:ext>
            </a:extLst>
          </p:cNvPr>
          <p:cNvPicPr>
            <a:picLocks noChangeAspect="1"/>
          </p:cNvPicPr>
          <p:nvPr/>
        </p:nvPicPr>
        <p:blipFill>
          <a:blip r:embed="rId2"/>
          <a:stretch>
            <a:fillRect/>
          </a:stretch>
        </p:blipFill>
        <p:spPr>
          <a:xfrm>
            <a:off x="7138389" y="2657957"/>
            <a:ext cx="4899177" cy="3343450"/>
          </a:xfrm>
          <a:prstGeom prst="rect">
            <a:avLst/>
          </a:prstGeom>
        </p:spPr>
      </p:pic>
    </p:spTree>
    <p:extLst>
      <p:ext uri="{BB962C8B-B14F-4D97-AF65-F5344CB8AC3E}">
        <p14:creationId xmlns:p14="http://schemas.microsoft.com/office/powerpoint/2010/main" val="2630668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43A88-E9C1-4357-99F5-FD637F09AB65}"/>
              </a:ext>
            </a:extLst>
          </p:cNvPr>
          <p:cNvSpPr>
            <a:spLocks noGrp="1"/>
          </p:cNvSpPr>
          <p:nvPr>
            <p:ph type="title"/>
          </p:nvPr>
        </p:nvSpPr>
        <p:spPr/>
        <p:txBody>
          <a:bodyPr/>
          <a:lstStyle/>
          <a:p>
            <a:r>
              <a:rPr lang="en-CA" dirty="0"/>
              <a:t>Column-oriented databases</a:t>
            </a:r>
          </a:p>
        </p:txBody>
      </p:sp>
      <p:sp>
        <p:nvSpPr>
          <p:cNvPr id="3" name="Content Placeholder 2">
            <a:extLst>
              <a:ext uri="{FF2B5EF4-FFF2-40B4-BE49-F238E27FC236}">
                <a16:creationId xmlns:a16="http://schemas.microsoft.com/office/drawing/2014/main" id="{3F3286BD-B492-456B-91D2-4C3307161752}"/>
              </a:ext>
            </a:extLst>
          </p:cNvPr>
          <p:cNvSpPr>
            <a:spLocks noGrp="1"/>
          </p:cNvSpPr>
          <p:nvPr>
            <p:ph idx="1"/>
          </p:nvPr>
        </p:nvSpPr>
        <p:spPr>
          <a:xfrm>
            <a:off x="509286" y="2478909"/>
            <a:ext cx="7430947" cy="4141809"/>
          </a:xfrm>
        </p:spPr>
        <p:txBody>
          <a:bodyPr>
            <a:noAutofit/>
          </a:bodyPr>
          <a:lstStyle/>
          <a:p>
            <a:r>
              <a:rPr lang="en-US" sz="1600" dirty="0"/>
              <a:t>Column-oriented databases primarily </a:t>
            </a:r>
            <a:r>
              <a:rPr lang="en-US" sz="1600" b="1" dirty="0"/>
              <a:t>work on columns </a:t>
            </a:r>
            <a:r>
              <a:rPr lang="en-US" sz="1600" dirty="0"/>
              <a:t>and every column is treated individually.</a:t>
            </a:r>
          </a:p>
          <a:p>
            <a:r>
              <a:rPr lang="en-US" sz="1600" dirty="0"/>
              <a:t>Values of a single column are </a:t>
            </a:r>
            <a:r>
              <a:rPr lang="en-US" sz="1600" b="1" dirty="0"/>
              <a:t>stored contiguously</a:t>
            </a:r>
            <a:r>
              <a:rPr lang="en-US" sz="1600" dirty="0"/>
              <a:t>.</a:t>
            </a:r>
          </a:p>
          <a:p>
            <a:r>
              <a:rPr lang="en-US" sz="1600" dirty="0"/>
              <a:t>Column stores data in column </a:t>
            </a:r>
            <a:r>
              <a:rPr lang="en-US" sz="1600" b="1" dirty="0"/>
              <a:t>specific files</a:t>
            </a:r>
            <a:r>
              <a:rPr lang="en-US" sz="1600" dirty="0"/>
              <a:t>.</a:t>
            </a:r>
          </a:p>
          <a:p>
            <a:r>
              <a:rPr lang="en-US" sz="1600" dirty="0"/>
              <a:t>All data within each column datafile have the </a:t>
            </a:r>
            <a:r>
              <a:rPr lang="en-US" sz="1600" b="1" dirty="0"/>
              <a:t>same type </a:t>
            </a:r>
            <a:r>
              <a:rPr lang="en-US" sz="1600" dirty="0"/>
              <a:t>which makes it ideal for </a:t>
            </a:r>
            <a:r>
              <a:rPr lang="en-US" sz="1600" b="1" dirty="0"/>
              <a:t>compression</a:t>
            </a:r>
            <a:r>
              <a:rPr lang="en-US" sz="1600" dirty="0"/>
              <a:t>.</a:t>
            </a:r>
          </a:p>
          <a:p>
            <a:r>
              <a:rPr lang="en-US" sz="1600" dirty="0"/>
              <a:t>Column stores can </a:t>
            </a:r>
            <a:r>
              <a:rPr lang="en-US" sz="1600" b="1" dirty="0"/>
              <a:t>improve the performance </a:t>
            </a:r>
            <a:r>
              <a:rPr lang="en-US" sz="1600" dirty="0"/>
              <a:t>of queries as it can access specific column data.</a:t>
            </a:r>
          </a:p>
          <a:p>
            <a:r>
              <a:rPr lang="en-US" sz="1600" dirty="0"/>
              <a:t>High performance on </a:t>
            </a:r>
            <a:r>
              <a:rPr lang="en-US" sz="1600" b="1" dirty="0"/>
              <a:t>aggregation queries </a:t>
            </a:r>
            <a:r>
              <a:rPr lang="en-US" sz="1600" dirty="0"/>
              <a:t>(e.g. COUNT, SUM, AVG, MIN, MAX).</a:t>
            </a:r>
          </a:p>
          <a:p>
            <a:r>
              <a:rPr lang="en-US" sz="1600" dirty="0"/>
              <a:t>Works on data warehouses (</a:t>
            </a:r>
            <a:r>
              <a:rPr lang="en-US" sz="1600" b="1" dirty="0"/>
              <a:t>DW</a:t>
            </a:r>
            <a:r>
              <a:rPr lang="en-US" sz="1600" dirty="0"/>
              <a:t>) and business intelligence (</a:t>
            </a:r>
            <a:r>
              <a:rPr lang="en-US" sz="1600" b="1" dirty="0"/>
              <a:t>BI</a:t>
            </a:r>
            <a:r>
              <a:rPr lang="en-US" sz="1600" dirty="0"/>
              <a:t>), customer relationship management (</a:t>
            </a:r>
            <a:r>
              <a:rPr lang="en-US" sz="1600" b="1" dirty="0"/>
              <a:t>CRM</a:t>
            </a:r>
            <a:r>
              <a:rPr lang="en-US" sz="1600" dirty="0"/>
              <a:t>), Library card catalogs, etc.</a:t>
            </a:r>
          </a:p>
          <a:p>
            <a:endParaRPr lang="en-CA" sz="1600" dirty="0"/>
          </a:p>
        </p:txBody>
      </p:sp>
      <p:pic>
        <p:nvPicPr>
          <p:cNvPr id="4" name="Picture 3">
            <a:extLst>
              <a:ext uri="{FF2B5EF4-FFF2-40B4-BE49-F238E27FC236}">
                <a16:creationId xmlns:a16="http://schemas.microsoft.com/office/drawing/2014/main" id="{6D4CD0E1-7983-446C-9085-9BA25A4B8546}"/>
              </a:ext>
            </a:extLst>
          </p:cNvPr>
          <p:cNvPicPr>
            <a:picLocks noChangeAspect="1"/>
          </p:cNvPicPr>
          <p:nvPr/>
        </p:nvPicPr>
        <p:blipFill>
          <a:blip r:embed="rId2"/>
          <a:stretch>
            <a:fillRect/>
          </a:stretch>
        </p:blipFill>
        <p:spPr>
          <a:xfrm>
            <a:off x="8039261" y="2603500"/>
            <a:ext cx="3882703" cy="31671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6582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96E34-4F34-44F9-966D-0E82A5564397}"/>
              </a:ext>
            </a:extLst>
          </p:cNvPr>
          <p:cNvSpPr>
            <a:spLocks noGrp="1"/>
          </p:cNvSpPr>
          <p:nvPr>
            <p:ph type="title"/>
          </p:nvPr>
        </p:nvSpPr>
        <p:spPr/>
        <p:txBody>
          <a:bodyPr/>
          <a:lstStyle/>
          <a:p>
            <a:r>
              <a:rPr lang="en-CA" dirty="0"/>
              <a:t>Graph databases</a:t>
            </a:r>
          </a:p>
        </p:txBody>
      </p:sp>
      <p:sp>
        <p:nvSpPr>
          <p:cNvPr id="3" name="Content Placeholder 2">
            <a:extLst>
              <a:ext uri="{FF2B5EF4-FFF2-40B4-BE49-F238E27FC236}">
                <a16:creationId xmlns:a16="http://schemas.microsoft.com/office/drawing/2014/main" id="{64143D27-B699-4392-95D4-09AEC26AD6B5}"/>
              </a:ext>
            </a:extLst>
          </p:cNvPr>
          <p:cNvSpPr>
            <a:spLocks noGrp="1"/>
          </p:cNvSpPr>
          <p:nvPr>
            <p:ph idx="1"/>
          </p:nvPr>
        </p:nvSpPr>
        <p:spPr>
          <a:xfrm>
            <a:off x="1202575" y="2488523"/>
            <a:ext cx="9786849" cy="3882360"/>
          </a:xfrm>
        </p:spPr>
        <p:txBody>
          <a:bodyPr>
            <a:normAutofit/>
          </a:bodyPr>
          <a:lstStyle/>
          <a:p>
            <a:r>
              <a:rPr lang="en-US" dirty="0"/>
              <a:t>A graph database stores data in a </a:t>
            </a:r>
            <a:r>
              <a:rPr lang="en-US" b="1" dirty="0"/>
              <a:t>graph</a:t>
            </a:r>
            <a:r>
              <a:rPr lang="en-US" dirty="0"/>
              <a:t>.</a:t>
            </a:r>
          </a:p>
          <a:p>
            <a:r>
              <a:rPr lang="en-US" dirty="0"/>
              <a:t>It is capable of </a:t>
            </a:r>
            <a:r>
              <a:rPr lang="en-US" b="1" dirty="0"/>
              <a:t>elegantly representing </a:t>
            </a:r>
            <a:r>
              <a:rPr lang="en-US" dirty="0"/>
              <a:t>any kind of data in a highly accessible way.</a:t>
            </a:r>
          </a:p>
          <a:p>
            <a:r>
              <a:rPr lang="en-US" dirty="0"/>
              <a:t>A graph database is a collection of </a:t>
            </a:r>
            <a:r>
              <a:rPr lang="en-US" b="1" dirty="0"/>
              <a:t>nodes</a:t>
            </a:r>
            <a:r>
              <a:rPr lang="en-US" dirty="0"/>
              <a:t> (vertices) and </a:t>
            </a:r>
            <a:r>
              <a:rPr lang="en-US" b="1" dirty="0"/>
              <a:t>relationships</a:t>
            </a:r>
            <a:r>
              <a:rPr lang="en-US" dirty="0"/>
              <a:t> (edges).</a:t>
            </a:r>
          </a:p>
          <a:p>
            <a:r>
              <a:rPr lang="en-US" dirty="0"/>
              <a:t>Each </a:t>
            </a:r>
            <a:r>
              <a:rPr lang="en-US" b="1" dirty="0"/>
              <a:t>node represents an entity </a:t>
            </a:r>
            <a:r>
              <a:rPr lang="en-US" dirty="0"/>
              <a:t>(such as a student or business) and each </a:t>
            </a:r>
            <a:r>
              <a:rPr lang="en-US" b="1" dirty="0"/>
              <a:t>edge represents a connection or relationship </a:t>
            </a:r>
            <a:r>
              <a:rPr lang="en-US" dirty="0"/>
              <a:t>between two nodes.</a:t>
            </a:r>
          </a:p>
          <a:p>
            <a:r>
              <a:rPr lang="en-US" dirty="0"/>
              <a:t>Every node and edge are defined by a </a:t>
            </a:r>
            <a:r>
              <a:rPr lang="en-US" b="1" dirty="0"/>
              <a:t>unique identifier</a:t>
            </a:r>
            <a:r>
              <a:rPr lang="en-US" dirty="0"/>
              <a:t>.</a:t>
            </a:r>
          </a:p>
          <a:p>
            <a:r>
              <a:rPr lang="en-US" dirty="0"/>
              <a:t>Each node knows its </a:t>
            </a:r>
            <a:r>
              <a:rPr lang="en-US" b="1" dirty="0"/>
              <a:t>adjacent nodes</a:t>
            </a:r>
            <a:r>
              <a:rPr lang="en-US" dirty="0"/>
              <a:t>.</a:t>
            </a:r>
          </a:p>
          <a:p>
            <a:r>
              <a:rPr lang="en-US" dirty="0"/>
              <a:t>As the number of nodes increases, the cost of a </a:t>
            </a:r>
            <a:r>
              <a:rPr lang="en-US" b="1" dirty="0"/>
              <a:t>local step (or hop)</a:t>
            </a:r>
            <a:r>
              <a:rPr lang="en-US" dirty="0"/>
              <a:t> remains the same.</a:t>
            </a:r>
          </a:p>
        </p:txBody>
      </p:sp>
    </p:spTree>
    <p:extLst>
      <p:ext uri="{BB962C8B-B14F-4D97-AF65-F5344CB8AC3E}">
        <p14:creationId xmlns:p14="http://schemas.microsoft.com/office/powerpoint/2010/main" val="703655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027CC-4634-4159-9399-17116EF3D669}"/>
              </a:ext>
            </a:extLst>
          </p:cNvPr>
          <p:cNvSpPr>
            <a:spLocks noGrp="1"/>
          </p:cNvSpPr>
          <p:nvPr>
            <p:ph type="title"/>
          </p:nvPr>
        </p:nvSpPr>
        <p:spPr/>
        <p:txBody>
          <a:bodyPr/>
          <a:lstStyle/>
          <a:p>
            <a:r>
              <a:rPr lang="en-CA" dirty="0"/>
              <a:t>Graph DB – Northwind </a:t>
            </a:r>
          </a:p>
        </p:txBody>
      </p:sp>
      <p:pic>
        <p:nvPicPr>
          <p:cNvPr id="5" name="Picture 4">
            <a:extLst>
              <a:ext uri="{FF2B5EF4-FFF2-40B4-BE49-F238E27FC236}">
                <a16:creationId xmlns:a16="http://schemas.microsoft.com/office/drawing/2014/main" id="{21DD5C05-54AA-40D2-B4E4-62941FE86206}"/>
              </a:ext>
            </a:extLst>
          </p:cNvPr>
          <p:cNvPicPr>
            <a:picLocks noChangeAspect="1"/>
          </p:cNvPicPr>
          <p:nvPr/>
        </p:nvPicPr>
        <p:blipFill>
          <a:blip r:embed="rId2"/>
          <a:stretch>
            <a:fillRect/>
          </a:stretch>
        </p:blipFill>
        <p:spPr>
          <a:xfrm>
            <a:off x="6380642" y="3124453"/>
            <a:ext cx="5609167" cy="2158747"/>
          </a:xfrm>
          <a:prstGeom prst="rect">
            <a:avLst/>
          </a:prstGeom>
        </p:spPr>
      </p:pic>
      <p:sp>
        <p:nvSpPr>
          <p:cNvPr id="9" name="Arrow: Striped Right 8">
            <a:extLst>
              <a:ext uri="{FF2B5EF4-FFF2-40B4-BE49-F238E27FC236}">
                <a16:creationId xmlns:a16="http://schemas.microsoft.com/office/drawing/2014/main" id="{72D05536-F1E6-43E7-943A-F2BC1507DB31}"/>
              </a:ext>
            </a:extLst>
          </p:cNvPr>
          <p:cNvSpPr/>
          <p:nvPr/>
        </p:nvSpPr>
        <p:spPr>
          <a:xfrm>
            <a:off x="5967763" y="4438072"/>
            <a:ext cx="309137" cy="28632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Picture 9">
            <a:extLst>
              <a:ext uri="{FF2B5EF4-FFF2-40B4-BE49-F238E27FC236}">
                <a16:creationId xmlns:a16="http://schemas.microsoft.com/office/drawing/2014/main" id="{98CFC7CC-D384-4838-8CBC-6AB4CF1018F5}"/>
              </a:ext>
            </a:extLst>
          </p:cNvPr>
          <p:cNvPicPr>
            <a:picLocks noChangeAspect="1"/>
          </p:cNvPicPr>
          <p:nvPr/>
        </p:nvPicPr>
        <p:blipFill>
          <a:blip r:embed="rId3"/>
          <a:stretch>
            <a:fillRect/>
          </a:stretch>
        </p:blipFill>
        <p:spPr>
          <a:xfrm>
            <a:off x="261934" y="2447635"/>
            <a:ext cx="5704056" cy="3833091"/>
          </a:xfrm>
          <a:prstGeom prst="rect">
            <a:avLst/>
          </a:prstGeom>
        </p:spPr>
      </p:pic>
    </p:spTree>
    <p:extLst>
      <p:ext uri="{BB962C8B-B14F-4D97-AF65-F5344CB8AC3E}">
        <p14:creationId xmlns:p14="http://schemas.microsoft.com/office/powerpoint/2010/main" val="383116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870B6-1076-4A1B-BC6B-D907BC67BA37}"/>
              </a:ext>
            </a:extLst>
          </p:cNvPr>
          <p:cNvSpPr>
            <a:spLocks noGrp="1"/>
          </p:cNvSpPr>
          <p:nvPr>
            <p:ph type="title"/>
          </p:nvPr>
        </p:nvSpPr>
        <p:spPr>
          <a:xfrm>
            <a:off x="1154954" y="973669"/>
            <a:ext cx="9300610" cy="706964"/>
          </a:xfrm>
        </p:spPr>
        <p:txBody>
          <a:bodyPr/>
          <a:lstStyle/>
          <a:p>
            <a:r>
              <a:rPr lang="en-CA" dirty="0"/>
              <a:t>Graph DB - Node and Relationship</a:t>
            </a:r>
          </a:p>
        </p:txBody>
      </p:sp>
      <p:pic>
        <p:nvPicPr>
          <p:cNvPr id="3" name="Picture 2">
            <a:extLst>
              <a:ext uri="{FF2B5EF4-FFF2-40B4-BE49-F238E27FC236}">
                <a16:creationId xmlns:a16="http://schemas.microsoft.com/office/drawing/2014/main" id="{C4110BCE-530A-4D86-832B-FDF58EDC31E0}"/>
              </a:ext>
            </a:extLst>
          </p:cNvPr>
          <p:cNvPicPr>
            <a:picLocks noChangeAspect="1"/>
          </p:cNvPicPr>
          <p:nvPr/>
        </p:nvPicPr>
        <p:blipFill>
          <a:blip r:embed="rId2"/>
          <a:stretch>
            <a:fillRect/>
          </a:stretch>
        </p:blipFill>
        <p:spPr>
          <a:xfrm>
            <a:off x="2519134" y="2588681"/>
            <a:ext cx="6572250" cy="3295650"/>
          </a:xfrm>
          <a:prstGeom prst="rect">
            <a:avLst/>
          </a:prstGeom>
        </p:spPr>
      </p:pic>
    </p:spTree>
    <p:extLst>
      <p:ext uri="{BB962C8B-B14F-4D97-AF65-F5344CB8AC3E}">
        <p14:creationId xmlns:p14="http://schemas.microsoft.com/office/powerpoint/2010/main" val="2026810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E6868-9700-49C7-8FFA-D19796AF4FAB}"/>
              </a:ext>
            </a:extLst>
          </p:cNvPr>
          <p:cNvSpPr>
            <a:spLocks noGrp="1"/>
          </p:cNvSpPr>
          <p:nvPr>
            <p:ph type="title"/>
          </p:nvPr>
        </p:nvSpPr>
        <p:spPr/>
        <p:txBody>
          <a:bodyPr/>
          <a:lstStyle/>
          <a:p>
            <a:r>
              <a:rPr lang="en-CA" dirty="0"/>
              <a:t>Replication and Sharding</a:t>
            </a:r>
          </a:p>
        </p:txBody>
      </p:sp>
      <p:sp>
        <p:nvSpPr>
          <p:cNvPr id="3" name="Content Placeholder 2">
            <a:extLst>
              <a:ext uri="{FF2B5EF4-FFF2-40B4-BE49-F238E27FC236}">
                <a16:creationId xmlns:a16="http://schemas.microsoft.com/office/drawing/2014/main" id="{DB3536C6-DE41-4611-A94B-545F405D1357}"/>
              </a:ext>
            </a:extLst>
          </p:cNvPr>
          <p:cNvSpPr>
            <a:spLocks noGrp="1"/>
          </p:cNvSpPr>
          <p:nvPr>
            <p:ph idx="1"/>
          </p:nvPr>
        </p:nvSpPr>
        <p:spPr>
          <a:xfrm>
            <a:off x="712382" y="2603500"/>
            <a:ext cx="4465674" cy="1372190"/>
          </a:xfrm>
        </p:spPr>
        <p:txBody>
          <a:bodyPr/>
          <a:lstStyle/>
          <a:p>
            <a:r>
              <a:rPr lang="en-US" b="1" dirty="0"/>
              <a:t>Replication</a:t>
            </a:r>
            <a:r>
              <a:rPr lang="en-US" dirty="0"/>
              <a:t> copies the entire database across all nodes in the distributed system.</a:t>
            </a:r>
            <a:endParaRPr lang="en-CA" dirty="0"/>
          </a:p>
        </p:txBody>
      </p:sp>
      <p:grpSp>
        <p:nvGrpSpPr>
          <p:cNvPr id="4" name="Group 3">
            <a:extLst>
              <a:ext uri="{FF2B5EF4-FFF2-40B4-BE49-F238E27FC236}">
                <a16:creationId xmlns:a16="http://schemas.microsoft.com/office/drawing/2014/main" id="{A96662BF-D11F-4D86-9E53-DD62199BD7DD}"/>
              </a:ext>
            </a:extLst>
          </p:cNvPr>
          <p:cNvGrpSpPr/>
          <p:nvPr/>
        </p:nvGrpSpPr>
        <p:grpSpPr>
          <a:xfrm>
            <a:off x="1276512" y="4114799"/>
            <a:ext cx="3901544" cy="2193335"/>
            <a:chOff x="1276512" y="2978427"/>
            <a:chExt cx="6240584" cy="3329708"/>
          </a:xfrm>
        </p:grpSpPr>
        <p:sp>
          <p:nvSpPr>
            <p:cNvPr id="5" name="Flowchart: Magnetic Disk 4">
              <a:extLst>
                <a:ext uri="{FF2B5EF4-FFF2-40B4-BE49-F238E27FC236}">
                  <a16:creationId xmlns:a16="http://schemas.microsoft.com/office/drawing/2014/main" id="{8F55582A-CBAF-4A81-BAA5-1467CECC8773}"/>
                </a:ext>
              </a:extLst>
            </p:cNvPr>
            <p:cNvSpPr/>
            <p:nvPr/>
          </p:nvSpPr>
          <p:spPr>
            <a:xfrm>
              <a:off x="1276512" y="4751741"/>
              <a:ext cx="1430215" cy="675475"/>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 name="Right Arrow 6">
              <a:extLst>
                <a:ext uri="{FF2B5EF4-FFF2-40B4-BE49-F238E27FC236}">
                  <a16:creationId xmlns:a16="http://schemas.microsoft.com/office/drawing/2014/main" id="{CB52A229-0AA8-4AD1-81F7-EE8D1BAFCB95}"/>
                </a:ext>
              </a:extLst>
            </p:cNvPr>
            <p:cNvSpPr/>
            <p:nvPr/>
          </p:nvSpPr>
          <p:spPr>
            <a:xfrm>
              <a:off x="3514317" y="3655844"/>
              <a:ext cx="1594339" cy="1765634"/>
            </a:xfrm>
            <a:prstGeom prst="rightArrow">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 name="Flowchart: Magnetic Disk 6">
              <a:extLst>
                <a:ext uri="{FF2B5EF4-FFF2-40B4-BE49-F238E27FC236}">
                  <a16:creationId xmlns:a16="http://schemas.microsoft.com/office/drawing/2014/main" id="{10E5A1A9-9F68-4E80-A9D8-F9C15C532BA6}"/>
                </a:ext>
              </a:extLst>
            </p:cNvPr>
            <p:cNvSpPr/>
            <p:nvPr/>
          </p:nvSpPr>
          <p:spPr>
            <a:xfrm>
              <a:off x="1276512" y="4302356"/>
              <a:ext cx="1430215" cy="675475"/>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 name="Flowchart: Magnetic Disk 7">
              <a:extLst>
                <a:ext uri="{FF2B5EF4-FFF2-40B4-BE49-F238E27FC236}">
                  <a16:creationId xmlns:a16="http://schemas.microsoft.com/office/drawing/2014/main" id="{23CBEE18-8B1D-40CF-864A-9E09478E4922}"/>
                </a:ext>
              </a:extLst>
            </p:cNvPr>
            <p:cNvSpPr/>
            <p:nvPr/>
          </p:nvSpPr>
          <p:spPr>
            <a:xfrm>
              <a:off x="1276512" y="3865084"/>
              <a:ext cx="1430215" cy="675475"/>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 name="Flowchart: Magnetic Disk 8">
              <a:extLst>
                <a:ext uri="{FF2B5EF4-FFF2-40B4-BE49-F238E27FC236}">
                  <a16:creationId xmlns:a16="http://schemas.microsoft.com/office/drawing/2014/main" id="{77451E08-2004-4A63-B97A-F88922ED6F37}"/>
                </a:ext>
              </a:extLst>
            </p:cNvPr>
            <p:cNvSpPr/>
            <p:nvPr/>
          </p:nvSpPr>
          <p:spPr>
            <a:xfrm>
              <a:off x="6086881" y="3865084"/>
              <a:ext cx="1430215" cy="675475"/>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 name="Flowchart: Magnetic Disk 9">
              <a:extLst>
                <a:ext uri="{FF2B5EF4-FFF2-40B4-BE49-F238E27FC236}">
                  <a16:creationId xmlns:a16="http://schemas.microsoft.com/office/drawing/2014/main" id="{0ED82E59-22E6-4675-93A2-DA2EE7C14B1B}"/>
                </a:ext>
              </a:extLst>
            </p:cNvPr>
            <p:cNvSpPr/>
            <p:nvPr/>
          </p:nvSpPr>
          <p:spPr>
            <a:xfrm>
              <a:off x="6086881" y="3415699"/>
              <a:ext cx="1430215" cy="675475"/>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 name="Flowchart: Magnetic Disk 10">
              <a:extLst>
                <a:ext uri="{FF2B5EF4-FFF2-40B4-BE49-F238E27FC236}">
                  <a16:creationId xmlns:a16="http://schemas.microsoft.com/office/drawing/2014/main" id="{DAE97837-D8A4-4E84-BC69-1431A4E6B259}"/>
                </a:ext>
              </a:extLst>
            </p:cNvPr>
            <p:cNvSpPr/>
            <p:nvPr/>
          </p:nvSpPr>
          <p:spPr>
            <a:xfrm>
              <a:off x="6086881" y="2978427"/>
              <a:ext cx="1430215" cy="675475"/>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2" name="Flowchart: Magnetic Disk 11">
              <a:extLst>
                <a:ext uri="{FF2B5EF4-FFF2-40B4-BE49-F238E27FC236}">
                  <a16:creationId xmlns:a16="http://schemas.microsoft.com/office/drawing/2014/main" id="{68E0569D-C994-426B-A430-9E6C4CB83ABA}"/>
                </a:ext>
              </a:extLst>
            </p:cNvPr>
            <p:cNvSpPr/>
            <p:nvPr/>
          </p:nvSpPr>
          <p:spPr>
            <a:xfrm>
              <a:off x="6074506" y="5632660"/>
              <a:ext cx="1430215" cy="675475"/>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Flowchart: Magnetic Disk 12">
              <a:extLst>
                <a:ext uri="{FF2B5EF4-FFF2-40B4-BE49-F238E27FC236}">
                  <a16:creationId xmlns:a16="http://schemas.microsoft.com/office/drawing/2014/main" id="{83E8D03F-00E0-48B9-B487-A7484F1DD2AC}"/>
                </a:ext>
              </a:extLst>
            </p:cNvPr>
            <p:cNvSpPr/>
            <p:nvPr/>
          </p:nvSpPr>
          <p:spPr>
            <a:xfrm>
              <a:off x="6074506" y="5183275"/>
              <a:ext cx="1430215" cy="675475"/>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4" name="Flowchart: Magnetic Disk 13">
              <a:extLst>
                <a:ext uri="{FF2B5EF4-FFF2-40B4-BE49-F238E27FC236}">
                  <a16:creationId xmlns:a16="http://schemas.microsoft.com/office/drawing/2014/main" id="{6CEC8C3B-E338-49B5-9A04-B7CE6082E10C}"/>
                </a:ext>
              </a:extLst>
            </p:cNvPr>
            <p:cNvSpPr/>
            <p:nvPr/>
          </p:nvSpPr>
          <p:spPr>
            <a:xfrm>
              <a:off x="6074506" y="4746003"/>
              <a:ext cx="1430215" cy="675475"/>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sp>
        <p:nvSpPr>
          <p:cNvPr id="16" name="Content Placeholder 2">
            <a:extLst>
              <a:ext uri="{FF2B5EF4-FFF2-40B4-BE49-F238E27FC236}">
                <a16:creationId xmlns:a16="http://schemas.microsoft.com/office/drawing/2014/main" id="{CFEA493E-7DB2-4373-8E65-826309D7D7BB}"/>
              </a:ext>
            </a:extLst>
          </p:cNvPr>
          <p:cNvSpPr txBox="1">
            <a:spLocks/>
          </p:cNvSpPr>
          <p:nvPr/>
        </p:nvSpPr>
        <p:spPr>
          <a:xfrm>
            <a:off x="6417915" y="2603500"/>
            <a:ext cx="5267265" cy="137219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CA" b="1" dirty="0"/>
              <a:t>Sharding</a:t>
            </a:r>
            <a:r>
              <a:rPr lang="en-CA" dirty="0"/>
              <a:t> divides the data inside the database and partitions pieces of it to different nodes. Databases can be </a:t>
            </a:r>
            <a:r>
              <a:rPr lang="en-CA" dirty="0" err="1"/>
              <a:t>sharded</a:t>
            </a:r>
            <a:r>
              <a:rPr lang="en-CA" dirty="0"/>
              <a:t> horizontally (by rows) or vertically (by columns).</a:t>
            </a:r>
          </a:p>
        </p:txBody>
      </p:sp>
      <p:grpSp>
        <p:nvGrpSpPr>
          <p:cNvPr id="17" name="Group 16">
            <a:extLst>
              <a:ext uri="{FF2B5EF4-FFF2-40B4-BE49-F238E27FC236}">
                <a16:creationId xmlns:a16="http://schemas.microsoft.com/office/drawing/2014/main" id="{A7F326DE-8A91-431C-AE2E-3B81312C7262}"/>
              </a:ext>
            </a:extLst>
          </p:cNvPr>
          <p:cNvGrpSpPr/>
          <p:nvPr/>
        </p:nvGrpSpPr>
        <p:grpSpPr>
          <a:xfrm>
            <a:off x="7151378" y="4114799"/>
            <a:ext cx="4034074" cy="2036427"/>
            <a:chOff x="1445843" y="3514100"/>
            <a:chExt cx="6184573" cy="2953008"/>
          </a:xfrm>
        </p:grpSpPr>
        <p:sp>
          <p:nvSpPr>
            <p:cNvPr id="18" name="Flowchart: Magnetic Disk 17">
              <a:extLst>
                <a:ext uri="{FF2B5EF4-FFF2-40B4-BE49-F238E27FC236}">
                  <a16:creationId xmlns:a16="http://schemas.microsoft.com/office/drawing/2014/main" id="{EE940F19-DFAF-4E76-8BE8-76D7D5497D98}"/>
                </a:ext>
              </a:extLst>
            </p:cNvPr>
            <p:cNvSpPr/>
            <p:nvPr/>
          </p:nvSpPr>
          <p:spPr>
            <a:xfrm>
              <a:off x="1445843" y="5014407"/>
              <a:ext cx="1430215" cy="675475"/>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9" name="Flowchart: Magnetic Disk 18">
              <a:extLst>
                <a:ext uri="{FF2B5EF4-FFF2-40B4-BE49-F238E27FC236}">
                  <a16:creationId xmlns:a16="http://schemas.microsoft.com/office/drawing/2014/main" id="{2B61C83E-B54E-48D7-B683-F5D4C4745A21}"/>
                </a:ext>
              </a:extLst>
            </p:cNvPr>
            <p:cNvSpPr/>
            <p:nvPr/>
          </p:nvSpPr>
          <p:spPr>
            <a:xfrm>
              <a:off x="1445843" y="4565022"/>
              <a:ext cx="1430215" cy="675475"/>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0" name="Flowchart: Magnetic Disk 19">
              <a:extLst>
                <a:ext uri="{FF2B5EF4-FFF2-40B4-BE49-F238E27FC236}">
                  <a16:creationId xmlns:a16="http://schemas.microsoft.com/office/drawing/2014/main" id="{E9689F7B-C948-47B0-852C-BEAAA643AECA}"/>
                </a:ext>
              </a:extLst>
            </p:cNvPr>
            <p:cNvSpPr/>
            <p:nvPr/>
          </p:nvSpPr>
          <p:spPr>
            <a:xfrm>
              <a:off x="1445843" y="4127750"/>
              <a:ext cx="1430215" cy="675475"/>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1" name="Right Arrow 10">
              <a:extLst>
                <a:ext uri="{FF2B5EF4-FFF2-40B4-BE49-F238E27FC236}">
                  <a16:creationId xmlns:a16="http://schemas.microsoft.com/office/drawing/2014/main" id="{941627BB-90A2-416D-A090-FE626CCA2DE4}"/>
                </a:ext>
              </a:extLst>
            </p:cNvPr>
            <p:cNvSpPr/>
            <p:nvPr/>
          </p:nvSpPr>
          <p:spPr>
            <a:xfrm>
              <a:off x="3740960" y="4025999"/>
              <a:ext cx="1594339" cy="1765634"/>
            </a:xfrm>
            <a:prstGeom prst="rightArrow">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2" name="Flowchart: Magnetic Disk 21">
              <a:extLst>
                <a:ext uri="{FF2B5EF4-FFF2-40B4-BE49-F238E27FC236}">
                  <a16:creationId xmlns:a16="http://schemas.microsoft.com/office/drawing/2014/main" id="{2BAE044F-89F6-4E68-A1B3-41E8DE63072F}"/>
                </a:ext>
              </a:extLst>
            </p:cNvPr>
            <p:cNvSpPr/>
            <p:nvPr/>
          </p:nvSpPr>
          <p:spPr>
            <a:xfrm>
              <a:off x="6200201" y="5791633"/>
              <a:ext cx="1430215" cy="675475"/>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3" name="Flowchart: Magnetic Disk 22">
              <a:extLst>
                <a:ext uri="{FF2B5EF4-FFF2-40B4-BE49-F238E27FC236}">
                  <a16:creationId xmlns:a16="http://schemas.microsoft.com/office/drawing/2014/main" id="{F474C4DC-C7A1-4BCF-90A4-EB316C453B3A}"/>
                </a:ext>
              </a:extLst>
            </p:cNvPr>
            <p:cNvSpPr/>
            <p:nvPr/>
          </p:nvSpPr>
          <p:spPr>
            <a:xfrm>
              <a:off x="6200201" y="4634356"/>
              <a:ext cx="1430215" cy="675475"/>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4" name="Flowchart: Magnetic Disk 23">
              <a:extLst>
                <a:ext uri="{FF2B5EF4-FFF2-40B4-BE49-F238E27FC236}">
                  <a16:creationId xmlns:a16="http://schemas.microsoft.com/office/drawing/2014/main" id="{9BB7B84D-D2FB-43DF-8F1B-F295654A3AF7}"/>
                </a:ext>
              </a:extLst>
            </p:cNvPr>
            <p:cNvSpPr/>
            <p:nvPr/>
          </p:nvSpPr>
          <p:spPr>
            <a:xfrm>
              <a:off x="6200201" y="3514100"/>
              <a:ext cx="1430215" cy="675475"/>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76694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8B19D-1CE6-4686-884B-7E29813A317F}"/>
              </a:ext>
            </a:extLst>
          </p:cNvPr>
          <p:cNvSpPr>
            <a:spLocks noGrp="1"/>
          </p:cNvSpPr>
          <p:nvPr>
            <p:ph type="title"/>
          </p:nvPr>
        </p:nvSpPr>
        <p:spPr>
          <a:xfrm>
            <a:off x="914400" y="973669"/>
            <a:ext cx="9537405" cy="706964"/>
          </a:xfrm>
        </p:spPr>
        <p:txBody>
          <a:bodyPr/>
          <a:lstStyle/>
          <a:p>
            <a:r>
              <a:rPr lang="en-CA" dirty="0"/>
              <a:t>Relational &amp; NoSQL data models</a:t>
            </a:r>
          </a:p>
        </p:txBody>
      </p:sp>
      <p:graphicFrame>
        <p:nvGraphicFramePr>
          <p:cNvPr id="4" name="Content Placeholder 3">
            <a:extLst>
              <a:ext uri="{FF2B5EF4-FFF2-40B4-BE49-F238E27FC236}">
                <a16:creationId xmlns:a16="http://schemas.microsoft.com/office/drawing/2014/main" id="{259D3461-DDF3-48E3-A1F6-F7A1495F1259}"/>
              </a:ext>
            </a:extLst>
          </p:cNvPr>
          <p:cNvGraphicFramePr>
            <a:graphicFrameLocks noGrp="1"/>
          </p:cNvGraphicFramePr>
          <p:nvPr>
            <p:ph idx="1"/>
            <p:extLst>
              <p:ext uri="{D42A27DB-BD31-4B8C-83A1-F6EECF244321}">
                <p14:modId xmlns:p14="http://schemas.microsoft.com/office/powerpoint/2010/main" val="3143742969"/>
              </p:ext>
            </p:extLst>
          </p:nvPr>
        </p:nvGraphicFramePr>
        <p:xfrm>
          <a:off x="1031358" y="2698635"/>
          <a:ext cx="10313230" cy="3419430"/>
        </p:xfrm>
        <a:graphic>
          <a:graphicData uri="http://schemas.openxmlformats.org/drawingml/2006/table">
            <a:tbl>
              <a:tblPr>
                <a:tableStyleId>{5C22544A-7EE6-4342-B048-85BDC9FD1C3A}</a:tableStyleId>
              </a:tblPr>
              <a:tblGrid>
                <a:gridCol w="2405178">
                  <a:extLst>
                    <a:ext uri="{9D8B030D-6E8A-4147-A177-3AD203B41FA5}">
                      <a16:colId xmlns:a16="http://schemas.microsoft.com/office/drawing/2014/main" val="1570864699"/>
                    </a:ext>
                  </a:extLst>
                </a:gridCol>
                <a:gridCol w="2703007">
                  <a:extLst>
                    <a:ext uri="{9D8B030D-6E8A-4147-A177-3AD203B41FA5}">
                      <a16:colId xmlns:a16="http://schemas.microsoft.com/office/drawing/2014/main" val="1673730584"/>
                    </a:ext>
                  </a:extLst>
                </a:gridCol>
                <a:gridCol w="2572378">
                  <a:extLst>
                    <a:ext uri="{9D8B030D-6E8A-4147-A177-3AD203B41FA5}">
                      <a16:colId xmlns:a16="http://schemas.microsoft.com/office/drawing/2014/main" val="2232955488"/>
                    </a:ext>
                  </a:extLst>
                </a:gridCol>
                <a:gridCol w="2632667">
                  <a:extLst>
                    <a:ext uri="{9D8B030D-6E8A-4147-A177-3AD203B41FA5}">
                      <a16:colId xmlns:a16="http://schemas.microsoft.com/office/drawing/2014/main" val="2159970442"/>
                    </a:ext>
                  </a:extLst>
                </a:gridCol>
              </a:tblGrid>
              <a:tr h="569905">
                <a:tc>
                  <a:txBody>
                    <a:bodyPr/>
                    <a:lstStyle/>
                    <a:p>
                      <a:pPr algn="ctr" fontAlgn="b"/>
                      <a:r>
                        <a:rPr lang="en-CA" sz="2000" u="none" strike="noStrike" dirty="0">
                          <a:solidFill>
                            <a:schemeClr val="bg1"/>
                          </a:solidFill>
                          <a:effectLst/>
                        </a:rPr>
                        <a:t> Relational model</a:t>
                      </a:r>
                      <a:endParaRPr lang="en-CA" sz="2000" b="1" i="0" u="none" strike="noStrike" dirty="0">
                        <a:solidFill>
                          <a:schemeClr val="bg1"/>
                        </a:solidFill>
                        <a:effectLst/>
                        <a:latin typeface="Calibri" panose="020F0502020204030204" pitchFamily="34" charset="0"/>
                      </a:endParaRPr>
                    </a:p>
                  </a:txBody>
                  <a:tcPr marL="9525" marR="9525" marT="9525" marB="0" anchor="ctr">
                    <a:solidFill>
                      <a:schemeClr val="tx2"/>
                    </a:solidFill>
                  </a:tcPr>
                </a:tc>
                <a:tc>
                  <a:txBody>
                    <a:bodyPr/>
                    <a:lstStyle/>
                    <a:p>
                      <a:pPr algn="ctr" fontAlgn="b"/>
                      <a:r>
                        <a:rPr lang="en-CA" sz="2000" u="none" strike="noStrike" dirty="0">
                          <a:solidFill>
                            <a:schemeClr val="bg1"/>
                          </a:solidFill>
                          <a:effectLst/>
                        </a:rPr>
                        <a:t> Document model</a:t>
                      </a:r>
                      <a:endParaRPr lang="en-CA" sz="2000" b="1" i="0" u="none" strike="noStrike" dirty="0">
                        <a:solidFill>
                          <a:schemeClr val="bg1"/>
                        </a:solidFill>
                        <a:effectLst/>
                        <a:latin typeface="Calibri" panose="020F0502020204030204" pitchFamily="34" charset="0"/>
                      </a:endParaRPr>
                    </a:p>
                  </a:txBody>
                  <a:tcPr marL="9525" marR="9525" marT="9525" marB="0" anchor="ctr">
                    <a:solidFill>
                      <a:schemeClr val="tx2"/>
                    </a:solidFill>
                  </a:tcPr>
                </a:tc>
                <a:tc>
                  <a:txBody>
                    <a:bodyPr/>
                    <a:lstStyle/>
                    <a:p>
                      <a:pPr algn="ctr" fontAlgn="b"/>
                      <a:r>
                        <a:rPr lang="en-CA" sz="2000" u="none" strike="noStrike" dirty="0">
                          <a:solidFill>
                            <a:schemeClr val="bg1"/>
                          </a:solidFill>
                          <a:effectLst/>
                        </a:rPr>
                        <a:t>Column-oriented </a:t>
                      </a:r>
                      <a:endParaRPr lang="en-CA" sz="2000" b="1" i="0" u="none" strike="noStrike" dirty="0">
                        <a:solidFill>
                          <a:schemeClr val="bg1"/>
                        </a:solidFill>
                        <a:effectLst/>
                        <a:latin typeface="Calibri" panose="020F0502020204030204" pitchFamily="34" charset="0"/>
                      </a:endParaRPr>
                    </a:p>
                  </a:txBody>
                  <a:tcPr marL="9525" marR="9525" marT="9525" marB="0" anchor="ctr">
                    <a:solidFill>
                      <a:schemeClr val="tx2"/>
                    </a:solidFill>
                  </a:tcPr>
                </a:tc>
                <a:tc>
                  <a:txBody>
                    <a:bodyPr/>
                    <a:lstStyle/>
                    <a:p>
                      <a:pPr algn="ctr" fontAlgn="b"/>
                      <a:r>
                        <a:rPr lang="en-CA" sz="2000" u="none" strike="noStrike" dirty="0">
                          <a:solidFill>
                            <a:schemeClr val="bg1"/>
                          </a:solidFill>
                          <a:effectLst/>
                        </a:rPr>
                        <a:t> Graph model</a:t>
                      </a:r>
                      <a:endParaRPr lang="en-CA" sz="2000" b="1" i="0" u="none" strike="noStrike" dirty="0">
                        <a:solidFill>
                          <a:schemeClr val="bg1"/>
                        </a:solidFill>
                        <a:effectLst/>
                        <a:latin typeface="Calibri" panose="020F0502020204030204" pitchFamily="34" charset="0"/>
                      </a:endParaRPr>
                    </a:p>
                  </a:txBody>
                  <a:tcPr marL="9525" marR="9525" marT="9525" marB="0" anchor="ctr">
                    <a:solidFill>
                      <a:schemeClr val="tx2"/>
                    </a:solidFill>
                  </a:tcPr>
                </a:tc>
                <a:extLst>
                  <a:ext uri="{0D108BD9-81ED-4DB2-BD59-A6C34878D82A}">
                    <a16:rowId xmlns:a16="http://schemas.microsoft.com/office/drawing/2014/main" val="1010760250"/>
                  </a:ext>
                </a:extLst>
              </a:tr>
              <a:tr h="569905">
                <a:tc>
                  <a:txBody>
                    <a:bodyPr/>
                    <a:lstStyle/>
                    <a:p>
                      <a:pPr algn="ctr" fontAlgn="b"/>
                      <a:r>
                        <a:rPr lang="en-CA" sz="2000" u="none" strike="noStrike" dirty="0">
                          <a:effectLst/>
                        </a:rPr>
                        <a:t>Tables</a:t>
                      </a:r>
                      <a:endParaRPr lang="en-CA" sz="20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b"/>
                      <a:r>
                        <a:rPr lang="en-CA" sz="2000" u="none" strike="noStrike" dirty="0">
                          <a:effectLst/>
                        </a:rPr>
                        <a:t>Collections</a:t>
                      </a:r>
                      <a:endParaRPr lang="en-CA" sz="20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b"/>
                      <a:r>
                        <a:rPr lang="en-CA" sz="2000" u="none" strike="noStrike" dirty="0">
                          <a:effectLst/>
                        </a:rPr>
                        <a:t>Tables</a:t>
                      </a:r>
                      <a:endParaRPr lang="en-CA" sz="20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b"/>
                      <a:r>
                        <a:rPr lang="en-CA" sz="2000" u="none" strike="noStrike" dirty="0">
                          <a:effectLst/>
                        </a:rPr>
                        <a:t>Nodes</a:t>
                      </a:r>
                      <a:endParaRPr lang="en-CA" sz="20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extLst>
                  <a:ext uri="{0D108BD9-81ED-4DB2-BD59-A6C34878D82A}">
                    <a16:rowId xmlns:a16="http://schemas.microsoft.com/office/drawing/2014/main" val="3825594612"/>
                  </a:ext>
                </a:extLst>
              </a:tr>
              <a:tr h="569905">
                <a:tc>
                  <a:txBody>
                    <a:bodyPr/>
                    <a:lstStyle/>
                    <a:p>
                      <a:pPr algn="ctr" fontAlgn="b"/>
                      <a:r>
                        <a:rPr lang="en-CA" sz="2000" u="none" strike="noStrike" dirty="0">
                          <a:effectLst/>
                        </a:rPr>
                        <a:t>Rows</a:t>
                      </a:r>
                      <a:endParaRPr lang="en-CA" sz="20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b"/>
                      <a:r>
                        <a:rPr lang="en-CA" sz="2000" u="none" strike="noStrike" dirty="0">
                          <a:effectLst/>
                        </a:rPr>
                        <a:t>Documents</a:t>
                      </a:r>
                      <a:endParaRPr lang="en-CA" sz="20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b"/>
                      <a:r>
                        <a:rPr lang="en-CA" sz="2000" u="none" strike="noStrike" dirty="0">
                          <a:effectLst/>
                        </a:rPr>
                        <a:t>Rows</a:t>
                      </a:r>
                      <a:endParaRPr lang="en-CA" sz="20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b"/>
                      <a:r>
                        <a:rPr lang="en-CA" sz="2000" u="none" strike="noStrike" dirty="0">
                          <a:effectLst/>
                        </a:rPr>
                        <a:t>Nodes?</a:t>
                      </a:r>
                      <a:endParaRPr lang="en-CA" sz="20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extLst>
                  <a:ext uri="{0D108BD9-81ED-4DB2-BD59-A6C34878D82A}">
                    <a16:rowId xmlns:a16="http://schemas.microsoft.com/office/drawing/2014/main" val="1873759217"/>
                  </a:ext>
                </a:extLst>
              </a:tr>
              <a:tr h="569905">
                <a:tc>
                  <a:txBody>
                    <a:bodyPr/>
                    <a:lstStyle/>
                    <a:p>
                      <a:pPr algn="ctr" fontAlgn="b"/>
                      <a:r>
                        <a:rPr lang="en-CA" sz="2000" u="none" strike="noStrike" dirty="0">
                          <a:effectLst/>
                        </a:rPr>
                        <a:t>Columns</a:t>
                      </a:r>
                      <a:endParaRPr lang="en-CA" sz="20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b"/>
                      <a:r>
                        <a:rPr lang="en-CA" sz="2000" u="none" strike="noStrike" dirty="0">
                          <a:effectLst/>
                        </a:rPr>
                        <a:t>Key/value pairs</a:t>
                      </a:r>
                      <a:endParaRPr lang="en-CA" sz="20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b"/>
                      <a:r>
                        <a:rPr lang="en-CA" sz="2000" u="none" strike="noStrike" dirty="0">
                          <a:effectLst/>
                        </a:rPr>
                        <a:t>Columns</a:t>
                      </a:r>
                      <a:endParaRPr lang="en-CA" sz="20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b"/>
                      <a:r>
                        <a:rPr lang="en-CA" sz="2000" u="none" strike="noStrike" dirty="0">
                          <a:effectLst/>
                        </a:rPr>
                        <a:t>Node Attributes</a:t>
                      </a:r>
                      <a:endParaRPr lang="en-CA" sz="20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extLst>
                  <a:ext uri="{0D108BD9-81ED-4DB2-BD59-A6C34878D82A}">
                    <a16:rowId xmlns:a16="http://schemas.microsoft.com/office/drawing/2014/main" val="637998769"/>
                  </a:ext>
                </a:extLst>
              </a:tr>
              <a:tr h="569905">
                <a:tc>
                  <a:txBody>
                    <a:bodyPr/>
                    <a:lstStyle/>
                    <a:p>
                      <a:pPr algn="ctr" fontAlgn="b"/>
                      <a:r>
                        <a:rPr lang="en-CA" sz="2000" u="none" strike="noStrike" dirty="0">
                          <a:effectLst/>
                        </a:rPr>
                        <a:t>Relationships</a:t>
                      </a:r>
                      <a:endParaRPr lang="en-CA" sz="20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b"/>
                      <a:r>
                        <a:rPr lang="en-CA" sz="2000" u="none" strike="noStrike" dirty="0">
                          <a:effectLst/>
                        </a:rPr>
                        <a:t>Embedded docs</a:t>
                      </a:r>
                      <a:endParaRPr lang="en-CA" sz="20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b"/>
                      <a:r>
                        <a:rPr lang="en-CA" sz="2000" u="none" strike="noStrike" dirty="0">
                          <a:effectLst/>
                        </a:rPr>
                        <a:t>Relationships</a:t>
                      </a:r>
                      <a:endParaRPr lang="en-CA" sz="20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tc>
                  <a:txBody>
                    <a:bodyPr/>
                    <a:lstStyle/>
                    <a:p>
                      <a:pPr algn="ctr" fontAlgn="b"/>
                      <a:r>
                        <a:rPr lang="en-CA" sz="2000" u="none" strike="noStrike" dirty="0">
                          <a:effectLst/>
                        </a:rPr>
                        <a:t>Relationships</a:t>
                      </a:r>
                      <a:endParaRPr lang="en-CA" sz="2000" b="0" i="0" u="none" strike="noStrike" dirty="0">
                        <a:solidFill>
                          <a:srgbClr val="000000"/>
                        </a:solidFill>
                        <a:effectLst/>
                        <a:latin typeface="Calibri" panose="020F0502020204030204" pitchFamily="34" charset="0"/>
                      </a:endParaRPr>
                    </a:p>
                  </a:txBody>
                  <a:tcPr marL="9525" marR="9525" marT="9525" marB="0" anchor="ctr">
                    <a:solidFill>
                      <a:schemeClr val="accent4">
                        <a:lumMod val="20000"/>
                        <a:lumOff val="80000"/>
                      </a:schemeClr>
                    </a:solidFill>
                  </a:tcPr>
                </a:tc>
                <a:extLst>
                  <a:ext uri="{0D108BD9-81ED-4DB2-BD59-A6C34878D82A}">
                    <a16:rowId xmlns:a16="http://schemas.microsoft.com/office/drawing/2014/main" val="3059094108"/>
                  </a:ext>
                </a:extLst>
              </a:tr>
              <a:tr h="569905">
                <a:tc>
                  <a:txBody>
                    <a:bodyPr/>
                    <a:lstStyle/>
                    <a:p>
                      <a:pPr algn="ctr" fontAlgn="b"/>
                      <a:r>
                        <a:rPr lang="en-CA" sz="2000" b="1" i="0" u="none" strike="noStrike" dirty="0">
                          <a:solidFill>
                            <a:srgbClr val="000000"/>
                          </a:solidFill>
                          <a:effectLst/>
                          <a:latin typeface="Calibri" panose="020F0502020204030204" pitchFamily="34" charset="0"/>
                        </a:rPr>
                        <a:t>MySQL</a:t>
                      </a:r>
                    </a:p>
                  </a:txBody>
                  <a:tcPr marL="9525" marR="9525" marT="9525" marB="0" anchor="ctr">
                    <a:solidFill>
                      <a:schemeClr val="accent4">
                        <a:lumMod val="60000"/>
                        <a:lumOff val="40000"/>
                      </a:schemeClr>
                    </a:solidFill>
                  </a:tcPr>
                </a:tc>
                <a:tc>
                  <a:txBody>
                    <a:bodyPr/>
                    <a:lstStyle/>
                    <a:p>
                      <a:pPr algn="ctr" fontAlgn="b"/>
                      <a:r>
                        <a:rPr lang="en-CA" sz="2000" b="1" i="0" u="none" strike="noStrike" dirty="0">
                          <a:solidFill>
                            <a:srgbClr val="000000"/>
                          </a:solidFill>
                          <a:effectLst/>
                          <a:latin typeface="Calibri" panose="020F0502020204030204" pitchFamily="34" charset="0"/>
                        </a:rPr>
                        <a:t>MongoDB</a:t>
                      </a:r>
                    </a:p>
                  </a:txBody>
                  <a:tcPr marL="9525" marR="9525" marT="9525" marB="0" anchor="ctr">
                    <a:solidFill>
                      <a:schemeClr val="accent4">
                        <a:lumMod val="60000"/>
                        <a:lumOff val="40000"/>
                      </a:schemeClr>
                    </a:solidFill>
                  </a:tcPr>
                </a:tc>
                <a:tc>
                  <a:txBody>
                    <a:bodyPr/>
                    <a:lstStyle/>
                    <a:p>
                      <a:pPr algn="ctr" fontAlgn="b"/>
                      <a:r>
                        <a:rPr lang="en-CA" sz="2000" b="1" i="0" u="none" strike="noStrike" dirty="0">
                          <a:solidFill>
                            <a:srgbClr val="000000"/>
                          </a:solidFill>
                          <a:effectLst/>
                          <a:latin typeface="Calibri" panose="020F0502020204030204" pitchFamily="34" charset="0"/>
                        </a:rPr>
                        <a:t>Redshift</a:t>
                      </a:r>
                    </a:p>
                  </a:txBody>
                  <a:tcPr marL="9525" marR="9525" marT="9525" marB="0" anchor="ctr">
                    <a:solidFill>
                      <a:schemeClr val="accent4">
                        <a:lumMod val="60000"/>
                        <a:lumOff val="40000"/>
                      </a:schemeClr>
                    </a:solidFill>
                  </a:tcPr>
                </a:tc>
                <a:tc>
                  <a:txBody>
                    <a:bodyPr/>
                    <a:lstStyle/>
                    <a:p>
                      <a:pPr algn="ctr" fontAlgn="b"/>
                      <a:r>
                        <a:rPr lang="en-CA" sz="2000" b="1" i="0" u="none" strike="noStrike" dirty="0">
                          <a:solidFill>
                            <a:srgbClr val="000000"/>
                          </a:solidFill>
                          <a:effectLst/>
                          <a:latin typeface="Calibri" panose="020F0502020204030204" pitchFamily="34" charset="0"/>
                        </a:rPr>
                        <a:t>neo4j</a:t>
                      </a:r>
                    </a:p>
                  </a:txBody>
                  <a:tcPr marL="9525" marR="9525" marT="9525" marB="0" anchor="ctr">
                    <a:solidFill>
                      <a:schemeClr val="accent4">
                        <a:lumMod val="60000"/>
                        <a:lumOff val="40000"/>
                      </a:schemeClr>
                    </a:solidFill>
                  </a:tcPr>
                </a:tc>
                <a:extLst>
                  <a:ext uri="{0D108BD9-81ED-4DB2-BD59-A6C34878D82A}">
                    <a16:rowId xmlns:a16="http://schemas.microsoft.com/office/drawing/2014/main" val="1169222120"/>
                  </a:ext>
                </a:extLst>
              </a:tr>
            </a:tbl>
          </a:graphicData>
        </a:graphic>
      </p:graphicFrame>
    </p:spTree>
    <p:extLst>
      <p:ext uri="{BB962C8B-B14F-4D97-AF65-F5344CB8AC3E}">
        <p14:creationId xmlns:p14="http://schemas.microsoft.com/office/powerpoint/2010/main" val="1519655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298A-579B-40EF-A4CE-6C25F27AA4C5}"/>
              </a:ext>
            </a:extLst>
          </p:cNvPr>
          <p:cNvSpPr>
            <a:spLocks noGrp="1"/>
          </p:cNvSpPr>
          <p:nvPr>
            <p:ph type="title"/>
          </p:nvPr>
        </p:nvSpPr>
        <p:spPr/>
        <p:txBody>
          <a:bodyPr/>
          <a:lstStyle/>
          <a:p>
            <a:r>
              <a:rPr lang="en-CA" dirty="0"/>
              <a:t>Online Tutorial - Assignment</a:t>
            </a:r>
          </a:p>
        </p:txBody>
      </p:sp>
      <p:sp>
        <p:nvSpPr>
          <p:cNvPr id="3" name="Content Placeholder 2">
            <a:extLst>
              <a:ext uri="{FF2B5EF4-FFF2-40B4-BE49-F238E27FC236}">
                <a16:creationId xmlns:a16="http://schemas.microsoft.com/office/drawing/2014/main" id="{024D5057-985A-4A48-96F0-46814AC77DF1}"/>
              </a:ext>
            </a:extLst>
          </p:cNvPr>
          <p:cNvSpPr>
            <a:spLocks noGrp="1"/>
          </p:cNvSpPr>
          <p:nvPr>
            <p:ph idx="1"/>
          </p:nvPr>
        </p:nvSpPr>
        <p:spPr>
          <a:xfrm>
            <a:off x="914400" y="3340461"/>
            <a:ext cx="9795641" cy="780832"/>
          </a:xfrm>
        </p:spPr>
        <p:txBody>
          <a:bodyPr>
            <a:normAutofit/>
          </a:bodyPr>
          <a:lstStyle/>
          <a:p>
            <a:pPr marL="0" indent="0" algn="ctr">
              <a:buNone/>
            </a:pPr>
            <a:r>
              <a:rPr lang="en-CA" sz="2800" dirty="0">
                <a:solidFill>
                  <a:srgbClr val="0070C0"/>
                </a:solidFill>
              </a:rPr>
              <a:t>https://www.guru99.com/mongodb-tutorials.html</a:t>
            </a:r>
          </a:p>
        </p:txBody>
      </p:sp>
    </p:spTree>
    <p:extLst>
      <p:ext uri="{BB962C8B-B14F-4D97-AF65-F5344CB8AC3E}">
        <p14:creationId xmlns:p14="http://schemas.microsoft.com/office/powerpoint/2010/main" val="629703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57F6D-5D6D-43F2-A288-469076723B2D}"/>
              </a:ext>
            </a:extLst>
          </p:cNvPr>
          <p:cNvSpPr>
            <a:spLocks noGrp="1"/>
          </p:cNvSpPr>
          <p:nvPr>
            <p:ph type="title"/>
          </p:nvPr>
        </p:nvSpPr>
        <p:spPr/>
        <p:txBody>
          <a:bodyPr/>
          <a:lstStyle/>
          <a:p>
            <a:r>
              <a:rPr lang="en-CA" dirty="0"/>
              <a:t>What is NoSQL?</a:t>
            </a:r>
          </a:p>
        </p:txBody>
      </p:sp>
      <p:sp>
        <p:nvSpPr>
          <p:cNvPr id="3" name="Content Placeholder 2">
            <a:extLst>
              <a:ext uri="{FF2B5EF4-FFF2-40B4-BE49-F238E27FC236}">
                <a16:creationId xmlns:a16="http://schemas.microsoft.com/office/drawing/2014/main" id="{FCE9874B-FE92-45D5-816B-3A91FF18E6A8}"/>
              </a:ext>
            </a:extLst>
          </p:cNvPr>
          <p:cNvSpPr>
            <a:spLocks noGrp="1"/>
          </p:cNvSpPr>
          <p:nvPr>
            <p:ph idx="1"/>
          </p:nvPr>
        </p:nvSpPr>
        <p:spPr>
          <a:xfrm>
            <a:off x="729651" y="2454644"/>
            <a:ext cx="6394162" cy="4009952"/>
          </a:xfrm>
        </p:spPr>
        <p:txBody>
          <a:bodyPr>
            <a:noAutofit/>
          </a:bodyPr>
          <a:lstStyle/>
          <a:p>
            <a:r>
              <a:rPr lang="en-US" sz="2000" b="1" dirty="0"/>
              <a:t>NoSQL</a:t>
            </a:r>
            <a:r>
              <a:rPr lang="en-US" sz="2000" dirty="0"/>
              <a:t> is a </a:t>
            </a:r>
            <a:r>
              <a:rPr lang="en-US" sz="2000" b="1" dirty="0"/>
              <a:t>non-relational database </a:t>
            </a:r>
            <a:r>
              <a:rPr lang="en-US" sz="2000" dirty="0"/>
              <a:t>management systems, different from traditional relational database management systems in some significant ways. </a:t>
            </a:r>
          </a:p>
          <a:p>
            <a:r>
              <a:rPr lang="en-US" sz="2000" dirty="0"/>
              <a:t>It is designed for </a:t>
            </a:r>
            <a:r>
              <a:rPr lang="en-US" sz="2000" b="1" dirty="0"/>
              <a:t>distributed data stores </a:t>
            </a:r>
            <a:r>
              <a:rPr lang="en-US" sz="2000" dirty="0"/>
              <a:t>where very large scale of data storing needs (for example Google or Facebook which collects terabits of data every day for their users). </a:t>
            </a:r>
          </a:p>
          <a:p>
            <a:r>
              <a:rPr lang="en-US" sz="2000" dirty="0"/>
              <a:t>These type of data storing may </a:t>
            </a:r>
            <a:r>
              <a:rPr lang="en-US" sz="2000" b="1" dirty="0"/>
              <a:t>not require fixed schema</a:t>
            </a:r>
            <a:r>
              <a:rPr lang="en-US" sz="2000" dirty="0"/>
              <a:t>, </a:t>
            </a:r>
            <a:r>
              <a:rPr lang="en-US" sz="2000" b="1" dirty="0"/>
              <a:t>avoid join operations </a:t>
            </a:r>
            <a:r>
              <a:rPr lang="en-US" sz="2000" dirty="0"/>
              <a:t>and typically</a:t>
            </a:r>
            <a:r>
              <a:rPr lang="en-US" sz="2000" b="1" dirty="0"/>
              <a:t> scale horizontally</a:t>
            </a:r>
            <a:r>
              <a:rPr lang="en-US" sz="2000" dirty="0"/>
              <a:t>.</a:t>
            </a:r>
            <a:endParaRPr lang="en-CA" sz="2000" dirty="0"/>
          </a:p>
        </p:txBody>
      </p:sp>
      <p:pic>
        <p:nvPicPr>
          <p:cNvPr id="4" name="Picture 3">
            <a:extLst>
              <a:ext uri="{FF2B5EF4-FFF2-40B4-BE49-F238E27FC236}">
                <a16:creationId xmlns:a16="http://schemas.microsoft.com/office/drawing/2014/main" id="{6E472217-A64C-4BBD-AF26-AD6CF5E4E0A6}"/>
              </a:ext>
            </a:extLst>
          </p:cNvPr>
          <p:cNvPicPr>
            <a:picLocks noChangeAspect="1"/>
          </p:cNvPicPr>
          <p:nvPr/>
        </p:nvPicPr>
        <p:blipFill>
          <a:blip r:embed="rId2"/>
          <a:stretch>
            <a:fillRect/>
          </a:stretch>
        </p:blipFill>
        <p:spPr>
          <a:xfrm>
            <a:off x="7123813" y="2454644"/>
            <a:ext cx="4553460" cy="30659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1942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2" descr="Relational vs. NoSQL databases">
            <a:extLst>
              <a:ext uri="{FF2B5EF4-FFF2-40B4-BE49-F238E27FC236}">
                <a16:creationId xmlns:a16="http://schemas.microsoft.com/office/drawing/2014/main" id="{4C4C6FB0-7D62-4A43-B5C6-3C6A956D23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153" y="643484"/>
            <a:ext cx="5571032" cy="557103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93875C7-0A78-4756-A284-96ABCC5499B1}"/>
              </a:ext>
            </a:extLst>
          </p:cNvPr>
          <p:cNvPicPr>
            <a:picLocks noChangeAspect="1"/>
          </p:cNvPicPr>
          <p:nvPr/>
        </p:nvPicPr>
        <p:blipFill>
          <a:blip r:embed="rId3"/>
          <a:stretch>
            <a:fillRect/>
          </a:stretch>
        </p:blipFill>
        <p:spPr>
          <a:xfrm>
            <a:off x="6096000" y="1600642"/>
            <a:ext cx="5914365" cy="3056417"/>
          </a:xfrm>
          <a:prstGeom prst="rect">
            <a:avLst/>
          </a:prstGeom>
          <a:ln>
            <a:noFill/>
          </a:ln>
          <a:effectLst>
            <a:outerShdw blurRad="292100" dist="139700" dir="2700000" algn="tl" rotWithShape="0">
              <a:srgbClr val="333333">
                <a:alpha val="65000"/>
              </a:srgbClr>
            </a:outerShdw>
          </a:effectLst>
        </p:spPr>
      </p:pic>
      <p:sp>
        <p:nvSpPr>
          <p:cNvPr id="9" name="Title 1">
            <a:extLst>
              <a:ext uri="{FF2B5EF4-FFF2-40B4-BE49-F238E27FC236}">
                <a16:creationId xmlns:a16="http://schemas.microsoft.com/office/drawing/2014/main" id="{8B39E142-9109-4B61-82B8-CAEC853794F3}"/>
              </a:ext>
            </a:extLst>
          </p:cNvPr>
          <p:cNvSpPr>
            <a:spLocks noGrp="1"/>
          </p:cNvSpPr>
          <p:nvPr>
            <p:ph type="title"/>
          </p:nvPr>
        </p:nvSpPr>
        <p:spPr>
          <a:xfrm>
            <a:off x="7025905" y="643484"/>
            <a:ext cx="4191444" cy="706964"/>
          </a:xfrm>
        </p:spPr>
        <p:txBody>
          <a:bodyPr/>
          <a:lstStyle/>
          <a:p>
            <a:r>
              <a:rPr lang="en-CA" dirty="0">
                <a:solidFill>
                  <a:schemeClr val="accent5">
                    <a:lumMod val="50000"/>
                  </a:schemeClr>
                </a:solidFill>
              </a:rPr>
              <a:t>RDBMS vs NoSQL</a:t>
            </a:r>
          </a:p>
        </p:txBody>
      </p:sp>
    </p:spTree>
    <p:extLst>
      <p:ext uri="{BB962C8B-B14F-4D97-AF65-F5344CB8AC3E}">
        <p14:creationId xmlns:p14="http://schemas.microsoft.com/office/powerpoint/2010/main" val="90914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C3626-B6D8-4598-94CE-168014833364}"/>
              </a:ext>
            </a:extLst>
          </p:cNvPr>
          <p:cNvSpPr>
            <a:spLocks noGrp="1"/>
          </p:cNvSpPr>
          <p:nvPr>
            <p:ph type="title"/>
          </p:nvPr>
        </p:nvSpPr>
        <p:spPr/>
        <p:txBody>
          <a:bodyPr/>
          <a:lstStyle/>
          <a:p>
            <a:r>
              <a:rPr lang="en-CA" dirty="0"/>
              <a:t>RDBMS vs NoSQL</a:t>
            </a:r>
          </a:p>
        </p:txBody>
      </p:sp>
      <p:sp>
        <p:nvSpPr>
          <p:cNvPr id="3" name="Content Placeholder 2">
            <a:extLst>
              <a:ext uri="{FF2B5EF4-FFF2-40B4-BE49-F238E27FC236}">
                <a16:creationId xmlns:a16="http://schemas.microsoft.com/office/drawing/2014/main" id="{F6D6008A-A6BD-47CE-A858-41BD09B499C8}"/>
              </a:ext>
            </a:extLst>
          </p:cNvPr>
          <p:cNvSpPr>
            <a:spLocks noGrp="1"/>
          </p:cNvSpPr>
          <p:nvPr>
            <p:ph idx="1"/>
          </p:nvPr>
        </p:nvSpPr>
        <p:spPr>
          <a:xfrm>
            <a:off x="449528" y="2468031"/>
            <a:ext cx="5153830" cy="3416300"/>
          </a:xfrm>
        </p:spPr>
        <p:txBody>
          <a:bodyPr>
            <a:noAutofit/>
          </a:bodyPr>
          <a:lstStyle/>
          <a:p>
            <a:r>
              <a:rPr lang="en-US" sz="2000" b="1" dirty="0">
                <a:solidFill>
                  <a:srgbClr val="0070C0"/>
                </a:solidFill>
              </a:rPr>
              <a:t>RDBMS</a:t>
            </a:r>
            <a:r>
              <a:rPr lang="en-US" dirty="0"/>
              <a:t> </a:t>
            </a:r>
          </a:p>
          <a:p>
            <a:pPr lvl="1">
              <a:buFont typeface="Arial" panose="020B0604020202020204" pitchFamily="34" charset="0"/>
              <a:buChar char="•"/>
            </a:pPr>
            <a:r>
              <a:rPr lang="en-US" sz="1800" dirty="0"/>
              <a:t>Structured query language (</a:t>
            </a:r>
            <a:r>
              <a:rPr lang="en-US" sz="1800" b="1" dirty="0"/>
              <a:t>SQL</a:t>
            </a:r>
            <a:r>
              <a:rPr lang="en-US" sz="1800" dirty="0"/>
              <a:t>) </a:t>
            </a:r>
          </a:p>
          <a:p>
            <a:pPr lvl="1">
              <a:buFont typeface="Arial" panose="020B0604020202020204" pitchFamily="34" charset="0"/>
              <a:buChar char="•"/>
            </a:pPr>
            <a:r>
              <a:rPr lang="en-US" sz="1800" b="1" dirty="0"/>
              <a:t>Structured</a:t>
            </a:r>
            <a:r>
              <a:rPr lang="en-US" sz="1800" dirty="0"/>
              <a:t> data with predefined schema</a:t>
            </a:r>
          </a:p>
          <a:p>
            <a:pPr lvl="1">
              <a:buFont typeface="Arial" panose="020B0604020202020204" pitchFamily="34" charset="0"/>
              <a:buChar char="•"/>
            </a:pPr>
            <a:r>
              <a:rPr lang="en-US" sz="1800" dirty="0"/>
              <a:t>Data and its </a:t>
            </a:r>
            <a:r>
              <a:rPr lang="en-US" sz="1800" b="1" dirty="0"/>
              <a:t>relationships</a:t>
            </a:r>
            <a:r>
              <a:rPr lang="en-US" sz="1800" dirty="0"/>
              <a:t> are stored in separate tables. </a:t>
            </a:r>
          </a:p>
          <a:p>
            <a:pPr lvl="1">
              <a:buFont typeface="Arial" panose="020B0604020202020204" pitchFamily="34" charset="0"/>
              <a:buChar char="•"/>
            </a:pPr>
            <a:r>
              <a:rPr lang="en-US" sz="1800" dirty="0"/>
              <a:t>Data Manipulation Language (</a:t>
            </a:r>
            <a:r>
              <a:rPr lang="en-US" sz="1800" b="1" dirty="0"/>
              <a:t>DML</a:t>
            </a:r>
            <a:r>
              <a:rPr lang="en-US" sz="1800" dirty="0"/>
              <a:t>), Data Definition Language (</a:t>
            </a:r>
            <a:r>
              <a:rPr lang="en-US" sz="1800" b="1" dirty="0"/>
              <a:t>DDL</a:t>
            </a:r>
            <a:r>
              <a:rPr lang="en-US" sz="1800" dirty="0"/>
              <a:t>)</a:t>
            </a:r>
          </a:p>
          <a:p>
            <a:pPr lvl="1">
              <a:buFont typeface="Arial" panose="020B0604020202020204" pitchFamily="34" charset="0"/>
              <a:buChar char="•"/>
            </a:pPr>
            <a:r>
              <a:rPr lang="en-US" sz="1800" b="1" dirty="0"/>
              <a:t>ACID</a:t>
            </a:r>
            <a:r>
              <a:rPr lang="en-US" sz="1800" dirty="0"/>
              <a:t> property</a:t>
            </a:r>
            <a:r>
              <a:rPr lang="en-CA" dirty="0"/>
              <a:t> (Atomicity, Consistency, Isolation, Durability)</a:t>
            </a:r>
            <a:endParaRPr lang="en-US" sz="1800" dirty="0"/>
          </a:p>
        </p:txBody>
      </p:sp>
      <p:sp>
        <p:nvSpPr>
          <p:cNvPr id="4" name="Content Placeholder 2">
            <a:extLst>
              <a:ext uri="{FF2B5EF4-FFF2-40B4-BE49-F238E27FC236}">
                <a16:creationId xmlns:a16="http://schemas.microsoft.com/office/drawing/2014/main" id="{681CCDB4-BD47-4153-966C-866AB0FA7F9D}"/>
              </a:ext>
            </a:extLst>
          </p:cNvPr>
          <p:cNvSpPr txBox="1">
            <a:spLocks/>
          </p:cNvSpPr>
          <p:nvPr/>
        </p:nvSpPr>
        <p:spPr>
          <a:xfrm>
            <a:off x="5858540" y="2465276"/>
            <a:ext cx="5883932" cy="396742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000" b="1" dirty="0">
                <a:solidFill>
                  <a:srgbClr val="0070C0"/>
                </a:solidFill>
              </a:rPr>
              <a:t>NoSQL</a:t>
            </a:r>
            <a:r>
              <a:rPr lang="en-US" dirty="0"/>
              <a:t> </a:t>
            </a:r>
          </a:p>
          <a:p>
            <a:pPr lvl="1">
              <a:buFont typeface="Arial" panose="020B0604020202020204" pitchFamily="34" charset="0"/>
              <a:buChar char="•"/>
            </a:pPr>
            <a:r>
              <a:rPr lang="en-US" sz="1800" b="1" dirty="0"/>
              <a:t>No</a:t>
            </a:r>
            <a:r>
              <a:rPr lang="en-US" sz="1800" dirty="0"/>
              <a:t> </a:t>
            </a:r>
            <a:r>
              <a:rPr lang="en-US" sz="1800" b="1" dirty="0"/>
              <a:t>query</a:t>
            </a:r>
            <a:r>
              <a:rPr lang="en-US" sz="1800" dirty="0"/>
              <a:t> language</a:t>
            </a:r>
          </a:p>
          <a:p>
            <a:pPr lvl="1">
              <a:buFont typeface="Arial" panose="020B0604020202020204" pitchFamily="34" charset="0"/>
              <a:buChar char="•"/>
            </a:pPr>
            <a:r>
              <a:rPr lang="en-US" sz="1800" b="1" dirty="0"/>
              <a:t>Unstructured</a:t>
            </a:r>
            <a:r>
              <a:rPr lang="en-US" sz="1800" dirty="0"/>
              <a:t> data with no predefined schema</a:t>
            </a:r>
          </a:p>
          <a:p>
            <a:pPr lvl="1">
              <a:buFont typeface="Arial" panose="020B0604020202020204" pitchFamily="34" charset="0"/>
              <a:buChar char="•"/>
            </a:pPr>
            <a:r>
              <a:rPr lang="en-US" sz="1800" dirty="0"/>
              <a:t>Prioritizes high </a:t>
            </a:r>
            <a:r>
              <a:rPr lang="en-US" sz="1800" b="1" dirty="0"/>
              <a:t>performance</a:t>
            </a:r>
            <a:r>
              <a:rPr lang="en-US" sz="1800" dirty="0"/>
              <a:t>, high availability and </a:t>
            </a:r>
            <a:r>
              <a:rPr lang="en-US" sz="1800" b="1" dirty="0"/>
              <a:t>scalability</a:t>
            </a:r>
          </a:p>
          <a:p>
            <a:pPr lvl="1">
              <a:buFont typeface="Arial" panose="020B0604020202020204" pitchFamily="34" charset="0"/>
              <a:buChar char="•"/>
            </a:pPr>
            <a:r>
              <a:rPr lang="en-US" sz="1800" b="1" dirty="0"/>
              <a:t>CAP</a:t>
            </a:r>
            <a:r>
              <a:rPr lang="en-US" sz="1800" dirty="0"/>
              <a:t> Theorem (Consistency, Availability, Partition Tolerance)</a:t>
            </a:r>
          </a:p>
          <a:p>
            <a:pPr lvl="1">
              <a:buFont typeface="Arial" panose="020B0604020202020204" pitchFamily="34" charset="0"/>
              <a:buChar char="•"/>
            </a:pPr>
            <a:r>
              <a:rPr lang="en-US" sz="1800" b="1" dirty="0"/>
              <a:t>BASE</a:t>
            </a:r>
            <a:r>
              <a:rPr lang="en-US" sz="1800" dirty="0"/>
              <a:t> property (Basic Availability, Soft-state, Eventual consistency)</a:t>
            </a:r>
            <a:endParaRPr lang="en-CA" dirty="0"/>
          </a:p>
        </p:txBody>
      </p:sp>
    </p:spTree>
    <p:extLst>
      <p:ext uri="{BB962C8B-B14F-4D97-AF65-F5344CB8AC3E}">
        <p14:creationId xmlns:p14="http://schemas.microsoft.com/office/powerpoint/2010/main" val="268252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1FD63-1AFD-45C3-A8C6-2D11383C399C}"/>
              </a:ext>
            </a:extLst>
          </p:cNvPr>
          <p:cNvSpPr>
            <a:spLocks noGrp="1"/>
          </p:cNvSpPr>
          <p:nvPr>
            <p:ph type="title"/>
          </p:nvPr>
        </p:nvSpPr>
        <p:spPr/>
        <p:txBody>
          <a:bodyPr/>
          <a:lstStyle/>
          <a:p>
            <a:r>
              <a:rPr lang="en-CA" dirty="0"/>
              <a:t>CAP Theorem</a:t>
            </a:r>
          </a:p>
        </p:txBody>
      </p:sp>
      <p:sp>
        <p:nvSpPr>
          <p:cNvPr id="3" name="Content Placeholder 2">
            <a:extLst>
              <a:ext uri="{FF2B5EF4-FFF2-40B4-BE49-F238E27FC236}">
                <a16:creationId xmlns:a16="http://schemas.microsoft.com/office/drawing/2014/main" id="{F332FC80-BB6B-4161-B9D9-B7912B7D6F92}"/>
              </a:ext>
            </a:extLst>
          </p:cNvPr>
          <p:cNvSpPr>
            <a:spLocks noGrp="1"/>
          </p:cNvSpPr>
          <p:nvPr>
            <p:ph idx="1"/>
          </p:nvPr>
        </p:nvSpPr>
        <p:spPr>
          <a:xfrm>
            <a:off x="312517" y="2491453"/>
            <a:ext cx="6493398" cy="4133757"/>
          </a:xfrm>
        </p:spPr>
        <p:txBody>
          <a:bodyPr>
            <a:noAutofit/>
          </a:bodyPr>
          <a:lstStyle/>
          <a:p>
            <a:r>
              <a:rPr lang="en-US" sz="2000" b="1" dirty="0"/>
              <a:t>Consistency</a:t>
            </a:r>
            <a:r>
              <a:rPr lang="en-US" sz="2000" dirty="0"/>
              <a:t> - This means that the data in the database remains consistent after the execution of an operation. For example after an update operation all clients see the same data.</a:t>
            </a:r>
          </a:p>
          <a:p>
            <a:r>
              <a:rPr lang="en-US" sz="2000" b="1" dirty="0"/>
              <a:t>Availability</a:t>
            </a:r>
            <a:r>
              <a:rPr lang="en-US" sz="2000" dirty="0"/>
              <a:t> - This means that the system is always on (service guarantee availability), no downtime.</a:t>
            </a:r>
          </a:p>
          <a:p>
            <a:r>
              <a:rPr lang="en-US" sz="2000" b="1" dirty="0"/>
              <a:t>Partition Tolerance </a:t>
            </a:r>
            <a:r>
              <a:rPr lang="en-US" sz="2000" dirty="0"/>
              <a:t>- This means that the system continues to function even the communication among the servers is unreliable, i.e. the servers may be partitioned into multiple groups that cannot communicate with one another.</a:t>
            </a:r>
            <a:endParaRPr lang="en-CA" sz="2000" dirty="0"/>
          </a:p>
        </p:txBody>
      </p:sp>
      <p:pic>
        <p:nvPicPr>
          <p:cNvPr id="4" name="Picture 3">
            <a:extLst>
              <a:ext uri="{FF2B5EF4-FFF2-40B4-BE49-F238E27FC236}">
                <a16:creationId xmlns:a16="http://schemas.microsoft.com/office/drawing/2014/main" id="{190EEBD2-3CB4-439D-B535-881CC4E1BBFC}"/>
              </a:ext>
            </a:extLst>
          </p:cNvPr>
          <p:cNvPicPr>
            <a:picLocks noChangeAspect="1"/>
          </p:cNvPicPr>
          <p:nvPr/>
        </p:nvPicPr>
        <p:blipFill>
          <a:blip r:embed="rId2"/>
          <a:stretch>
            <a:fillRect/>
          </a:stretch>
        </p:blipFill>
        <p:spPr>
          <a:xfrm>
            <a:off x="6956385" y="2491453"/>
            <a:ext cx="4798876" cy="4133757"/>
          </a:xfrm>
          <a:prstGeom prst="rect">
            <a:avLst/>
          </a:prstGeom>
        </p:spPr>
      </p:pic>
    </p:spTree>
    <p:extLst>
      <p:ext uri="{BB962C8B-B14F-4D97-AF65-F5344CB8AC3E}">
        <p14:creationId xmlns:p14="http://schemas.microsoft.com/office/powerpoint/2010/main" val="77943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9A47-E6EF-4D76-A8E4-985C82013EBC}"/>
              </a:ext>
            </a:extLst>
          </p:cNvPr>
          <p:cNvSpPr>
            <a:spLocks noGrp="1"/>
          </p:cNvSpPr>
          <p:nvPr>
            <p:ph type="title"/>
          </p:nvPr>
        </p:nvSpPr>
        <p:spPr/>
        <p:txBody>
          <a:bodyPr/>
          <a:lstStyle/>
          <a:p>
            <a:r>
              <a:rPr lang="en-CA" dirty="0"/>
              <a:t>ACID vs BASE</a:t>
            </a:r>
          </a:p>
        </p:txBody>
      </p:sp>
      <p:graphicFrame>
        <p:nvGraphicFramePr>
          <p:cNvPr id="4" name="Content Placeholder 3">
            <a:extLst>
              <a:ext uri="{FF2B5EF4-FFF2-40B4-BE49-F238E27FC236}">
                <a16:creationId xmlns:a16="http://schemas.microsoft.com/office/drawing/2014/main" id="{0F931AB7-64BB-4584-8D0B-56CD7A1C71F6}"/>
              </a:ext>
            </a:extLst>
          </p:cNvPr>
          <p:cNvGraphicFramePr>
            <a:graphicFrameLocks noGrp="1"/>
          </p:cNvGraphicFramePr>
          <p:nvPr>
            <p:ph idx="1"/>
            <p:extLst>
              <p:ext uri="{D42A27DB-BD31-4B8C-83A1-F6EECF244321}">
                <p14:modId xmlns:p14="http://schemas.microsoft.com/office/powerpoint/2010/main" val="456718284"/>
              </p:ext>
            </p:extLst>
          </p:nvPr>
        </p:nvGraphicFramePr>
        <p:xfrm>
          <a:off x="3528237" y="2977534"/>
          <a:ext cx="5135526" cy="2253685"/>
        </p:xfrm>
        <a:graphic>
          <a:graphicData uri="http://schemas.openxmlformats.org/drawingml/2006/table">
            <a:tbl>
              <a:tblPr>
                <a:tableStyleId>{5C22544A-7EE6-4342-B048-85BDC9FD1C3A}</a:tableStyleId>
              </a:tblPr>
              <a:tblGrid>
                <a:gridCol w="2482738">
                  <a:extLst>
                    <a:ext uri="{9D8B030D-6E8A-4147-A177-3AD203B41FA5}">
                      <a16:colId xmlns:a16="http://schemas.microsoft.com/office/drawing/2014/main" val="1299276740"/>
                    </a:ext>
                  </a:extLst>
                </a:gridCol>
                <a:gridCol w="2652788">
                  <a:extLst>
                    <a:ext uri="{9D8B030D-6E8A-4147-A177-3AD203B41FA5}">
                      <a16:colId xmlns:a16="http://schemas.microsoft.com/office/drawing/2014/main" val="3008135990"/>
                    </a:ext>
                  </a:extLst>
                </a:gridCol>
              </a:tblGrid>
              <a:tr h="450737">
                <a:tc>
                  <a:txBody>
                    <a:bodyPr/>
                    <a:lstStyle/>
                    <a:p>
                      <a:pPr algn="ctr" fontAlgn="b"/>
                      <a:r>
                        <a:rPr lang="en-CA" sz="1800" b="1" u="none" strike="noStrike" dirty="0">
                          <a:solidFill>
                            <a:schemeClr val="bg1"/>
                          </a:solidFill>
                          <a:effectLst/>
                        </a:rPr>
                        <a:t>ACID</a:t>
                      </a:r>
                      <a:endParaRPr lang="en-CA" sz="1800" b="1" i="0" u="none" strike="noStrike" dirty="0">
                        <a:solidFill>
                          <a:schemeClr val="bg1"/>
                        </a:solidFill>
                        <a:effectLst/>
                        <a:latin typeface="Calibri" panose="020F0502020204030204" pitchFamily="34" charset="0"/>
                      </a:endParaRPr>
                    </a:p>
                  </a:txBody>
                  <a:tcPr marL="6150" marR="6150" marT="6150" marB="0" anchor="ctr">
                    <a:solidFill>
                      <a:schemeClr val="accent5">
                        <a:lumMod val="50000"/>
                      </a:schemeClr>
                    </a:solidFill>
                  </a:tcPr>
                </a:tc>
                <a:tc>
                  <a:txBody>
                    <a:bodyPr/>
                    <a:lstStyle/>
                    <a:p>
                      <a:pPr algn="ctr" fontAlgn="b"/>
                      <a:r>
                        <a:rPr lang="en-CA" sz="1800" b="1" u="none" strike="noStrike" dirty="0">
                          <a:solidFill>
                            <a:schemeClr val="bg1"/>
                          </a:solidFill>
                          <a:effectLst/>
                        </a:rPr>
                        <a:t>BASE</a:t>
                      </a:r>
                      <a:endParaRPr lang="en-CA" sz="1800" b="1" i="0" u="none" strike="noStrike" dirty="0">
                        <a:solidFill>
                          <a:schemeClr val="bg1"/>
                        </a:solidFill>
                        <a:effectLst/>
                        <a:latin typeface="Calibri" panose="020F0502020204030204" pitchFamily="34" charset="0"/>
                      </a:endParaRPr>
                    </a:p>
                  </a:txBody>
                  <a:tcPr marL="6150" marR="6150" marT="6150" marB="0" anchor="ctr">
                    <a:solidFill>
                      <a:schemeClr val="accent5">
                        <a:lumMod val="50000"/>
                      </a:schemeClr>
                    </a:solidFill>
                  </a:tcPr>
                </a:tc>
                <a:extLst>
                  <a:ext uri="{0D108BD9-81ED-4DB2-BD59-A6C34878D82A}">
                    <a16:rowId xmlns:a16="http://schemas.microsoft.com/office/drawing/2014/main" val="251015633"/>
                  </a:ext>
                </a:extLst>
              </a:tr>
              <a:tr h="450737">
                <a:tc>
                  <a:txBody>
                    <a:bodyPr/>
                    <a:lstStyle/>
                    <a:p>
                      <a:pPr algn="l" fontAlgn="b"/>
                      <a:r>
                        <a:rPr lang="en-CA" sz="1800" u="none" strike="noStrike" dirty="0">
                          <a:effectLst/>
                        </a:rPr>
                        <a:t> </a:t>
                      </a:r>
                      <a:r>
                        <a:rPr lang="en-CA" sz="1800" b="1" u="none" strike="noStrike" dirty="0">
                          <a:effectLst/>
                        </a:rPr>
                        <a:t>A</a:t>
                      </a:r>
                      <a:r>
                        <a:rPr lang="en-CA" sz="1800" u="none" strike="noStrike" dirty="0">
                          <a:effectLst/>
                        </a:rPr>
                        <a:t>tomicity</a:t>
                      </a:r>
                      <a:endParaRPr lang="en-CA" sz="1800" b="0" i="0" u="none" strike="noStrike" dirty="0">
                        <a:solidFill>
                          <a:srgbClr val="000000"/>
                        </a:solidFill>
                        <a:effectLst/>
                        <a:latin typeface="Calibri" panose="020F0502020204030204" pitchFamily="34" charset="0"/>
                      </a:endParaRPr>
                    </a:p>
                  </a:txBody>
                  <a:tcPr marL="6150" marR="6150" marT="6150" marB="0" anchor="ctr">
                    <a:solidFill>
                      <a:schemeClr val="accent4">
                        <a:lumMod val="20000"/>
                        <a:lumOff val="80000"/>
                      </a:schemeClr>
                    </a:solidFill>
                  </a:tcPr>
                </a:tc>
                <a:tc>
                  <a:txBody>
                    <a:bodyPr/>
                    <a:lstStyle/>
                    <a:p>
                      <a:pPr algn="l" fontAlgn="b"/>
                      <a:r>
                        <a:rPr lang="en-CA" sz="1800" u="none" strike="noStrike" dirty="0">
                          <a:effectLst/>
                        </a:rPr>
                        <a:t> </a:t>
                      </a:r>
                      <a:r>
                        <a:rPr lang="en-CA" sz="1800" b="1" u="none" strike="noStrike" dirty="0">
                          <a:effectLst/>
                        </a:rPr>
                        <a:t>B</a:t>
                      </a:r>
                      <a:r>
                        <a:rPr lang="en-CA" sz="1800" u="none" strike="noStrike" dirty="0">
                          <a:effectLst/>
                        </a:rPr>
                        <a:t>asically </a:t>
                      </a:r>
                      <a:r>
                        <a:rPr lang="en-CA" sz="1800" b="1" u="none" strike="noStrike" dirty="0">
                          <a:effectLst/>
                        </a:rPr>
                        <a:t>A</a:t>
                      </a:r>
                      <a:r>
                        <a:rPr lang="en-CA" sz="1800" u="none" strike="noStrike" dirty="0">
                          <a:effectLst/>
                        </a:rPr>
                        <a:t>vailable</a:t>
                      </a:r>
                      <a:endParaRPr lang="en-CA" sz="1800" b="0" i="0" u="none" strike="noStrike" dirty="0">
                        <a:solidFill>
                          <a:srgbClr val="000000"/>
                        </a:solidFill>
                        <a:effectLst/>
                        <a:latin typeface="Calibri" panose="020F0502020204030204" pitchFamily="34" charset="0"/>
                      </a:endParaRPr>
                    </a:p>
                  </a:txBody>
                  <a:tcPr marL="6150" marR="6150" marT="6150" marB="0" anchor="ctr">
                    <a:solidFill>
                      <a:schemeClr val="accent4">
                        <a:lumMod val="20000"/>
                        <a:lumOff val="80000"/>
                      </a:schemeClr>
                    </a:solidFill>
                  </a:tcPr>
                </a:tc>
                <a:extLst>
                  <a:ext uri="{0D108BD9-81ED-4DB2-BD59-A6C34878D82A}">
                    <a16:rowId xmlns:a16="http://schemas.microsoft.com/office/drawing/2014/main" val="1097600785"/>
                  </a:ext>
                </a:extLst>
              </a:tr>
              <a:tr h="450737">
                <a:tc>
                  <a:txBody>
                    <a:bodyPr/>
                    <a:lstStyle/>
                    <a:p>
                      <a:pPr algn="l" fontAlgn="b"/>
                      <a:r>
                        <a:rPr lang="en-CA" sz="1800" u="none" strike="noStrike" dirty="0">
                          <a:effectLst/>
                        </a:rPr>
                        <a:t> </a:t>
                      </a:r>
                      <a:r>
                        <a:rPr lang="en-CA" sz="1800" b="1" u="none" strike="noStrike" dirty="0">
                          <a:effectLst/>
                        </a:rPr>
                        <a:t>C</a:t>
                      </a:r>
                      <a:r>
                        <a:rPr lang="en-CA" sz="1800" u="none" strike="noStrike" dirty="0">
                          <a:effectLst/>
                        </a:rPr>
                        <a:t>onsistency</a:t>
                      </a:r>
                      <a:endParaRPr lang="en-CA" sz="1800" b="0" i="0" u="none" strike="noStrike" dirty="0">
                        <a:solidFill>
                          <a:srgbClr val="000000"/>
                        </a:solidFill>
                        <a:effectLst/>
                        <a:latin typeface="Calibri" panose="020F0502020204030204" pitchFamily="34" charset="0"/>
                      </a:endParaRPr>
                    </a:p>
                  </a:txBody>
                  <a:tcPr marL="6150" marR="6150" marT="6150" marB="0" anchor="ctr">
                    <a:solidFill>
                      <a:schemeClr val="accent4">
                        <a:lumMod val="20000"/>
                        <a:lumOff val="80000"/>
                      </a:schemeClr>
                    </a:solidFill>
                  </a:tcPr>
                </a:tc>
                <a:tc>
                  <a:txBody>
                    <a:bodyPr/>
                    <a:lstStyle/>
                    <a:p>
                      <a:pPr algn="l" fontAlgn="b"/>
                      <a:r>
                        <a:rPr lang="en-CA" sz="1800" u="none" strike="noStrike" dirty="0">
                          <a:effectLst/>
                        </a:rPr>
                        <a:t> </a:t>
                      </a:r>
                      <a:r>
                        <a:rPr lang="en-CA" sz="1800" b="1" u="none" strike="noStrike" dirty="0">
                          <a:effectLst/>
                        </a:rPr>
                        <a:t>S</a:t>
                      </a:r>
                      <a:r>
                        <a:rPr lang="en-CA" sz="1800" u="none" strike="noStrike" dirty="0">
                          <a:effectLst/>
                        </a:rPr>
                        <a:t>oft state</a:t>
                      </a:r>
                      <a:endParaRPr lang="en-CA" sz="1800" b="0" i="0" u="none" strike="noStrike" dirty="0">
                        <a:solidFill>
                          <a:srgbClr val="000000"/>
                        </a:solidFill>
                        <a:effectLst/>
                        <a:latin typeface="Calibri" panose="020F0502020204030204" pitchFamily="34" charset="0"/>
                      </a:endParaRPr>
                    </a:p>
                  </a:txBody>
                  <a:tcPr marL="6150" marR="6150" marT="6150" marB="0" anchor="ctr">
                    <a:solidFill>
                      <a:schemeClr val="accent4">
                        <a:lumMod val="20000"/>
                        <a:lumOff val="80000"/>
                      </a:schemeClr>
                    </a:solidFill>
                  </a:tcPr>
                </a:tc>
                <a:extLst>
                  <a:ext uri="{0D108BD9-81ED-4DB2-BD59-A6C34878D82A}">
                    <a16:rowId xmlns:a16="http://schemas.microsoft.com/office/drawing/2014/main" val="1494081106"/>
                  </a:ext>
                </a:extLst>
              </a:tr>
              <a:tr h="450737">
                <a:tc>
                  <a:txBody>
                    <a:bodyPr/>
                    <a:lstStyle/>
                    <a:p>
                      <a:pPr algn="l" fontAlgn="b"/>
                      <a:r>
                        <a:rPr lang="en-CA" sz="1800" u="none" strike="noStrike" dirty="0">
                          <a:effectLst/>
                        </a:rPr>
                        <a:t> </a:t>
                      </a:r>
                      <a:r>
                        <a:rPr lang="en-CA" sz="1800" b="1" u="none" strike="noStrike" dirty="0">
                          <a:effectLst/>
                        </a:rPr>
                        <a:t>I</a:t>
                      </a:r>
                      <a:r>
                        <a:rPr lang="en-CA" sz="1800" u="none" strike="noStrike" dirty="0">
                          <a:effectLst/>
                        </a:rPr>
                        <a:t>solation</a:t>
                      </a:r>
                      <a:endParaRPr lang="en-CA" sz="1800" b="0" i="0" u="none" strike="noStrike" dirty="0">
                        <a:solidFill>
                          <a:srgbClr val="000000"/>
                        </a:solidFill>
                        <a:effectLst/>
                        <a:latin typeface="Calibri" panose="020F0502020204030204" pitchFamily="34" charset="0"/>
                      </a:endParaRPr>
                    </a:p>
                  </a:txBody>
                  <a:tcPr marL="6150" marR="6150" marT="6150" marB="0" anchor="ctr">
                    <a:solidFill>
                      <a:schemeClr val="accent4">
                        <a:lumMod val="20000"/>
                        <a:lumOff val="80000"/>
                      </a:schemeClr>
                    </a:solidFill>
                  </a:tcPr>
                </a:tc>
                <a:tc>
                  <a:txBody>
                    <a:bodyPr/>
                    <a:lstStyle/>
                    <a:p>
                      <a:pPr algn="l" fontAlgn="b"/>
                      <a:r>
                        <a:rPr lang="en-CA" sz="1800" u="none" strike="noStrike" dirty="0">
                          <a:effectLst/>
                        </a:rPr>
                        <a:t> </a:t>
                      </a:r>
                      <a:r>
                        <a:rPr lang="en-CA" sz="1800" b="1" u="none" strike="noStrike" dirty="0">
                          <a:effectLst/>
                        </a:rPr>
                        <a:t>E</a:t>
                      </a:r>
                      <a:r>
                        <a:rPr lang="en-CA" sz="1800" u="none" strike="noStrike" dirty="0">
                          <a:effectLst/>
                        </a:rPr>
                        <a:t>ventual consistency</a:t>
                      </a:r>
                      <a:endParaRPr lang="en-CA" sz="1800" b="0" i="0" u="none" strike="noStrike" dirty="0">
                        <a:solidFill>
                          <a:srgbClr val="000000"/>
                        </a:solidFill>
                        <a:effectLst/>
                        <a:latin typeface="Calibri" panose="020F0502020204030204" pitchFamily="34" charset="0"/>
                      </a:endParaRPr>
                    </a:p>
                  </a:txBody>
                  <a:tcPr marL="6150" marR="6150" marT="6150" marB="0" anchor="ctr">
                    <a:solidFill>
                      <a:schemeClr val="accent4">
                        <a:lumMod val="20000"/>
                        <a:lumOff val="80000"/>
                      </a:schemeClr>
                    </a:solidFill>
                  </a:tcPr>
                </a:tc>
                <a:extLst>
                  <a:ext uri="{0D108BD9-81ED-4DB2-BD59-A6C34878D82A}">
                    <a16:rowId xmlns:a16="http://schemas.microsoft.com/office/drawing/2014/main" val="4097944270"/>
                  </a:ext>
                </a:extLst>
              </a:tr>
              <a:tr h="450737">
                <a:tc>
                  <a:txBody>
                    <a:bodyPr/>
                    <a:lstStyle/>
                    <a:p>
                      <a:pPr algn="l" fontAlgn="b"/>
                      <a:r>
                        <a:rPr lang="en-CA" sz="1800" u="none" strike="noStrike" dirty="0">
                          <a:effectLst/>
                        </a:rPr>
                        <a:t> </a:t>
                      </a:r>
                      <a:r>
                        <a:rPr lang="en-CA" sz="1800" b="1" u="none" strike="noStrike" dirty="0">
                          <a:effectLst/>
                        </a:rPr>
                        <a:t>D</a:t>
                      </a:r>
                      <a:r>
                        <a:rPr lang="en-CA" sz="1800" u="none" strike="noStrike" dirty="0">
                          <a:effectLst/>
                        </a:rPr>
                        <a:t>urable</a:t>
                      </a:r>
                      <a:endParaRPr lang="en-CA" sz="1800" b="0" i="0" u="none" strike="noStrike" dirty="0">
                        <a:solidFill>
                          <a:srgbClr val="000000"/>
                        </a:solidFill>
                        <a:effectLst/>
                        <a:latin typeface="Calibri" panose="020F0502020204030204" pitchFamily="34" charset="0"/>
                      </a:endParaRPr>
                    </a:p>
                  </a:txBody>
                  <a:tcPr marL="6150" marR="6150" marT="6150" marB="0" anchor="ctr">
                    <a:solidFill>
                      <a:schemeClr val="accent4">
                        <a:lumMod val="20000"/>
                        <a:lumOff val="80000"/>
                      </a:schemeClr>
                    </a:solidFill>
                  </a:tcPr>
                </a:tc>
                <a:tc>
                  <a:txBody>
                    <a:bodyPr/>
                    <a:lstStyle/>
                    <a:p>
                      <a:pPr algn="l" fontAlgn="b"/>
                      <a:endParaRPr lang="en-CA" sz="1800" b="0" i="0" u="none" strike="noStrike" dirty="0">
                        <a:solidFill>
                          <a:srgbClr val="000000"/>
                        </a:solidFill>
                        <a:effectLst/>
                        <a:latin typeface="Calibri" panose="020F0502020204030204" pitchFamily="34" charset="0"/>
                      </a:endParaRPr>
                    </a:p>
                  </a:txBody>
                  <a:tcPr marL="6150" marR="6150" marT="6150" marB="0" anchor="ctr">
                    <a:solidFill>
                      <a:schemeClr val="accent4">
                        <a:lumMod val="20000"/>
                        <a:lumOff val="80000"/>
                      </a:schemeClr>
                    </a:solidFill>
                  </a:tcPr>
                </a:tc>
                <a:extLst>
                  <a:ext uri="{0D108BD9-81ED-4DB2-BD59-A6C34878D82A}">
                    <a16:rowId xmlns:a16="http://schemas.microsoft.com/office/drawing/2014/main" val="2085568635"/>
                  </a:ext>
                </a:extLst>
              </a:tr>
            </a:tbl>
          </a:graphicData>
        </a:graphic>
      </p:graphicFrame>
      <p:sp>
        <p:nvSpPr>
          <p:cNvPr id="7" name="Speech Bubble: Rectangle 6">
            <a:extLst>
              <a:ext uri="{FF2B5EF4-FFF2-40B4-BE49-F238E27FC236}">
                <a16:creationId xmlns:a16="http://schemas.microsoft.com/office/drawing/2014/main" id="{9EBEB897-3966-4EDA-B6CA-92F5D02E321D}"/>
              </a:ext>
            </a:extLst>
          </p:cNvPr>
          <p:cNvSpPr/>
          <p:nvPr/>
        </p:nvSpPr>
        <p:spPr>
          <a:xfrm>
            <a:off x="395175" y="2417038"/>
            <a:ext cx="2475615" cy="1171016"/>
          </a:xfrm>
          <a:prstGeom prst="wedgeRectCallout">
            <a:avLst>
              <a:gd name="adj1" fmla="val 78551"/>
              <a:gd name="adj2" fmla="val 52675"/>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600" dirty="0">
                <a:latin typeface="Calibri" panose="020F0502020204030204" pitchFamily="34" charset="0"/>
              </a:rPr>
              <a:t>All operations in a transaction succeed or every operation is rolled back</a:t>
            </a:r>
            <a:r>
              <a:rPr lang="en-CA" sz="1600" dirty="0">
                <a:latin typeface="Calibri" panose="020F0502020204030204" pitchFamily="34" charset="0"/>
              </a:rPr>
              <a:t>.</a:t>
            </a:r>
          </a:p>
        </p:txBody>
      </p:sp>
      <p:sp>
        <p:nvSpPr>
          <p:cNvPr id="8" name="Speech Bubble: Rectangle 7">
            <a:extLst>
              <a:ext uri="{FF2B5EF4-FFF2-40B4-BE49-F238E27FC236}">
                <a16:creationId xmlns:a16="http://schemas.microsoft.com/office/drawing/2014/main" id="{B3E9E48F-B96C-45C3-8FA9-0A0BFD013C10}"/>
              </a:ext>
            </a:extLst>
          </p:cNvPr>
          <p:cNvSpPr/>
          <p:nvPr/>
        </p:nvSpPr>
        <p:spPr>
          <a:xfrm>
            <a:off x="395175" y="3832415"/>
            <a:ext cx="2475615" cy="923330"/>
          </a:xfrm>
          <a:prstGeom prst="wedgeRectCallout">
            <a:avLst>
              <a:gd name="adj1" fmla="val 77669"/>
              <a:gd name="adj2" fmla="val -21422"/>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600" dirty="0">
                <a:latin typeface="Calibri" panose="020F0502020204030204" pitchFamily="34" charset="0"/>
              </a:rPr>
              <a:t>At the end of the transaction, all data must be left in a consistent state.</a:t>
            </a:r>
            <a:endParaRPr lang="en-CA" sz="1600" dirty="0">
              <a:latin typeface="Calibri" panose="020F0502020204030204" pitchFamily="34" charset="0"/>
            </a:endParaRPr>
          </a:p>
        </p:txBody>
      </p:sp>
      <p:sp>
        <p:nvSpPr>
          <p:cNvPr id="9" name="Speech Bubble: Rectangle 8">
            <a:extLst>
              <a:ext uri="{FF2B5EF4-FFF2-40B4-BE49-F238E27FC236}">
                <a16:creationId xmlns:a16="http://schemas.microsoft.com/office/drawing/2014/main" id="{2D8FED6E-BB1F-4818-A2BC-0F4E30751E13}"/>
              </a:ext>
            </a:extLst>
          </p:cNvPr>
          <p:cNvSpPr/>
          <p:nvPr/>
        </p:nvSpPr>
        <p:spPr>
          <a:xfrm>
            <a:off x="395175" y="5000106"/>
            <a:ext cx="2475615" cy="1237707"/>
          </a:xfrm>
          <a:prstGeom prst="wedgeRectCallout">
            <a:avLst>
              <a:gd name="adj1" fmla="val 78863"/>
              <a:gd name="adj2" fmla="val -76676"/>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600" dirty="0">
                <a:latin typeface="Calibri" panose="020F0502020204030204" pitchFamily="34" charset="0"/>
              </a:rPr>
              <a:t>Modifications of data performed by a transaction must be independent of another transactions. </a:t>
            </a:r>
            <a:endParaRPr lang="en-CA" sz="1600" dirty="0">
              <a:latin typeface="Calibri" panose="020F0502020204030204" pitchFamily="34" charset="0"/>
            </a:endParaRPr>
          </a:p>
        </p:txBody>
      </p:sp>
      <p:sp>
        <p:nvSpPr>
          <p:cNvPr id="10" name="Speech Bubble: Rectangle 9">
            <a:extLst>
              <a:ext uri="{FF2B5EF4-FFF2-40B4-BE49-F238E27FC236}">
                <a16:creationId xmlns:a16="http://schemas.microsoft.com/office/drawing/2014/main" id="{DDB68ABD-C715-4894-A85A-7CEA186C36E6}"/>
              </a:ext>
            </a:extLst>
          </p:cNvPr>
          <p:cNvSpPr/>
          <p:nvPr/>
        </p:nvSpPr>
        <p:spPr>
          <a:xfrm>
            <a:off x="3528237" y="5401341"/>
            <a:ext cx="2475615" cy="1237708"/>
          </a:xfrm>
          <a:prstGeom prst="wedgeRectCallout">
            <a:avLst>
              <a:gd name="adj1" fmla="val -42183"/>
              <a:gd name="adj2" fmla="val -70126"/>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600" dirty="0">
                <a:latin typeface="Calibri" panose="020F0502020204030204" pitchFamily="34" charset="0"/>
              </a:rPr>
              <a:t>The results of applying a transaction are permanent, even in the presence of failures.</a:t>
            </a:r>
            <a:endParaRPr lang="en-CA" sz="1600" dirty="0">
              <a:latin typeface="Calibri" panose="020F0502020204030204" pitchFamily="34" charset="0"/>
            </a:endParaRPr>
          </a:p>
        </p:txBody>
      </p:sp>
      <p:sp>
        <p:nvSpPr>
          <p:cNvPr id="11" name="Speech Bubble: Rectangle 10">
            <a:extLst>
              <a:ext uri="{FF2B5EF4-FFF2-40B4-BE49-F238E27FC236}">
                <a16:creationId xmlns:a16="http://schemas.microsoft.com/office/drawing/2014/main" id="{9533E976-2BF0-44A7-BF6D-BB75F70F94B3}"/>
              </a:ext>
            </a:extLst>
          </p:cNvPr>
          <p:cNvSpPr/>
          <p:nvPr/>
        </p:nvSpPr>
        <p:spPr>
          <a:xfrm>
            <a:off x="9193616" y="2498649"/>
            <a:ext cx="2475615" cy="706965"/>
          </a:xfrm>
          <a:prstGeom prst="wedgeRectCallout">
            <a:avLst>
              <a:gd name="adj1" fmla="val -90740"/>
              <a:gd name="adj2" fmla="val 116913"/>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600" dirty="0">
                <a:latin typeface="Calibri" panose="020F0502020204030204" pitchFamily="34" charset="0"/>
              </a:rPr>
              <a:t>The database appears to work most of the time.</a:t>
            </a:r>
            <a:endParaRPr lang="en-CA" sz="1600" dirty="0">
              <a:latin typeface="Calibri" panose="020F0502020204030204" pitchFamily="34" charset="0"/>
            </a:endParaRPr>
          </a:p>
        </p:txBody>
      </p:sp>
      <p:sp>
        <p:nvSpPr>
          <p:cNvPr id="12" name="Speech Bubble: Rectangle 11">
            <a:extLst>
              <a:ext uri="{FF2B5EF4-FFF2-40B4-BE49-F238E27FC236}">
                <a16:creationId xmlns:a16="http://schemas.microsoft.com/office/drawing/2014/main" id="{8DBFEDE3-229C-441A-A424-328A6A65FCB9}"/>
              </a:ext>
            </a:extLst>
          </p:cNvPr>
          <p:cNvSpPr/>
          <p:nvPr/>
        </p:nvSpPr>
        <p:spPr>
          <a:xfrm>
            <a:off x="9193615" y="3588054"/>
            <a:ext cx="2475615" cy="1412052"/>
          </a:xfrm>
          <a:prstGeom prst="wedgeRectCallout">
            <a:avLst>
              <a:gd name="adj1" fmla="val -132307"/>
              <a:gd name="adj2" fmla="val -11962"/>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600" dirty="0">
                <a:latin typeface="Calibri" panose="020F0502020204030204" pitchFamily="34" charset="0"/>
              </a:rPr>
              <a:t>Stores do not have to be write-consistent, nor do different replicas have to be mutually consistent all the time.</a:t>
            </a:r>
            <a:endParaRPr lang="en-CA" sz="1600" dirty="0">
              <a:latin typeface="Calibri" panose="020F0502020204030204" pitchFamily="34" charset="0"/>
            </a:endParaRPr>
          </a:p>
        </p:txBody>
      </p:sp>
      <p:sp>
        <p:nvSpPr>
          <p:cNvPr id="13" name="Speech Bubble: Rectangle 12">
            <a:extLst>
              <a:ext uri="{FF2B5EF4-FFF2-40B4-BE49-F238E27FC236}">
                <a16:creationId xmlns:a16="http://schemas.microsoft.com/office/drawing/2014/main" id="{0A4B5D92-A344-41A5-91EA-42EBECA30AD8}"/>
              </a:ext>
            </a:extLst>
          </p:cNvPr>
          <p:cNvSpPr/>
          <p:nvPr/>
        </p:nvSpPr>
        <p:spPr>
          <a:xfrm>
            <a:off x="8158634" y="5530849"/>
            <a:ext cx="2475615" cy="706964"/>
          </a:xfrm>
          <a:prstGeom prst="wedgeRectCallout">
            <a:avLst>
              <a:gd name="adj1" fmla="val -104191"/>
              <a:gd name="adj2" fmla="val -162629"/>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600" dirty="0">
                <a:latin typeface="Calibri" panose="020F0502020204030204" pitchFamily="34" charset="0"/>
              </a:rPr>
              <a:t>Stores exhibit consistency at some later point.</a:t>
            </a:r>
            <a:endParaRPr lang="en-CA" sz="1600" dirty="0">
              <a:latin typeface="Calibri" panose="020F0502020204030204" pitchFamily="34" charset="0"/>
            </a:endParaRPr>
          </a:p>
        </p:txBody>
      </p:sp>
    </p:spTree>
    <p:extLst>
      <p:ext uri="{BB962C8B-B14F-4D97-AF65-F5344CB8AC3E}">
        <p14:creationId xmlns:p14="http://schemas.microsoft.com/office/powerpoint/2010/main" val="528945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8"/>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10"/>
                                        </p:tgtEl>
                                        <p:attrNameLst>
                                          <p:attrName>style.visibility</p:attrName>
                                        </p:attrNameLst>
                                      </p:cBhvr>
                                      <p:to>
                                        <p:strVal val="hidden"/>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1"/>
                                        </p:tgtEl>
                                        <p:attrNameLst>
                                          <p:attrName>style.visibility</p:attrName>
                                        </p:attrNameLst>
                                      </p:cBhvr>
                                      <p:to>
                                        <p:strVal val="hidden"/>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12"/>
                                        </p:tgtEl>
                                        <p:attrNameLst>
                                          <p:attrName>style.visibility</p:attrName>
                                        </p:attrNameLst>
                                      </p:cBhvr>
                                      <p:to>
                                        <p:strVal val="hidden"/>
                                      </p:to>
                                    </p:set>
                                  </p:childTnLst>
                                </p:cTn>
                              </p:par>
                            </p:childTnLst>
                          </p:cTn>
                        </p:par>
                        <p:par>
                          <p:cTn id="46" fill="hold">
                            <p:stCondLst>
                              <p:cond delay="0"/>
                            </p:stCondLst>
                            <p:childTnLst>
                              <p:par>
                                <p:cTn id="47" presetID="1" presetClass="entr" presetSubtype="0"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ECB9A-C8B3-48AA-A015-DDF914B5481E}"/>
              </a:ext>
            </a:extLst>
          </p:cNvPr>
          <p:cNvSpPr>
            <a:spLocks noGrp="1"/>
          </p:cNvSpPr>
          <p:nvPr>
            <p:ph type="title"/>
          </p:nvPr>
        </p:nvSpPr>
        <p:spPr/>
        <p:txBody>
          <a:bodyPr/>
          <a:lstStyle/>
          <a:p>
            <a:r>
              <a:rPr lang="en-CA" dirty="0"/>
              <a:t>NoSQL Categories</a:t>
            </a:r>
          </a:p>
        </p:txBody>
      </p:sp>
      <p:sp>
        <p:nvSpPr>
          <p:cNvPr id="3" name="Content Placeholder 2">
            <a:extLst>
              <a:ext uri="{FF2B5EF4-FFF2-40B4-BE49-F238E27FC236}">
                <a16:creationId xmlns:a16="http://schemas.microsoft.com/office/drawing/2014/main" id="{C8D91BDA-D2F6-4947-A7FD-6D45F5B6654E}"/>
              </a:ext>
            </a:extLst>
          </p:cNvPr>
          <p:cNvSpPr>
            <a:spLocks noGrp="1"/>
          </p:cNvSpPr>
          <p:nvPr>
            <p:ph idx="1"/>
          </p:nvPr>
        </p:nvSpPr>
        <p:spPr>
          <a:xfrm>
            <a:off x="1846071" y="2475910"/>
            <a:ext cx="8825659" cy="3712240"/>
          </a:xfrm>
        </p:spPr>
        <p:txBody>
          <a:bodyPr>
            <a:normAutofit/>
          </a:bodyPr>
          <a:lstStyle/>
          <a:p>
            <a:r>
              <a:rPr lang="en-US" sz="2000" dirty="0"/>
              <a:t>There are four general types (most common categories) of NoSQL databases. Each of these categories has its own specific attributes and limitations. There is not a single solutions which is better than all the others, however there are some databases that are better to solve specific problems. </a:t>
            </a:r>
          </a:p>
          <a:p>
            <a:pPr lvl="1">
              <a:buFont typeface="+mj-lt"/>
              <a:buAutoNum type="arabicPeriod"/>
            </a:pPr>
            <a:r>
              <a:rPr lang="en-US" sz="2000" b="1" dirty="0"/>
              <a:t>Key-Value stores</a:t>
            </a:r>
          </a:p>
          <a:p>
            <a:pPr lvl="1">
              <a:buFont typeface="+mj-lt"/>
              <a:buAutoNum type="arabicPeriod"/>
            </a:pPr>
            <a:r>
              <a:rPr lang="en-US" sz="2000" b="1" dirty="0"/>
              <a:t>Document oriented</a:t>
            </a:r>
            <a:endParaRPr lang="en-CA" sz="2000" b="1" dirty="0"/>
          </a:p>
          <a:p>
            <a:pPr lvl="1">
              <a:buFont typeface="+mj-lt"/>
              <a:buAutoNum type="arabicPeriod"/>
            </a:pPr>
            <a:r>
              <a:rPr lang="en-US" sz="2000" b="1" dirty="0"/>
              <a:t>Column-oriented</a:t>
            </a:r>
          </a:p>
          <a:p>
            <a:pPr lvl="1">
              <a:buFont typeface="+mj-lt"/>
              <a:buAutoNum type="arabicPeriod"/>
            </a:pPr>
            <a:r>
              <a:rPr lang="en-US" sz="2000" b="1" dirty="0"/>
              <a:t>Graph</a:t>
            </a:r>
          </a:p>
        </p:txBody>
      </p:sp>
    </p:spTree>
    <p:extLst>
      <p:ext uri="{BB962C8B-B14F-4D97-AF65-F5344CB8AC3E}">
        <p14:creationId xmlns:p14="http://schemas.microsoft.com/office/powerpoint/2010/main" val="2662374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2167-610E-4C7B-B026-69C2989449BA}"/>
              </a:ext>
            </a:extLst>
          </p:cNvPr>
          <p:cNvSpPr>
            <a:spLocks noGrp="1"/>
          </p:cNvSpPr>
          <p:nvPr>
            <p:ph type="title"/>
          </p:nvPr>
        </p:nvSpPr>
        <p:spPr/>
        <p:txBody>
          <a:bodyPr/>
          <a:lstStyle/>
          <a:p>
            <a:r>
              <a:rPr lang="en-CA" dirty="0"/>
              <a:t>Key-Value stores</a:t>
            </a:r>
          </a:p>
        </p:txBody>
      </p:sp>
      <p:sp>
        <p:nvSpPr>
          <p:cNvPr id="3" name="Content Placeholder 2">
            <a:extLst>
              <a:ext uri="{FF2B5EF4-FFF2-40B4-BE49-F238E27FC236}">
                <a16:creationId xmlns:a16="http://schemas.microsoft.com/office/drawing/2014/main" id="{34D3F0DA-D692-41BD-91C8-1B3F66AD3098}"/>
              </a:ext>
            </a:extLst>
          </p:cNvPr>
          <p:cNvSpPr>
            <a:spLocks noGrp="1"/>
          </p:cNvSpPr>
          <p:nvPr>
            <p:ph idx="1"/>
          </p:nvPr>
        </p:nvSpPr>
        <p:spPr>
          <a:xfrm>
            <a:off x="643732" y="2441454"/>
            <a:ext cx="6755552" cy="4190574"/>
          </a:xfrm>
        </p:spPr>
        <p:txBody>
          <a:bodyPr>
            <a:normAutofit fontScale="92500" lnSpcReduction="10000"/>
          </a:bodyPr>
          <a:lstStyle/>
          <a:p>
            <a:r>
              <a:rPr lang="en-US" b="1" dirty="0"/>
              <a:t>Key-value</a:t>
            </a:r>
            <a:r>
              <a:rPr lang="en-US" dirty="0"/>
              <a:t> stores are most basic types of NoSQL databases.</a:t>
            </a:r>
          </a:p>
          <a:p>
            <a:r>
              <a:rPr lang="en-US" dirty="0"/>
              <a:t>Designed to handle </a:t>
            </a:r>
            <a:r>
              <a:rPr lang="en-US" b="1" dirty="0"/>
              <a:t>huge amounts of data</a:t>
            </a:r>
            <a:r>
              <a:rPr lang="en-US" dirty="0"/>
              <a:t>.</a:t>
            </a:r>
          </a:p>
          <a:p>
            <a:r>
              <a:rPr lang="en-US" dirty="0"/>
              <a:t>Key value stores allow developer to store </a:t>
            </a:r>
            <a:r>
              <a:rPr lang="en-US" b="1" dirty="0"/>
              <a:t>schema-less data</a:t>
            </a:r>
            <a:r>
              <a:rPr lang="en-US" dirty="0"/>
              <a:t>.</a:t>
            </a:r>
          </a:p>
          <a:p>
            <a:r>
              <a:rPr lang="en-US" dirty="0"/>
              <a:t>In the key-value storage, database stores data as </a:t>
            </a:r>
            <a:r>
              <a:rPr lang="en-US" b="1" dirty="0"/>
              <a:t>hash table </a:t>
            </a:r>
            <a:r>
              <a:rPr lang="en-US" dirty="0"/>
              <a:t>where each </a:t>
            </a:r>
            <a:r>
              <a:rPr lang="en-US" b="1" dirty="0"/>
              <a:t>key is unique </a:t>
            </a:r>
            <a:r>
              <a:rPr lang="en-US" dirty="0"/>
              <a:t>and the </a:t>
            </a:r>
            <a:r>
              <a:rPr lang="en-US" b="1" dirty="0"/>
              <a:t>value can be String, JSON, BLOB</a:t>
            </a:r>
            <a:r>
              <a:rPr lang="en-US" dirty="0"/>
              <a:t>, etc.</a:t>
            </a:r>
          </a:p>
          <a:p>
            <a:r>
              <a:rPr lang="en-US" dirty="0"/>
              <a:t>Key-Value stores can be used as </a:t>
            </a:r>
            <a:r>
              <a:rPr lang="en-US" b="1" dirty="0"/>
              <a:t>collections</a:t>
            </a:r>
            <a:r>
              <a:rPr lang="en-US" dirty="0"/>
              <a:t>, </a:t>
            </a:r>
            <a:r>
              <a:rPr lang="en-US" b="1" dirty="0"/>
              <a:t>dictionaries</a:t>
            </a:r>
            <a:r>
              <a:rPr lang="en-US" dirty="0"/>
              <a:t>, </a:t>
            </a:r>
            <a:r>
              <a:rPr lang="en-US" b="1" dirty="0"/>
              <a:t>associative arrays,</a:t>
            </a:r>
            <a:r>
              <a:rPr lang="en-US" dirty="0"/>
              <a:t> etc.</a:t>
            </a:r>
          </a:p>
          <a:p>
            <a:r>
              <a:rPr lang="en-US" dirty="0"/>
              <a:t>Key-Value stores follow the </a:t>
            </a:r>
            <a:r>
              <a:rPr lang="en-US" b="1" dirty="0"/>
              <a:t>'Availability</a:t>
            </a:r>
            <a:r>
              <a:rPr lang="en-US" dirty="0"/>
              <a:t>' and </a:t>
            </a:r>
            <a:r>
              <a:rPr lang="en-US" b="1" dirty="0"/>
              <a:t>'Partition</a:t>
            </a:r>
            <a:r>
              <a:rPr lang="en-US" dirty="0"/>
              <a:t>' aspects of CAP theorem.</a:t>
            </a:r>
          </a:p>
          <a:p>
            <a:r>
              <a:rPr lang="en-US" dirty="0"/>
              <a:t>Key-Values stores would work well for </a:t>
            </a:r>
            <a:r>
              <a:rPr lang="en-US" b="1" dirty="0"/>
              <a:t>shopping cart contents</a:t>
            </a:r>
            <a:r>
              <a:rPr lang="en-US" dirty="0"/>
              <a:t>, or individual values like a landing page URI, or a default account number.</a:t>
            </a:r>
            <a:endParaRPr lang="en-CA" dirty="0"/>
          </a:p>
        </p:txBody>
      </p:sp>
      <p:pic>
        <p:nvPicPr>
          <p:cNvPr id="4" name="Picture 3">
            <a:extLst>
              <a:ext uri="{FF2B5EF4-FFF2-40B4-BE49-F238E27FC236}">
                <a16:creationId xmlns:a16="http://schemas.microsoft.com/office/drawing/2014/main" id="{E9560E08-8A61-4598-9EE2-06EB776C5FF4}"/>
              </a:ext>
            </a:extLst>
          </p:cNvPr>
          <p:cNvPicPr>
            <a:picLocks noChangeAspect="1"/>
          </p:cNvPicPr>
          <p:nvPr/>
        </p:nvPicPr>
        <p:blipFill>
          <a:blip r:embed="rId2"/>
          <a:stretch>
            <a:fillRect/>
          </a:stretch>
        </p:blipFill>
        <p:spPr>
          <a:xfrm>
            <a:off x="7399284" y="2768973"/>
            <a:ext cx="4564952" cy="3115358"/>
          </a:xfrm>
          <a:prstGeom prst="rect">
            <a:avLst/>
          </a:prstGeom>
        </p:spPr>
      </p:pic>
    </p:spTree>
    <p:extLst>
      <p:ext uri="{BB962C8B-B14F-4D97-AF65-F5344CB8AC3E}">
        <p14:creationId xmlns:p14="http://schemas.microsoft.com/office/powerpoint/2010/main" val="1965614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2167-610E-4C7B-B026-69C2989449BA}"/>
              </a:ext>
            </a:extLst>
          </p:cNvPr>
          <p:cNvSpPr>
            <a:spLocks noGrp="1"/>
          </p:cNvSpPr>
          <p:nvPr>
            <p:ph type="title"/>
          </p:nvPr>
        </p:nvSpPr>
        <p:spPr/>
        <p:txBody>
          <a:bodyPr/>
          <a:lstStyle/>
          <a:p>
            <a:r>
              <a:rPr lang="en-CA" dirty="0"/>
              <a:t>Typical Key-Value API</a:t>
            </a:r>
          </a:p>
        </p:txBody>
      </p:sp>
      <p:sp>
        <p:nvSpPr>
          <p:cNvPr id="3" name="Content Placeholder 2">
            <a:extLst>
              <a:ext uri="{FF2B5EF4-FFF2-40B4-BE49-F238E27FC236}">
                <a16:creationId xmlns:a16="http://schemas.microsoft.com/office/drawing/2014/main" id="{34D3F0DA-D692-41BD-91C8-1B3F66AD3098}"/>
              </a:ext>
            </a:extLst>
          </p:cNvPr>
          <p:cNvSpPr>
            <a:spLocks noGrp="1"/>
          </p:cNvSpPr>
          <p:nvPr>
            <p:ph idx="1"/>
          </p:nvPr>
        </p:nvSpPr>
        <p:spPr>
          <a:xfrm>
            <a:off x="1021842" y="2473352"/>
            <a:ext cx="10148316" cy="3903627"/>
          </a:xfrm>
        </p:spPr>
        <p:txBody>
          <a:bodyPr>
            <a:normAutofit/>
          </a:bodyPr>
          <a:lstStyle/>
          <a:p>
            <a:r>
              <a:rPr lang="en-US" sz="2800" b="1" dirty="0"/>
              <a:t>get(key) </a:t>
            </a:r>
            <a:r>
              <a:rPr lang="en-US" sz="2800" dirty="0"/>
              <a:t>-- Extract the value given a key</a:t>
            </a:r>
          </a:p>
          <a:p>
            <a:r>
              <a:rPr lang="en-US" sz="2800" b="1" dirty="0"/>
              <a:t>put(key, value) </a:t>
            </a:r>
            <a:r>
              <a:rPr lang="en-US" sz="2800" dirty="0"/>
              <a:t>-- Create or update the value given its key</a:t>
            </a:r>
          </a:p>
          <a:p>
            <a:r>
              <a:rPr lang="en-US" sz="2800" b="1" dirty="0"/>
              <a:t>delete(key) </a:t>
            </a:r>
            <a:r>
              <a:rPr lang="en-US" sz="2800" dirty="0"/>
              <a:t>-- Remove the key and its associated value</a:t>
            </a:r>
          </a:p>
          <a:p>
            <a:r>
              <a:rPr lang="en-US" sz="2800" b="1" dirty="0"/>
              <a:t>execute(key, operation, parameters) </a:t>
            </a:r>
            <a:r>
              <a:rPr lang="en-US" sz="2800" dirty="0"/>
              <a:t>-- Invoke an operation to the value (given its key) which is a special data structure (e.g. List, Set, Map .... etc.)</a:t>
            </a:r>
          </a:p>
        </p:txBody>
      </p:sp>
    </p:spTree>
    <p:extLst>
      <p:ext uri="{BB962C8B-B14F-4D97-AF65-F5344CB8AC3E}">
        <p14:creationId xmlns:p14="http://schemas.microsoft.com/office/powerpoint/2010/main" val="2662616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1814</TotalTime>
  <Words>1044</Words>
  <Application>Microsoft Office PowerPoint</Application>
  <PresentationFormat>Widescreen</PresentationFormat>
  <Paragraphs>114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3</vt:lpstr>
      <vt:lpstr>Ion Boardroom</vt:lpstr>
      <vt:lpstr>NoSQL (Not Only SQL)</vt:lpstr>
      <vt:lpstr>What is NoSQL?</vt:lpstr>
      <vt:lpstr>RDBMS vs NoSQL</vt:lpstr>
      <vt:lpstr>RDBMS vs NoSQL</vt:lpstr>
      <vt:lpstr>CAP Theorem</vt:lpstr>
      <vt:lpstr>ACID vs BASE</vt:lpstr>
      <vt:lpstr>NoSQL Categories</vt:lpstr>
      <vt:lpstr>Key-Value stores</vt:lpstr>
      <vt:lpstr>Typical Key-Value API</vt:lpstr>
      <vt:lpstr>Document Oriented databases</vt:lpstr>
      <vt:lpstr>Column-oriented databases</vt:lpstr>
      <vt:lpstr>Graph databases</vt:lpstr>
      <vt:lpstr>Graph DB – Northwind </vt:lpstr>
      <vt:lpstr>Graph DB - Node and Relationship</vt:lpstr>
      <vt:lpstr>Replication and Sharding</vt:lpstr>
      <vt:lpstr>Relational &amp; NoSQL data models</vt:lpstr>
      <vt:lpstr>Online Tutorial - 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Normalization</dc:title>
  <dc:creator>Saed Sayad</dc:creator>
  <cp:lastModifiedBy>Saed Sayad</cp:lastModifiedBy>
  <cp:revision>94</cp:revision>
  <dcterms:created xsi:type="dcterms:W3CDTF">2018-10-03T10:05:50Z</dcterms:created>
  <dcterms:modified xsi:type="dcterms:W3CDTF">2019-03-17T17:17:27Z</dcterms:modified>
</cp:coreProperties>
</file>