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0" r:id="rId8"/>
    <p:sldId id="262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911-D260-CE49-84CE-CBA119E5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768" y="2077369"/>
            <a:ext cx="8756364" cy="1748729"/>
          </a:xfrm>
        </p:spPr>
        <p:txBody>
          <a:bodyPr>
            <a:normAutofit fontScale="90000"/>
          </a:bodyPr>
          <a:lstStyle/>
          <a:p>
            <a:r>
              <a:rPr lang="en-US" dirty="0"/>
              <a:t>Travelling Salesman Problem Considering the Weights of Vertices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6BEA4-A999-A642-9BC2-61BD6405F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10</a:t>
            </a:r>
          </a:p>
          <a:p>
            <a:r>
              <a:rPr lang="en-US" dirty="0"/>
              <a:t>Xuenan Wang, </a:t>
            </a:r>
            <a:r>
              <a:rPr lang="en-US" dirty="0" err="1"/>
              <a:t>Zhenyuan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43856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38CCF-80C5-E34B-B2AE-FBF6EA04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9995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71D9-737C-F549-A0C6-3D83B782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52FF-592D-2747-A9B6-C4B81DC5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 </a:t>
            </a:r>
            <a:r>
              <a:rPr lang="en-US" b="1" i="1" dirty="0"/>
              <a:t>travelling salesman problem </a:t>
            </a:r>
            <a:r>
              <a:rPr lang="en-US" i="1" dirty="0"/>
              <a:t>(</a:t>
            </a:r>
            <a:r>
              <a:rPr lang="en-US" b="1" i="1" dirty="0"/>
              <a:t>TSP</a:t>
            </a:r>
            <a:r>
              <a:rPr lang="en-US" i="1" dirty="0"/>
              <a:t>) asks the following question: "Given a list of cities and the distances between each pair of cities, what is the </a:t>
            </a:r>
            <a:r>
              <a:rPr lang="en-US" i="1" u="sng" dirty="0"/>
              <a:t>shortest possible route </a:t>
            </a:r>
            <a:r>
              <a:rPr lang="en-US" i="1" dirty="0"/>
              <a:t>that </a:t>
            </a:r>
            <a:r>
              <a:rPr lang="en-US" i="1" u="sng" dirty="0"/>
              <a:t>visits each city and returns to the origin city</a:t>
            </a:r>
            <a:r>
              <a:rPr lang="en-US" i="1" dirty="0"/>
              <a:t>?”</a:t>
            </a:r>
          </a:p>
          <a:p>
            <a:endParaRPr lang="en-US" i="1" dirty="0"/>
          </a:p>
          <a:p>
            <a:r>
              <a:rPr lang="en-US" dirty="0"/>
              <a:t>Directed, complete, positive graph</a:t>
            </a:r>
          </a:p>
        </p:txBody>
      </p:sp>
    </p:spTree>
    <p:extLst>
      <p:ext uri="{BB962C8B-B14F-4D97-AF65-F5344CB8AC3E}">
        <p14:creationId xmlns:p14="http://schemas.microsoft.com/office/powerpoint/2010/main" val="12392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F81937-FBB8-8A47-9973-A110F703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E7856D-AD78-E143-854A-446458D0C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In some cases in daily </a:t>
                </a:r>
                <a:r>
                  <a:rPr lang="en-US" dirty="0">
                    <a:latin typeface="Cambria Math" panose="02040503050406030204" pitchFamily="18" charset="0"/>
                  </a:rPr>
                  <a:t>life, not only distance matters, we might also care about the weight a vehicle is carrying. (garbage collection and package delivery)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TSP considers only </a:t>
                </a:r>
                <a:r>
                  <a:rPr lang="en-US" b="0" i="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the cost coming from distance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Our</a:t>
                </a:r>
                <a:r>
                  <a:rPr lang="en-US" b="0" i="0" dirty="0">
                    <a:latin typeface="Cambria Math" panose="02040503050406030204" pitchFamily="18" charset="0"/>
                  </a:rPr>
                  <a:t> problem also considers </a:t>
                </a:r>
                <a:r>
                  <a:rPr lang="en-US" b="0" i="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the cost from carrying mass while travelling</a:t>
                </a:r>
                <a:r>
                  <a:rPr lang="en-US" b="0" i="0" dirty="0">
                    <a:latin typeface="Cambria Math" panose="02040503050406030204" pitchFamily="18" charset="0"/>
                  </a:rPr>
                  <a:t> on each edge(u, v):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cost 1 = distance(u, v)</a:t>
                </a:r>
              </a:p>
              <a:p>
                <a:pPr marL="0" indent="0"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      </a:t>
                </a:r>
                <a:r>
                  <a:rPr lang="en-US" b="0" i="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cost 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𝑐𝑎𝑟𝑟𝑖𝑒𝑑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𝑤𝑒𝑖𝑔h𝑡</m:t>
                        </m:r>
                      </m:den>
                    </m:f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b="0" i="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distance(u, v)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𝑐𝑎𝑟𝑟𝑖𝑒𝑑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𝑤𝑒𝑖𝑔h𝑡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E7856D-AD78-E143-854A-446458D0C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35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AC7C-5714-1846-8230-8ADA059D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(Brute Force)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43515-F8B9-0440-9F83-D2C2E15DE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Brute Force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Set the starting point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Generate all permutations of visiting n vertices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Keep track of the minimum cost considering weight of both edges and vertices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Return the minimum cost and its path</a:t>
                </a:r>
              </a:p>
              <a:p>
                <a:endParaRPr lang="en-US" dirty="0"/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43515-F8B9-0440-9F83-D2C2E15DE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39BE-AFE1-1C40-901B-9A2CF80E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(Dynamic)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B50B334-E7B2-4E4D-9066-AF0EC9E9FC8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118447" y="321469"/>
                <a:ext cx="6281873" cy="6215063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US" sz="2800" dirty="0"/>
                  <a:t>Dynamic</a:t>
                </a:r>
                <a:r>
                  <a:rPr lang="en-US" sz="2600" dirty="0"/>
                  <a:t> Programming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300" dirty="0"/>
                  <a:t>Set the starting point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300" dirty="0"/>
                  <a:t>Start with visiting v=2 vertices in total.(1 starting point and 1 other point)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300" dirty="0"/>
                  <a:t>Calculate the cost of each path and store the result.(All vertices visited already, the last vertex visited, total distance cost, total mass cost, mass carried)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300" dirty="0"/>
                  <a:t>If more than one path share the same visited vertices and last vertex, </a:t>
                </a:r>
                <a:r>
                  <a:rPr lang="en-US" sz="2300" dirty="0">
                    <a:solidFill>
                      <a:srgbClr val="FF0000"/>
                    </a:solidFill>
                  </a:rPr>
                  <a:t>only keep the one with minimum cost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300" dirty="0"/>
                  <a:t>Continue with v=3 using the result of v=2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300" dirty="0"/>
                  <a:t>Repeat the previous steps for v=4, 5, 6... until v=n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300" dirty="0"/>
                  <a:t>The last step is adding the edge from the end point back to the starting point and find the minimum cost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300" dirty="0"/>
                  <a:t>Return the minimum cost and its path</a:t>
                </a:r>
              </a:p>
              <a:p>
                <a:endParaRPr lang="en-US" sz="2300" dirty="0"/>
              </a:p>
              <a:p>
                <a:r>
                  <a:rPr lang="en-US" sz="2300" dirty="0"/>
                  <a:t>Time Complexity: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B50B334-E7B2-4E4D-9066-AF0EC9E9FC8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8447" y="321469"/>
                <a:ext cx="6281873" cy="6215063"/>
              </a:xfrm>
              <a:prstGeom prst="rect">
                <a:avLst/>
              </a:prstGeom>
              <a:blipFill>
                <a:blip r:embed="rId2"/>
                <a:stretch>
                  <a:fillRect l="-1210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20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C1EB-2D01-1041-9F85-1CF8992F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(Greedy)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99DD8-DE77-7A40-82DA-E0CC57A2D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Greedy Algorithm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Set the starting point and let end point to be the same point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Among all the edges coming out of the end point, find the one with </a:t>
                </a:r>
                <a:r>
                  <a:rPr lang="en-US" dirty="0">
                    <a:solidFill>
                      <a:srgbClr val="FF0000"/>
                    </a:solidFill>
                  </a:rPr>
                  <a:t>minimum total cost expectation</a:t>
                </a:r>
                <a:r>
                  <a:rPr lang="en-US" dirty="0"/>
                  <a:t>. Include that edge into the path and set the other node of the edge to be new end point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Repeat the last step with the new end point until all vertices are visited 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Return the cost and the path </a:t>
                </a:r>
              </a:p>
              <a:p>
                <a:pPr marL="342900" indent="-342900">
                  <a:buFont typeface="+mj-lt"/>
                  <a:buAutoNum type="arabicParenR"/>
                </a:pPr>
                <a:endParaRPr lang="en-US" dirty="0"/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99DD8-DE77-7A40-82DA-E0CC57A2D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EB4EF3-DE67-3441-95E4-AB7552455A35}"/>
              </a:ext>
            </a:extLst>
          </p:cNvPr>
          <p:cNvGrpSpPr/>
          <p:nvPr/>
        </p:nvGrpSpPr>
        <p:grpSpPr>
          <a:xfrm>
            <a:off x="700283" y="1586963"/>
            <a:ext cx="5727309" cy="4682075"/>
            <a:chOff x="3956180" y="885189"/>
            <a:chExt cx="5727309" cy="4682075"/>
          </a:xfrm>
        </p:grpSpPr>
        <p:pic>
          <p:nvPicPr>
            <p:cNvPr id="5" name="Picture 4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BFD8B9F6-9BC9-324F-8FF2-E169F1639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6180" y="885189"/>
              <a:ext cx="5727309" cy="468207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2D4DA6-7BA9-D648-9FBB-E8E96E52821F}"/>
                </a:ext>
              </a:extLst>
            </p:cNvPr>
            <p:cNvSpPr/>
            <p:nvPr/>
          </p:nvSpPr>
          <p:spPr>
            <a:xfrm>
              <a:off x="5726430" y="17259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21EDDF-CF41-3745-970B-1386BB754BF6}"/>
                </a:ext>
              </a:extLst>
            </p:cNvPr>
            <p:cNvSpPr/>
            <p:nvPr/>
          </p:nvSpPr>
          <p:spPr>
            <a:xfrm>
              <a:off x="6884670" y="1912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6D6887-59A0-C446-810D-153A42DEFAC7}"/>
                </a:ext>
              </a:extLst>
            </p:cNvPr>
            <p:cNvSpPr/>
            <p:nvPr/>
          </p:nvSpPr>
          <p:spPr>
            <a:xfrm>
              <a:off x="6393180" y="3227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F7837E0-91CA-654D-99CC-B72102B1CB04}"/>
                </a:ext>
              </a:extLst>
            </p:cNvPr>
            <p:cNvSpPr/>
            <p:nvPr/>
          </p:nvSpPr>
          <p:spPr>
            <a:xfrm>
              <a:off x="6427470" y="26555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EF8CD7-EE88-D34B-8DD5-49291E406E04}"/>
                </a:ext>
              </a:extLst>
            </p:cNvPr>
            <p:cNvSpPr/>
            <p:nvPr/>
          </p:nvSpPr>
          <p:spPr>
            <a:xfrm>
              <a:off x="5878830" y="32613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D5E508-450C-F64A-9E5E-F0E3D4349F2A}"/>
                </a:ext>
              </a:extLst>
            </p:cNvPr>
            <p:cNvSpPr/>
            <p:nvPr/>
          </p:nvSpPr>
          <p:spPr>
            <a:xfrm>
              <a:off x="7296150" y="46672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9A519D-7CE0-DB47-A136-D7C6F25D87B2}"/>
                </a:ext>
              </a:extLst>
            </p:cNvPr>
            <p:cNvSpPr txBox="1"/>
            <p:nvPr/>
          </p:nvSpPr>
          <p:spPr>
            <a:xfrm>
              <a:off x="6176010" y="24841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9E6E63-DBFB-9E47-AB5D-5537EF177BFB}"/>
                </a:ext>
              </a:extLst>
            </p:cNvPr>
            <p:cNvSpPr txBox="1"/>
            <p:nvPr/>
          </p:nvSpPr>
          <p:spPr>
            <a:xfrm>
              <a:off x="6648450" y="18135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040AA4-7A9B-5747-8F4C-401B2F5FFF52}"/>
                </a:ext>
              </a:extLst>
            </p:cNvPr>
            <p:cNvSpPr txBox="1"/>
            <p:nvPr/>
          </p:nvSpPr>
          <p:spPr>
            <a:xfrm>
              <a:off x="5505450" y="16306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00495D-FAE8-DF47-BC17-747F4009DB93}"/>
                </a:ext>
              </a:extLst>
            </p:cNvPr>
            <p:cNvSpPr txBox="1"/>
            <p:nvPr/>
          </p:nvSpPr>
          <p:spPr>
            <a:xfrm>
              <a:off x="6236970" y="29794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EF1DFB-FFEC-B140-A279-C5068FE8395E}"/>
                </a:ext>
              </a:extLst>
            </p:cNvPr>
            <p:cNvSpPr txBox="1"/>
            <p:nvPr/>
          </p:nvSpPr>
          <p:spPr>
            <a:xfrm>
              <a:off x="5654040" y="31394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E41FDA-BC40-9141-9F32-63D7DF4698F1}"/>
                </a:ext>
              </a:extLst>
            </p:cNvPr>
            <p:cNvSpPr txBox="1"/>
            <p:nvPr/>
          </p:nvSpPr>
          <p:spPr>
            <a:xfrm>
              <a:off x="7071360" y="456819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CF57F-70BF-4045-9392-EB8184281E0E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 flipH="1">
            <a:off x="3183003" y="3448784"/>
            <a:ext cx="34290" cy="4800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DE21BF-2189-D541-ACE6-1A5B056DD8E2}"/>
              </a:ext>
            </a:extLst>
          </p:cNvPr>
          <p:cNvCxnSpPr>
            <a:cxnSpLocks/>
            <a:stCxn id="25" idx="2"/>
            <a:endCxn id="29" idx="6"/>
          </p:cNvCxnSpPr>
          <p:nvPr/>
        </p:nvCxnSpPr>
        <p:spPr>
          <a:xfrm flipH="1">
            <a:off x="2714373" y="3974564"/>
            <a:ext cx="422910" cy="34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1773D0-1041-784F-BF34-8F1CA69E8A62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2700982" y="4041183"/>
            <a:ext cx="1360168" cy="1341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EB3FDA-6CC3-0842-9AE8-F341F59E4B2D}"/>
              </a:ext>
            </a:extLst>
          </p:cNvPr>
          <p:cNvCxnSpPr>
            <a:cxnSpLocks/>
            <a:stCxn id="31" idx="0"/>
            <a:endCxn id="23" idx="4"/>
          </p:cNvCxnSpPr>
          <p:nvPr/>
        </p:nvCxnSpPr>
        <p:spPr>
          <a:xfrm flipH="1" flipV="1">
            <a:off x="3674493" y="2705834"/>
            <a:ext cx="411480" cy="266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3A0956-BA3E-8643-87D0-058E228E8A0A}"/>
              </a:ext>
            </a:extLst>
          </p:cNvPr>
          <p:cNvCxnSpPr>
            <a:stCxn id="23" idx="2"/>
            <a:endCxn id="6" idx="6"/>
          </p:cNvCxnSpPr>
          <p:nvPr/>
        </p:nvCxnSpPr>
        <p:spPr>
          <a:xfrm flipH="1" flipV="1">
            <a:off x="2561973" y="2473424"/>
            <a:ext cx="1066800" cy="186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F43BF9-FCD9-EC49-AFE2-97311524B9EC}"/>
              </a:ext>
            </a:extLst>
          </p:cNvPr>
          <p:cNvCxnSpPr>
            <a:stCxn id="6" idx="5"/>
            <a:endCxn id="27" idx="1"/>
          </p:cNvCxnSpPr>
          <p:nvPr/>
        </p:nvCxnSpPr>
        <p:spPr>
          <a:xfrm>
            <a:off x="2548582" y="2505753"/>
            <a:ext cx="636382" cy="86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64EF3F6-83F9-0A48-9246-632E46D53700}"/>
              </a:ext>
            </a:extLst>
          </p:cNvPr>
          <p:cNvSpPr txBox="1"/>
          <p:nvPr/>
        </p:nvSpPr>
        <p:spPr>
          <a:xfrm>
            <a:off x="598488" y="376238"/>
            <a:ext cx="5688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 without considering mass on nodes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0EC5A7-48CC-7648-B16A-D86D4F1315AF}"/>
              </a:ext>
            </a:extLst>
          </p:cNvPr>
          <p:cNvSpPr txBox="1"/>
          <p:nvPr/>
        </p:nvSpPr>
        <p:spPr>
          <a:xfrm>
            <a:off x="6568440" y="215850"/>
            <a:ext cx="4572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node_weight</a:t>
            </a:r>
            <a:r>
              <a:rPr lang="en-US" sz="1100" dirty="0"/>
              <a:t>: [0, 0, 0, 0, 0, 0]</a:t>
            </a:r>
          </a:p>
          <a:p>
            <a:r>
              <a:rPr lang="en-US" sz="700" dirty="0" err="1"/>
              <a:t>self.permutations_list</a:t>
            </a:r>
            <a:r>
              <a:rPr lang="en-US" sz="700" dirty="0"/>
              <a:t>: [(1, 2, 3, 4, 5), (1, 2, 3, 5, 4), (1, 2, 4, 3, 5), (1, 2, 4, 5, 3), (1, 2, 5, 3, 4), (1, 2, 5, 4, 3), (1, 3, 2, 4, 5), (1, 3, 2, 5, 4), (1, 3, 4, 2, 5), (1, 3, 4, 5, 2), (1, 3, 5, 2, 4), (1, 3, 5, 4, 2), (1, 4, 2, 3, 5), (1, 4, 2, 5, 3), (1, 4, 3, 2, 5), (1, 4, 3, 5, 2), (1, 4, 5, 2, 3), (1, 4, 5, 3, 2), (1, 5, 2, 3, 4), (1, 5, 2, 4, 3), (1, 5, 3, 2, 4), (1, 5, 3, 4, 2), (1, 5, 4, 2, 3), (1, 5, 4, 3, 2), (2, 1, 3, 4, 5), (2, 1, 3, 5, 4), (2, 1, 4, 3, 5), (2, 1, 4, 5, 3), (2, 1, 5, 3, 4), (2, 1, 5, 4, 3), (2, 3, 1, 4, 5), (2, 3, 1, 5, 4), (2, 3, 4, 1, 5), (2, 3, 4, 5, 1), (2, 3, 5, 1, 4), (2, 3, 5, 4, 1), (2, 4, 1, 3, 5), (2, 4, 1, 5, 3), (2, 4, 3, 1, 5), (2, 4, 3, 5, 1), (2, 4, 5, 1, 3), (2, 4, 5, 3, 1), (2, 5, 1, 3, 4), (2, 5, 1, 4, 3), (2, 5, 3, 1, 4), (2, 5, 3, 4, 1), (2, 5, 4, 1, 3), (2, 5, 4, 3, 1), (3, 1, 2, 4, 5), (3, 1, 2, 5, 4), (3, 1, 4, 2, 5), (3, 1, 4, 5, 2), (3, 1, 5, 2, 4), (3, 1, 5, 4, 2), (3, 2, 1, 4, 5), (3, 2, 1, 5, 4), (3, 2, 4, 1, 5), (3, 2, 4, 5, 1), (3, 2, 5, 1, 4), (3, 2, 5, 4, 1), (3, 4, 1, 2, 5), (3, 4, 1, 5, 2), (3, 4, 2, 1, 5), (3, 4, 2, 5, 1), (3, 4, 5, 1, 2), (3, 4, 5, 2, 1), (3, 5, 1, 2, 4), (3, 5, 1, 4, 2), (3, 5, 2, 1, 4), (3, 5, 2, 4, 1), (3, 5, 4, 1, 2), (3, 5, 4, 2, 1), (4, 1, 2, 3, 5), (4, 1, 2, 5, 3), (4, 1, 3, 2, 5), (4, 1, 3, 5, 2), (4, 1, 5, 2, 3), (4, 1, 5, 3, 2), (4, 2, 1, 3, 5), (4, 2, 1, 5, 3), (4, 2, 3, 1, 5), (4, 2, 3, 5, 1), (4, 2, 5, 1, 3), (4, 2, 5, 3, 1), (4, 3, 1, 2, 5), (4, 3, 1, 5, 2), (4, 3, 2, 1, 5), (4, 3, 2, 5, 1), (4, 3, 5, 1, 2), (4, 3, 5, 2, 1), (4, 5, 1, 2, 3), (4, 5, 1, 3, 2), (4, 5, 2, 1, 3), (4, 5, 2, 3, 1), (4, 5, 3, 1, 2), (4, 5, 3, 2, 1), (5, 1, 2, 3, 4), (5, 1, 2, 4, 3), (5, 1, 3, 2, 4), (5, 1, 3, 4, 2), (5, 1, 4, 2, 3), (5, 1, 4, 3, 2), (5, 2, 1, 3, 4), (5, 2, 1, 4, 3), (5, 2, 3, 1, 4), (5, 2, 3, 4, 1), (5, 2, 4, 1, 3), (5, 2, 4, 3, 1), (5, 3, 1, 2, 4), (5, 3, 1, 4, 2), (5, 3, 2, 1, 4), (5, 3, 2, 4, 1), (5, 3, 4, 1, 2), (5, 3, 4, 2, 1), (5, 4, 1, 2, 3), (5, 4, 1, 3, 2), (5, 4, 2, 1, 3), (5, 4, 2, 3, 1), (5, 4, 3, 1, 2), (5, 4, 3, 2, 1)]</a:t>
            </a:r>
          </a:p>
          <a:p>
            <a:r>
              <a:rPr lang="en-US" sz="700" dirty="0" err="1"/>
              <a:t>cost_array</a:t>
            </a:r>
            <a:r>
              <a:rPr lang="en-US" sz="700" dirty="0"/>
              <a:t>: [14.200000000000001, 12.9, 13.6, 14.2, 12.899999999999999, 14.799999999999997, 18.6, 17.900000000000002, 18.500000000000004, 16.700000000000003, 16.8, 16.5, 17.8, 18.4, 18.5, 15.999999999999998, 18.599999999999998, 16.5, 17.3, 18.6, 17.2, 16.400000000000002, 19.0, 17.1, 14.9, 13.6, 14.200000000000001, 14.8, 13.5, 15.399999999999999, 18.0, 17.3, 16.7, 15.8, 16.400000000000002, 14.2, 16.2, 16.7, 18.0, 15.200000000000001, 18.4, 15.5, 17.1, 18.3, 16.700000000000003, 14.200000000000001, 17.4, 16.1, 15.3, 14.6, 19.500000000000004, 17.700000000000003, 18.400000000000002, 18.1, 16.400000000000002, 15.700000000000001, 18.3, 17.400000000000002, 18.6, 16.400000000000002, 14.0, 16.400000000000002, 16.299999999999997, 17.299999999999997, 13.6, 14.0, 13.7, 17.200000000000003, 14.6, 15.3, 12.0, 13.799999999999999, 14.8, 15.399999999999999, 19.8, 17.3, 19.8, 17.700000000000003, 17.2, 17.7, 20.900000000000002, 18.1, 21.3, 18.4, 16.7, 19.1, 17.8, 18.799999999999997, 14.399999999999999, 14.799999999999999, 17.0, 19.400000000000002, 18.0, 18.6, 14.7, 15.299999999999999, 14.3, 15.600000000000001, 18.7, 17.900000000000002, 19.799999999999997, 17.900000000000002, 15.299999999999999, 16.5, 18.400000000000002, 15.9, 18.5, 17.2, 14.0, 17.500000000000004, 15.1, 15.8, 12.0, 13.799999999999999, 14.600000000000001, 17.0, 17.0, 17.6, 13.899999999999999, 14.5]</a:t>
            </a:r>
          </a:p>
          <a:p>
            <a:r>
              <a:rPr lang="en-US" sz="1600" dirty="0"/>
              <a:t>*********Brute Force********</a:t>
            </a:r>
          </a:p>
          <a:p>
            <a:r>
              <a:rPr lang="en-US" sz="1600" dirty="0"/>
              <a:t>minimum cost without node weights: 12.0</a:t>
            </a:r>
          </a:p>
          <a:p>
            <a:r>
              <a:rPr lang="en-US" sz="1600" dirty="0"/>
              <a:t>optimized sequence is: [3, 5, 4, 1, 2]</a:t>
            </a:r>
          </a:p>
          <a:p>
            <a:endParaRPr lang="en-US" sz="1600" dirty="0"/>
          </a:p>
          <a:p>
            <a:r>
              <a:rPr lang="en-US" sz="1600" dirty="0"/>
              <a:t>*********Dynamic********</a:t>
            </a:r>
          </a:p>
          <a:p>
            <a:r>
              <a:rPr lang="en-US" sz="1600" dirty="0"/>
              <a:t>minimum cost without node weights: 12.0</a:t>
            </a:r>
          </a:p>
          <a:p>
            <a:r>
              <a:rPr lang="en-US" sz="1600" dirty="0"/>
              <a:t>optimized sequence is: [3, 5, 4, 1, 2]</a:t>
            </a:r>
          </a:p>
          <a:p>
            <a:endParaRPr lang="en-US" sz="1600" dirty="0"/>
          </a:p>
          <a:p>
            <a:r>
              <a:rPr lang="en-US" sz="1600" dirty="0"/>
              <a:t>*********</a:t>
            </a:r>
            <a:r>
              <a:rPr lang="en-US" sz="1600" dirty="0" err="1"/>
              <a:t>Greeedy</a:t>
            </a:r>
            <a:r>
              <a:rPr lang="en-US" sz="1600" dirty="0"/>
              <a:t>********</a:t>
            </a:r>
          </a:p>
          <a:p>
            <a:r>
              <a:rPr lang="en-US" sz="1600" dirty="0"/>
              <a:t>minimum cost without node weights: 12.0</a:t>
            </a:r>
          </a:p>
          <a:p>
            <a:r>
              <a:rPr lang="en-US" sz="1600" dirty="0"/>
              <a:t>optimized sequence is: [3, 5, 4, 1, 2]</a:t>
            </a:r>
          </a:p>
          <a:p>
            <a:r>
              <a:rPr lang="en-US" sz="1600" dirty="0"/>
              <a:t>evaluation is: 0.0</a:t>
            </a:r>
          </a:p>
          <a:p>
            <a:endParaRPr lang="en-US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067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9735CE-8DCD-8A43-B3D0-541D46ED32FE}"/>
              </a:ext>
            </a:extLst>
          </p:cNvPr>
          <p:cNvGrpSpPr/>
          <p:nvPr/>
        </p:nvGrpSpPr>
        <p:grpSpPr>
          <a:xfrm>
            <a:off x="693741" y="1584584"/>
            <a:ext cx="5727309" cy="4682075"/>
            <a:chOff x="3956180" y="885189"/>
            <a:chExt cx="5727309" cy="4682075"/>
          </a:xfrm>
        </p:grpSpPr>
        <p:pic>
          <p:nvPicPr>
            <p:cNvPr id="23" name="Picture 22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92AACE95-9A69-B94E-A6F8-C32E51C23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6180" y="885189"/>
              <a:ext cx="5727309" cy="4682075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4AA398-C9F5-E948-B6D0-A656D244B9BC}"/>
                </a:ext>
              </a:extLst>
            </p:cNvPr>
            <p:cNvSpPr/>
            <p:nvPr/>
          </p:nvSpPr>
          <p:spPr>
            <a:xfrm>
              <a:off x="5726430" y="17259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775633D-4A83-DE43-8E95-3D632AAC0103}"/>
                </a:ext>
              </a:extLst>
            </p:cNvPr>
            <p:cNvSpPr/>
            <p:nvPr/>
          </p:nvSpPr>
          <p:spPr>
            <a:xfrm>
              <a:off x="6884670" y="1912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9EEBCA-A56F-7249-80FA-3453796FB12B}"/>
                </a:ext>
              </a:extLst>
            </p:cNvPr>
            <p:cNvSpPr/>
            <p:nvPr/>
          </p:nvSpPr>
          <p:spPr>
            <a:xfrm>
              <a:off x="6393180" y="3227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90FCE1-85F8-0C4D-92C7-0FF8334888F9}"/>
                </a:ext>
              </a:extLst>
            </p:cNvPr>
            <p:cNvSpPr/>
            <p:nvPr/>
          </p:nvSpPr>
          <p:spPr>
            <a:xfrm>
              <a:off x="6427470" y="26555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FC80F1D-AEC4-C548-ACAF-766ECDC1DE09}"/>
                </a:ext>
              </a:extLst>
            </p:cNvPr>
            <p:cNvSpPr/>
            <p:nvPr/>
          </p:nvSpPr>
          <p:spPr>
            <a:xfrm>
              <a:off x="5878830" y="32613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0B9047F-C646-8B4B-8858-20BCDD9B9F99}"/>
                </a:ext>
              </a:extLst>
            </p:cNvPr>
            <p:cNvSpPr/>
            <p:nvPr/>
          </p:nvSpPr>
          <p:spPr>
            <a:xfrm>
              <a:off x="7296150" y="46672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466AD2-5DFC-2B45-87D1-EB08F6EE7D24}"/>
                </a:ext>
              </a:extLst>
            </p:cNvPr>
            <p:cNvSpPr txBox="1"/>
            <p:nvPr/>
          </p:nvSpPr>
          <p:spPr>
            <a:xfrm>
              <a:off x="6176010" y="24841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9A1A42-7175-BB4F-BE68-32E3F59B0D84}"/>
                </a:ext>
              </a:extLst>
            </p:cNvPr>
            <p:cNvSpPr txBox="1"/>
            <p:nvPr/>
          </p:nvSpPr>
          <p:spPr>
            <a:xfrm>
              <a:off x="6648450" y="18135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4CA0D4-D0D8-1345-87AD-34A60268A35E}"/>
                </a:ext>
              </a:extLst>
            </p:cNvPr>
            <p:cNvSpPr txBox="1"/>
            <p:nvPr/>
          </p:nvSpPr>
          <p:spPr>
            <a:xfrm>
              <a:off x="5505450" y="16306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097B34-DF09-7740-9D12-90931E68D5B0}"/>
                </a:ext>
              </a:extLst>
            </p:cNvPr>
            <p:cNvSpPr txBox="1"/>
            <p:nvPr/>
          </p:nvSpPr>
          <p:spPr>
            <a:xfrm>
              <a:off x="6236970" y="29794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99DAC4-81E5-114F-9009-588B6EB3EDF9}"/>
                </a:ext>
              </a:extLst>
            </p:cNvPr>
            <p:cNvSpPr txBox="1"/>
            <p:nvPr/>
          </p:nvSpPr>
          <p:spPr>
            <a:xfrm>
              <a:off x="5654040" y="31394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507C17-6B95-0F47-B8BD-3E581018D860}"/>
                </a:ext>
              </a:extLst>
            </p:cNvPr>
            <p:cNvSpPr txBox="1"/>
            <p:nvPr/>
          </p:nvSpPr>
          <p:spPr>
            <a:xfrm>
              <a:off x="7071360" y="456819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2DC54A-6576-C744-923A-089D2F2CA96B}"/>
              </a:ext>
            </a:extLst>
          </p:cNvPr>
          <p:cNvCxnSpPr>
            <a:cxnSpLocks/>
            <a:stCxn id="29" idx="2"/>
            <a:endCxn id="33" idx="6"/>
          </p:cNvCxnSpPr>
          <p:nvPr/>
        </p:nvCxnSpPr>
        <p:spPr>
          <a:xfrm flipH="1">
            <a:off x="2707831" y="3972185"/>
            <a:ext cx="422910" cy="34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92E565-93FC-B349-BBFB-30CE38DCB310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2694440" y="4038804"/>
            <a:ext cx="1360168" cy="1341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A37F3-AF10-8845-903F-63EF9D7C1E71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H="1" flipV="1">
            <a:off x="3243080" y="3433014"/>
            <a:ext cx="804022" cy="194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E8EECD-46F4-E141-915B-1E3178FA2654}"/>
              </a:ext>
            </a:extLst>
          </p:cNvPr>
          <p:cNvCxnSpPr>
            <a:stCxn id="27" idx="2"/>
            <a:endCxn id="25" idx="6"/>
          </p:cNvCxnSpPr>
          <p:nvPr/>
        </p:nvCxnSpPr>
        <p:spPr>
          <a:xfrm flipH="1" flipV="1">
            <a:off x="2555431" y="2471045"/>
            <a:ext cx="1066800" cy="186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B278C6-BDCC-BF49-915C-68BA35A264BE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2542040" y="2503374"/>
            <a:ext cx="602092" cy="1436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18A407-2BC0-6B4E-8E28-AE63332342F3}"/>
              </a:ext>
            </a:extLst>
          </p:cNvPr>
          <p:cNvCxnSpPr>
            <a:cxnSpLocks/>
            <a:stCxn id="31" idx="7"/>
            <a:endCxn id="27" idx="3"/>
          </p:cNvCxnSpPr>
          <p:nvPr/>
        </p:nvCxnSpPr>
        <p:spPr>
          <a:xfrm flipV="1">
            <a:off x="3243080" y="2690064"/>
            <a:ext cx="392542" cy="678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6F99A41-1A8A-C842-A12A-DD02A55BB3E2}"/>
              </a:ext>
            </a:extLst>
          </p:cNvPr>
          <p:cNvSpPr txBox="1"/>
          <p:nvPr/>
        </p:nvSpPr>
        <p:spPr>
          <a:xfrm>
            <a:off x="598488" y="376238"/>
            <a:ext cx="568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 considering mass on nodes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F20F59-4990-9C4F-8EEA-F5A06C7CB3BC}"/>
              </a:ext>
            </a:extLst>
          </p:cNvPr>
          <p:cNvSpPr txBox="1"/>
          <p:nvPr/>
        </p:nvSpPr>
        <p:spPr>
          <a:xfrm>
            <a:off x="6553574" y="99781"/>
            <a:ext cx="55776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node_weight</a:t>
            </a:r>
            <a:r>
              <a:rPr lang="en-US" sz="1100" dirty="0"/>
              <a:t>: [0, 1000, 640, 120, 560, 80]</a:t>
            </a:r>
          </a:p>
          <a:p>
            <a:r>
              <a:rPr lang="en-US" sz="700" dirty="0" err="1"/>
              <a:t>self.permutations_list</a:t>
            </a:r>
            <a:r>
              <a:rPr lang="en-US" sz="700" dirty="0"/>
              <a:t>: [(1, 2, 3, 4, 5), (1, 2, 3, 5, 4), (1, 2, 4, 3, 5), (1, 2, 4, 5, 3), (1, 2, 5, 3, 4), (1, 2, 5, 4, 3), (1, 3, 2, 4, 5), (1, 3, 2, 5, 4), (1, 3, 4, 2, 5), (1, 3, 4, 5, 2), (1, 3, 5, 2, 4), (1, 3, 5, 4, 2), (1, 4, 2, 3, 5), (1, 4, 2, 5, 3), (1, 4, 3, 2, 5), (1, 4, 3, 5, 2), (1, 4, 5, 2, 3), (1, 4, 5, 3, 2), (1, 5, 2, 3, 4), (1, 5, 2, 4, 3), (1, 5, 3, 2, 4), (1, 5, 3, 4, 2), (1, 5, 4, 2, 3), (1, 5, 4, 3, 2), (2, 1, 3, 4, 5), (2, 1, 3, 5, 4), (2, 1, 4, 3, 5), (2, 1, 4, 5, 3), (2, 1, 5, 3, 4), (2, 1, 5, 4, 3), (2, 3, 1, 4, 5), (2, 3, 1, 5, 4), (2, 3, 4, 1, 5), (2, 3, 4, 5, 1), (2, 3, 5, 1, 4), (2, 3, 5, 4, 1), (2, 4, 1, 3, 5), (2, 4, 1, 5, 3), (2, 4, 3, 1, 5), (2, 4, 3, 5, 1), (2, 4, 5, 1, 3), (2, 4, 5, 3, 1), (2, 5, 1, 3, 4), (2, 5, 1, 4, 3), (2, 5, 3, 1, 4), (2, 5, 3, 4, 1), (2, 5, 4, 1, 3), (2, 5, 4, 3, 1), (3, 1, 2, 4, 5), (3, 1, 2, 5, 4), (3, 1, 4, 2, 5), (3, 1, 4, 5, 2), (3, 1, 5, 2, 4), (3, 1, 5, 4, 2), (3, 2, 1, 4, 5), (3, 2, 1, 5, 4), (3, 2, 4, 1, 5), (3, 2, 4, 5, 1), (3, 2, 5, 1, 4), (3, 2, 5, 4, 1), (3, 4, 1, 2, 5), (3, 4, 1, 5, 2), (3, 4, 2, 1, 5), (3, 4, 2, 5, 1), (3, 4, 5, 1, 2), (3, 4, 5, 2, 1), (3, 5, 1, 2, 4), (3, 5, 1, 4, 2), (3, 5, 2, 1, 4), (3, 5, 2, 4, 1), (3, 5, 4, 1, 2), (3, 5, 4, 2, 1), (4, 1, 2, 3, 5), (4, 1, 2, 5, 3), (4, 1, 3, 2, 5), (4, 1, 3, 5, 2), (4, 1, 5, 2, 3), (4, 1, 5, 3, 2), (4, 2, 1, 3, 5), (4, 2, 1, 5, 3), (4, 2, 3, 1, 5), (4, 2, 3, 5, 1), (4, 2, 5, 1, 3), (4, 2, 5, 3, 1), (4, 3, 1, 2, 5), (4, 3, 1, 5, 2), (4, 3, 2, 1, 5), (4, 3, 2, 5, 1), (4, 3, 5, 1, 2), (4, 3, 5, 2, 1), (4, 5, 1, 2, 3), (4, 5, 1, 3, 2), (4, 5, 2, 1, 3), (4, 5, 2, 3, 1), (4, 5, 3, 1, 2), (4, 5, 3, 2, 1), (5, 1, 2, 3, 4), (5, 1, 2, 4, 3), (5, 1, 3, 2, 4), (5, 1, 3, 4, 2), (5, 1, 4, 2, 3), (5, 1, 4, 3, 2), (5, 2, 1, 3, 4), (5, 2, 1, 4, 3), (5, 2, 3, 1, 4), (5, 2, 3, 4, 1), (5, 2, 4, 1, 3), (5, 2, 4, 3, 1), (5, 3, 1, 2, 4), (5, 3, 1, 4, 2), (5, 3, 2, 1, 4), (5, 3, 2, 4, 1), (5, 3, 4, 1, 2), (5, 3, 4, 2, 1), (5, 4, 1, 2, 3), (5, 4, 1, 3, 2), (5, 4, 2, 1, 3), (5, 4, 2, 3, 1), (5, 4, 3, 1, 2), (5, 4, 3, 2, 1)]</a:t>
            </a:r>
          </a:p>
          <a:p>
            <a:r>
              <a:rPr lang="en-US" sz="500" dirty="0" err="1"/>
              <a:t>cost_array</a:t>
            </a:r>
            <a:r>
              <a:rPr lang="en-US" sz="500" dirty="0"/>
              <a:t>: [19.656666666666666, 18.383333333333333, 19.013333333333335, 19.639999999999997, 18.41, 20.456666666666667, 26.659999999999997, 26.14666666666667, 26.576666666666664, 24.89333333333333, 24.696666666666665, 24.666666666666664, 25.733333333333334, 26.359999999999996, 26.525000000000002, 23.93166666666667, 26.686666666666667, 24.59166666666667, 25.433333333333334, 26.71, 25.315000000000005, 24.535, 27.4, 25.568333333333335, 20.313333333333336, 19.040000000000003, 19.538333333333338, 20.165, 18.935000000000002, 20.981666666666666, 25.835, 25.32166666666667, 24.253333333333334, 24.19, 24.193333333333335, 21.95, 23.546666666666667, 24.064999999999998, 26.115, 23.296666666666667, 26.686666666666664, 23.74833333333333, 25.246666666666666, 26.395, 24.715, 21.976666666666663, 25.406666666666666, 24.814999999999998, 22.215, 21.701666666666668, 28.725000000000005, 27.041666666666668, 27.765, 27.735, 23.685000000000002, 23.17166666666667, 27.490000000000006, 27.426666666666666, 28.440000000000005, 26.196666666666665, 21.33666666666667, 25.113333333333333, 24.609999999999996, 27.301666666666662, 22.403333333333336, 22.743333333333332, 20.69666666666667, 26.366666666666667, 21.74666666666667, 24.28833333333333, 19.736666666666668, 22.43333333333333, 23.070000000000004, 23.696666666666665, 29.666666666666668, 27.073333333333334, 29.693333333333335, 27.598333333333336, 26.566666666666666, 27.084999999999997, 31.984999999999996, 29.166666666666664, 32.556666666666665, 29.618333333333325, 26.345000000000002, 30.121666666666666, 27.558333333333334, 30.25, 24.150000000000002, 24.489999999999995, 26.84333333333333, 30.673333333333336, 27.83333333333333, 30.02833333333333, 24.68166666666667, 25.358333333333334, 21.53, 22.80666666666667, 28.38666666666667, 27.606666666666666, 29.386666666666667, 27.555000000000003, 22.75333333333333, 23.901666666666664, 28.171666666666667, 25.43333333333333, 27.843333333333334, 27.251666666666665, 21.298333333333336, 26.968333333333334, 22.73166666666667, 25.27333333333333, 19.763333333333335, 22.46, 22.496666666666666, 26.326666666666668, 25.91333333333333, 28.10833333333333, 23.108333333333334, 23.784999999999997]</a:t>
            </a:r>
          </a:p>
          <a:p>
            <a:r>
              <a:rPr lang="en-US" sz="1600" dirty="0"/>
              <a:t>*********Brute Force********</a:t>
            </a:r>
          </a:p>
          <a:p>
            <a:r>
              <a:rPr lang="en-US" sz="1600" dirty="0"/>
              <a:t>minimum cost with node weights: 18.383333333333333</a:t>
            </a:r>
          </a:p>
          <a:p>
            <a:r>
              <a:rPr lang="en-US" sz="1600" dirty="0"/>
              <a:t>optimized sequence is: [1, 2, 3, 5, 4]</a:t>
            </a:r>
          </a:p>
          <a:p>
            <a:endParaRPr lang="en-US" sz="1600" dirty="0"/>
          </a:p>
          <a:p>
            <a:r>
              <a:rPr lang="en-US" sz="1600" dirty="0"/>
              <a:t>*********Dynamic********</a:t>
            </a:r>
          </a:p>
          <a:p>
            <a:r>
              <a:rPr lang="en-US" sz="1600" dirty="0"/>
              <a:t>minimum cost without node weights: 18.383333333333333</a:t>
            </a:r>
          </a:p>
          <a:p>
            <a:r>
              <a:rPr lang="en-US" sz="1600" dirty="0"/>
              <a:t>optimized sequence is: [1, 2, 3, 5, 4]</a:t>
            </a:r>
          </a:p>
          <a:p>
            <a:endParaRPr lang="en-US" sz="1600" dirty="0"/>
          </a:p>
          <a:p>
            <a:r>
              <a:rPr lang="en-US" sz="1600" dirty="0"/>
              <a:t>*********</a:t>
            </a:r>
            <a:r>
              <a:rPr lang="en-US" sz="1600" dirty="0" err="1"/>
              <a:t>Greeedy</a:t>
            </a:r>
            <a:r>
              <a:rPr lang="en-US" sz="1600" dirty="0"/>
              <a:t>********</a:t>
            </a:r>
          </a:p>
          <a:p>
            <a:r>
              <a:rPr lang="en-US" sz="1600" dirty="0"/>
              <a:t>minimum cost with node weights: 22.46</a:t>
            </a:r>
          </a:p>
          <a:p>
            <a:r>
              <a:rPr lang="en-US" sz="1600" dirty="0"/>
              <a:t>optimized sequence is: [5, 3, 4, 2, 1]</a:t>
            </a:r>
          </a:p>
          <a:p>
            <a:r>
              <a:rPr lang="en-US" sz="1600" dirty="0"/>
              <a:t>evaluation is: 0.20833333333333334</a:t>
            </a:r>
          </a:p>
          <a:p>
            <a:endParaRPr lang="en-US" sz="1600" dirty="0"/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37840-8DC7-4944-8A3F-3113E9811AF1}"/>
              </a:ext>
            </a:extLst>
          </p:cNvPr>
          <p:cNvSpPr txBox="1"/>
          <p:nvPr/>
        </p:nvSpPr>
        <p:spPr>
          <a:xfrm>
            <a:off x="6553574" y="4686300"/>
            <a:ext cx="3941389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8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F572E3F-B06E-5C42-BD3F-05209EDD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0" y="938318"/>
            <a:ext cx="9189352" cy="4962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0605A-94BA-394F-97DC-910E964EEC57}"/>
              </a:ext>
            </a:extLst>
          </p:cNvPr>
          <p:cNvSpPr txBox="1"/>
          <p:nvPr/>
        </p:nvSpPr>
        <p:spPr>
          <a:xfrm>
            <a:off x="266765" y="2571750"/>
            <a:ext cx="213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algorithm usually does not give best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36FB-C043-8E48-9745-C9E7F35BD05A}"/>
              </a:ext>
            </a:extLst>
          </p:cNvPr>
          <p:cNvSpPr txBox="1"/>
          <p:nvPr/>
        </p:nvSpPr>
        <p:spPr>
          <a:xfrm>
            <a:off x="9897332" y="2469674"/>
            <a:ext cx="2157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curve shows that Dynamic algorithm has exponential complexity.</a:t>
            </a:r>
          </a:p>
        </p:txBody>
      </p:sp>
    </p:spTree>
    <p:extLst>
      <p:ext uri="{BB962C8B-B14F-4D97-AF65-F5344CB8AC3E}">
        <p14:creationId xmlns:p14="http://schemas.microsoft.com/office/powerpoint/2010/main" val="23295303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3760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 Light</vt:lpstr>
      <vt:lpstr>Cambria Math</vt:lpstr>
      <vt:lpstr>Rockwell</vt:lpstr>
      <vt:lpstr>Wingdings</vt:lpstr>
      <vt:lpstr>Atlas</vt:lpstr>
      <vt:lpstr>Travelling Salesman Problem Considering the Weights of Vertices</vt:lpstr>
      <vt:lpstr>Traveling Salesman Problem</vt:lpstr>
      <vt:lpstr>Modified TSP</vt:lpstr>
      <vt:lpstr>Algorithm (Brute Force)</vt:lpstr>
      <vt:lpstr>Algorithm (Dynamic)</vt:lpstr>
      <vt:lpstr>Algorithm (Greedy)</vt:lpstr>
      <vt:lpstr>PowerPoint Presentation</vt:lpstr>
      <vt:lpstr>PowerPoint Presentation</vt:lpstr>
      <vt:lpstr>PowerPoint Presentation</vt:lpstr>
      <vt:lpstr>Thanks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 Considering the Weights of Vertices</dc:title>
  <dc:creator>Xuenan Wang</dc:creator>
  <cp:lastModifiedBy>Xuenan Wang</cp:lastModifiedBy>
  <cp:revision>5</cp:revision>
  <dcterms:created xsi:type="dcterms:W3CDTF">2019-05-09T21:18:50Z</dcterms:created>
  <dcterms:modified xsi:type="dcterms:W3CDTF">2019-05-09T22:59:04Z</dcterms:modified>
</cp:coreProperties>
</file>