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67" r:id="rId7"/>
    <p:sldId id="268" r:id="rId8"/>
    <p:sldId id="260" r:id="rId9"/>
    <p:sldId id="261" r:id="rId10"/>
    <p:sldId id="262" r:id="rId11"/>
    <p:sldId id="266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0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16384582155279"/>
          <c:y val="0.10943404516127615"/>
          <c:w val="0.72247060581803146"/>
          <c:h val="0.7752164371404155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Countries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FAB-40C7-8919-B206EBE354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FAB-40C7-8919-B206EBE354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FAB-40C7-8919-B206EBE354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FAB-40C7-8919-B206EBE3548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69.4%</a:t>
                    </a:r>
                    <a:endParaRPr lang="en-US" altLang="zh-CN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6FAB-40C7-8919-B206EBE3548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zh-CN"/>
                      <a:t>18.8%</a:t>
                    </a:r>
                    <a:endParaRPr lang="en-US" altLang="zh-CN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6FAB-40C7-8919-B206EBE35487}"/>
                </c:ext>
              </c:extLst>
            </c:dLbl>
            <c:dLbl>
              <c:idx val="2"/>
              <c:layout>
                <c:manualLayout>
                  <c:x val="0.1074668570938057"/>
                  <c:y val="7.1532592398966879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 dirty="0"/>
                      <a:t>3.3%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6FAB-40C7-8919-B206EBE35487}"/>
                </c:ext>
              </c:extLst>
            </c:dLbl>
            <c:dLbl>
              <c:idx val="3"/>
              <c:layout>
                <c:manualLayout>
                  <c:x val="8.3398385300153727E-2"/>
                  <c:y val="0.14538083042255195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8.3%</a:t>
                    </a:r>
                    <a:endParaRPr lang="en-US" altLang="zh-CN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6FAB-40C7-8919-B206EBE354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0-1000</c:v>
                </c:pt>
                <c:pt idx="1">
                  <c:v>1000-5000</c:v>
                </c:pt>
                <c:pt idx="2">
                  <c:v>5000-10000</c:v>
                </c:pt>
                <c:pt idx="3">
                  <c:v>10000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125</c:v>
                </c:pt>
                <c:pt idx="1">
                  <c:v>34</c:v>
                </c:pt>
                <c:pt idx="2">
                  <c:v>6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AB-40C7-8919-B206EBE354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E02-A143-8053-3D5DC983CC1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E02-A143-8053-3D5DC983CC1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E02-A143-8053-3D5DC983CC1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E02-A143-8053-3D5DC983CC1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0-1000</c:v>
                </c:pt>
                <c:pt idx="1">
                  <c:v>1000-5000</c:v>
                </c:pt>
                <c:pt idx="2">
                  <c:v>5000-10000</c:v>
                </c:pt>
                <c:pt idx="3">
                  <c:v>10000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0.69399999999999995</c:v>
                </c:pt>
                <c:pt idx="1">
                  <c:v>0.188</c:v>
                </c:pt>
                <c:pt idx="2">
                  <c:v>3.3000000000000002E-2</c:v>
                </c:pt>
                <c:pt idx="3">
                  <c:v>8.3000000000000004E-2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AB-40C7-8919-B206EBE3548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1156F-6025-46BF-BE54-A0DEE9835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44FE7B-A402-411F-9192-EB1934DBE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7675D-E6F6-4BC6-B716-7AF950C1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4A5A-E7D5-42B8-A97E-ACECE9D9C5E3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C3B0F-1FF1-4048-AEE1-9E704468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2F3A7-62C7-4217-9FF3-27170A1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98A-A634-47F6-9D17-EDCF8A71C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3AFA7-00E7-49EA-B90F-1E4BE4E0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CC4235-35AF-49BD-8AE5-8184AA79F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FF89DB-CAAA-41A6-8FF8-674248A7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4A5A-E7D5-42B8-A97E-ACECE9D9C5E3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7674F-B595-4186-8393-525DCE75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C1754-7050-4318-9D46-5DB6BA36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98A-A634-47F6-9D17-EDCF8A71C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13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8886EE-24BD-4498-98C2-B41F444F0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802386-8037-4D99-BD0D-23742B860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C8337-E6A7-49AE-805F-BA765ECD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4A5A-E7D5-42B8-A97E-ACECE9D9C5E3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0ACB6-6D44-4429-8554-CF7189F5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D9392-7E6B-4D24-BAEB-8A4AD781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98A-A634-47F6-9D17-EDCF8A71C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14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43AE0-9CB5-4CE4-823C-A96C18F1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166ED-F10D-4271-98CD-F5E32F00B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A76BD-9B4B-48FA-B612-7E2D9A5C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4A5A-E7D5-42B8-A97E-ACECE9D9C5E3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38495-5A6A-4B9A-962D-9DB4F17A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996B6-C753-4E60-8FD4-61BB6E21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98A-A634-47F6-9D17-EDCF8A71C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8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FEF35-D8BF-48BF-A7FF-E6464B73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78DCA-AAD4-478F-BC54-DABB80952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60C009-ADEB-4FBD-8A7A-35AB2A3C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4A5A-E7D5-42B8-A97E-ACECE9D9C5E3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16E4C-4C52-46FA-A3F1-035FBAB3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06AE6-7BC6-4086-8AA1-BBCB0DB1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98A-A634-47F6-9D17-EDCF8A71C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54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1A0F6-5901-4BA7-8FD1-BD91EBD9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DC942-CD37-4B10-AEAC-0059182FA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0647F1-B6F9-4196-8A5C-4575E72D8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BDD11D-A6E5-4BBD-AFFE-0098B6B9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4A5A-E7D5-42B8-A97E-ACECE9D9C5E3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803821-CEBC-4265-8694-71381570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36D2F2-75A4-4813-953B-25C5C1D4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98A-A634-47F6-9D17-EDCF8A71C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28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A5DF9-7043-4550-BEBE-81828D5C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68EED-564C-4293-B1C9-7CBFBC091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653454-17D5-4B68-8ADF-C7D570BD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46B46D-D45F-4CB2-8DA4-B0589AADB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BA5A6E-E464-4DD3-B138-5D5D6FA4D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A991DF-182F-4814-9966-F9575FEE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4A5A-E7D5-42B8-A97E-ACECE9D9C5E3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A3EBED-3570-4C86-8E54-ACE39437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BC0D21-9C8B-465B-AD61-9C99C5BE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98A-A634-47F6-9D17-EDCF8A71C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13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70067-B123-4FA3-AFFA-5F386D6B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0290BD-B151-4BB0-90B2-31E02AC7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4A5A-E7D5-42B8-A97E-ACECE9D9C5E3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E34EC5-0A24-4428-89FE-28168027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26F680-888E-4A06-B277-9C9DB5DF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98A-A634-47F6-9D17-EDCF8A71C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2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1E3036-BB5E-4D6D-90FD-7FC061C6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4A5A-E7D5-42B8-A97E-ACECE9D9C5E3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99EB64-2784-4E09-B76C-7BE021D9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86D458-1ED0-4BC4-BBBA-33A5A6AC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98A-A634-47F6-9D17-EDCF8A71C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55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737CF-B8CD-4746-90B9-59B2DC118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A9256-3E9C-4043-8EB2-31BF902D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FFF2AA-2E20-4847-A0B6-1D96E3818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590E84-2875-46C8-BC1E-59DCD5DF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4A5A-E7D5-42B8-A97E-ACECE9D9C5E3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7E468F-9BEE-44EE-8F0B-2E4AD43F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2D6070-1B31-41BD-BF2A-423C1CB0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98A-A634-47F6-9D17-EDCF8A71C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61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418D5-8D06-4174-A0B0-06DA0BA9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1BECE6-3973-4696-B8E8-68E2BEF8D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4B7ABA-3520-44AD-8D57-72E239F35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F8B0E-430F-430E-935C-9EE54183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4A5A-E7D5-42B8-A97E-ACECE9D9C5E3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E25E88-B85A-406E-9E12-204C7754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C05E88-8FE3-47EC-B41C-21972361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98A-A634-47F6-9D17-EDCF8A71C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52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6B66A0-DF99-4F93-A493-533CAD9E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A76120-FF8B-4A46-8273-F91B09995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893F8F-B697-46EE-A51F-AEB57B318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A4A5A-E7D5-42B8-A97E-ACECE9D9C5E3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1C97C-B610-4DAB-9166-04D52DAAF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62DC6-686C-43C8-9D46-61E37AA45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9B98A-A634-47F6-9D17-EDCF8A71C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24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42D49-5023-46DE-B0BF-9F323CD0C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 Exploration Assignment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5998BA-AE5D-4BEB-BA1E-90C75664B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4476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GROUP #7</a:t>
            </a:r>
          </a:p>
          <a:p>
            <a:r>
              <a:rPr lang="en-US" altLang="zh-CN" dirty="0"/>
              <a:t>WENHAO LUO</a:t>
            </a:r>
          </a:p>
          <a:p>
            <a:r>
              <a:rPr lang="en-US" altLang="zh-CN" dirty="0"/>
              <a:t>XUENAN WANG</a:t>
            </a:r>
          </a:p>
          <a:p>
            <a:r>
              <a:rPr lang="en-US" altLang="zh-CN" dirty="0"/>
              <a:t>DAPENG JIN</a:t>
            </a:r>
          </a:p>
          <a:p>
            <a:r>
              <a:rPr lang="en-US" altLang="zh-CN" dirty="0"/>
              <a:t>JIN XU</a:t>
            </a:r>
          </a:p>
          <a:p>
            <a:r>
              <a:rPr lang="en-US" altLang="zh-CN" dirty="0"/>
              <a:t>ARTH DESAI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34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33A9-114F-436C-AC99-2D6660CC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3" y="8520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F2697-F341-4969-A7DB-758D23875F71}"/>
              </a:ext>
            </a:extLst>
          </p:cNvPr>
          <p:cNvSpPr txBox="1"/>
          <p:nvPr/>
        </p:nvSpPr>
        <p:spPr>
          <a:xfrm>
            <a:off x="676628" y="1291734"/>
            <a:ext cx="440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Chi2 Test for two Country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A19C1D-5FC7-47D8-AB85-417422455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672" y="1688923"/>
            <a:ext cx="5600700" cy="2238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3D4E79-E6C1-4CA7-A189-45CD2ECD9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90458"/>
            <a:ext cx="3550526" cy="22383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1706FF8-BC1B-402C-AACC-206901AC235A}"/>
              </a:ext>
            </a:extLst>
          </p:cNvPr>
          <p:cNvSpPr txBox="1"/>
          <p:nvPr/>
        </p:nvSpPr>
        <p:spPr>
          <a:xfrm>
            <a:off x="857956" y="2219138"/>
            <a:ext cx="47526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countries we chosen don’t are all independent due to the chi2 values are larger than the critical value (18.307 for df = 10 with 0.05 probability) for rejection.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two countries can vary drastically.</a:t>
            </a:r>
          </a:p>
          <a:p>
            <a:pPr marL="457200" indent="-457200">
              <a:buAutoNum type="arabicPeriod"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453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33A9-114F-436C-AC99-2D6660CC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3" y="8520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F2697-F341-4969-A7DB-758D23875F71}"/>
              </a:ext>
            </a:extLst>
          </p:cNvPr>
          <p:cNvSpPr txBox="1"/>
          <p:nvPr/>
        </p:nvSpPr>
        <p:spPr>
          <a:xfrm>
            <a:off x="676628" y="1291734"/>
            <a:ext cx="440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Linear Correlation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B9035-73D5-FF4A-816F-D4294C50F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571" y="1291734"/>
            <a:ext cx="6272571" cy="4721290"/>
          </a:xfrm>
          <a:prstGeom prst="rect">
            <a:avLst/>
          </a:prstGeom>
        </p:spPr>
      </p:pic>
      <p:sp>
        <p:nvSpPr>
          <p:cNvPr id="11" name="文本框 6">
            <a:extLst>
              <a:ext uri="{FF2B5EF4-FFF2-40B4-BE49-F238E27FC236}">
                <a16:creationId xmlns:a16="http://schemas.microsoft.com/office/drawing/2014/main" id="{49A01D7A-05AA-7449-8937-B95925F32245}"/>
              </a:ext>
            </a:extLst>
          </p:cNvPr>
          <p:cNvSpPr txBox="1"/>
          <p:nvPr/>
        </p:nvSpPr>
        <p:spPr>
          <a:xfrm>
            <a:off x="676628" y="1821152"/>
            <a:ext cx="4149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Correlation of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ConfirmedCases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Fatalities of a country on a daily aggregated data.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28678FB1-00BA-F549-B51E-2234E2FA6A3A}"/>
              </a:ext>
            </a:extLst>
          </p:cNvPr>
          <p:cNvSpPr txBox="1"/>
          <p:nvPr/>
        </p:nvSpPr>
        <p:spPr>
          <a:xfrm>
            <a:off x="676628" y="2899582"/>
            <a:ext cx="440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Test Result: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6">
            <a:extLst>
              <a:ext uri="{FF2B5EF4-FFF2-40B4-BE49-F238E27FC236}">
                <a16:creationId xmlns:a16="http://schemas.microsoft.com/office/drawing/2014/main" id="{97FC9D57-1902-8F4E-BA99-287630FB81EE}"/>
              </a:ext>
            </a:extLst>
          </p:cNvPr>
          <p:cNvSpPr txBox="1"/>
          <p:nvPr/>
        </p:nvSpPr>
        <p:spPr>
          <a:xfrm>
            <a:off x="676628" y="4804903"/>
            <a:ext cx="4149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suggest that confirmed cases number is highly correlated with fatalities number.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87BB3A-473F-4048-B204-93312525B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28" y="3485569"/>
            <a:ext cx="4279900" cy="584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F016A9-E578-9947-B1EA-EDDEE4510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28" y="4132536"/>
            <a:ext cx="2171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70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33A9-114F-436C-AC99-2D6660CC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3" y="8520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F2697-F341-4969-A7DB-758D23875F71}"/>
              </a:ext>
            </a:extLst>
          </p:cNvPr>
          <p:cNvSpPr txBox="1"/>
          <p:nvPr/>
        </p:nvSpPr>
        <p:spPr>
          <a:xfrm>
            <a:off x="676628" y="1291734"/>
            <a:ext cx="440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Z-Value Test for two Country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A06316-F60F-4104-8E89-1F4808C3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588" y="2093197"/>
            <a:ext cx="5881000" cy="40818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947ECA-511D-41DA-96EB-B000E3906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63" y="2231320"/>
            <a:ext cx="5429250" cy="5429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1D77A5-27FB-4030-BA0A-D3C30D6C5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63" y="2973930"/>
            <a:ext cx="3353148" cy="91014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2B87839-A04E-4ACE-A96C-50AD191360D8}"/>
              </a:ext>
            </a:extLst>
          </p:cNvPr>
          <p:cNvSpPr txBox="1"/>
          <p:nvPr/>
        </p:nvSpPr>
        <p:spPr>
          <a:xfrm>
            <a:off x="676628" y="4244622"/>
            <a:ext cx="5091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Again, We double test the independence between different countries. The small Z-value infers the less correlation between them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86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33A9-114F-436C-AC99-2D6660CC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3" y="8520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99D75-A538-4A20-8DA1-A7C859F3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45" y="2245502"/>
            <a:ext cx="3761792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UDF named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udfConfirmedInDay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is the date, for example: ‘2020-0404’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is the number of countries with confirmed cases in different range.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044488-5B99-4F11-B958-248BABF07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125" y="1176195"/>
            <a:ext cx="7300681" cy="54206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6DF2697-F341-4969-A7DB-758D23875F71}"/>
              </a:ext>
            </a:extLst>
          </p:cNvPr>
          <p:cNvSpPr txBox="1"/>
          <p:nvPr/>
        </p:nvSpPr>
        <p:spPr>
          <a:xfrm>
            <a:off x="440777" y="1566526"/>
            <a:ext cx="440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COUNT() and COUNT()%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93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33A9-114F-436C-AC99-2D6660CC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3" y="8520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F2697-F341-4969-A7DB-758D23875F71}"/>
              </a:ext>
            </a:extLst>
          </p:cNvPr>
          <p:cNvSpPr txBox="1"/>
          <p:nvPr/>
        </p:nvSpPr>
        <p:spPr>
          <a:xfrm>
            <a:off x="851323" y="1410770"/>
            <a:ext cx="440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COUNT() and COUNT()%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9D64BD-C074-4C4E-ACC5-10651FEA2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23" y="2021303"/>
            <a:ext cx="4591050" cy="2476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1537C9-8DAD-42CF-BB2F-C6EABC5E2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23" y="4984747"/>
            <a:ext cx="4424209" cy="1593334"/>
          </a:xfrm>
          <a:prstGeom prst="rect">
            <a:avLst/>
          </a:prstGeom>
        </p:spPr>
      </p:pic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ECE63CB9-1387-4C0D-AFD6-1366BC9982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623737"/>
              </p:ext>
            </p:extLst>
          </p:nvPr>
        </p:nvGraphicFramePr>
        <p:xfrm>
          <a:off x="5840961" y="587330"/>
          <a:ext cx="5952933" cy="59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4719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33A9-114F-436C-AC99-2D6660CC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3" y="8520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99D75-A538-4A20-8DA1-A7C859F3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3107277"/>
            <a:ext cx="3761792" cy="281939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a UDF named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DataBoxPlot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is country name, for example: ‘Italy’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is MIN, MAX, RANGE, MEAN, MEDIAN of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FatalitiesDaily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this country weekly based.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F2697-F341-4969-A7DB-758D23875F71}"/>
              </a:ext>
            </a:extLst>
          </p:cNvPr>
          <p:cNvSpPr txBox="1"/>
          <p:nvPr/>
        </p:nvSpPr>
        <p:spPr>
          <a:xfrm>
            <a:off x="763555" y="1566526"/>
            <a:ext cx="37617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MIN, MAX, RANGE, MEAN, DEDIAN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1F0D88-2A85-0D4E-8913-6CEFE1E7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347" y="1566526"/>
            <a:ext cx="7651166" cy="411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3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33A9-114F-436C-AC99-2D6660CC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3" y="8520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F2697-F341-4969-A7DB-758D23875F71}"/>
              </a:ext>
            </a:extLst>
          </p:cNvPr>
          <p:cNvSpPr txBox="1"/>
          <p:nvPr/>
        </p:nvSpPr>
        <p:spPr>
          <a:xfrm>
            <a:off x="1389696" y="1560456"/>
            <a:ext cx="376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Result: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0F8DB8-3C17-4149-9D1B-540D2A85D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696" y="2233363"/>
            <a:ext cx="4408140" cy="610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771911-C966-E74A-943D-B2881DB5D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696" y="3074448"/>
            <a:ext cx="5207000" cy="635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82BE1A-886E-CB42-A145-2722726ED0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28" b="9733"/>
          <a:stretch/>
        </p:blipFill>
        <p:spPr>
          <a:xfrm>
            <a:off x="2101515" y="3939946"/>
            <a:ext cx="7988970" cy="2556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1E00BD-FD1A-1449-BC63-23688F173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8235" y="556077"/>
            <a:ext cx="2984500" cy="3683000"/>
          </a:xfrm>
          <a:prstGeom prst="rect">
            <a:avLst/>
          </a:prstGeom>
        </p:spPr>
      </p:pic>
      <p:sp>
        <p:nvSpPr>
          <p:cNvPr id="11" name="文本框 4">
            <a:extLst>
              <a:ext uri="{FF2B5EF4-FFF2-40B4-BE49-F238E27FC236}">
                <a16:creationId xmlns:a16="http://schemas.microsoft.com/office/drawing/2014/main" id="{91597C8E-CB09-3347-9B22-FC9FC0284B29}"/>
              </a:ext>
            </a:extLst>
          </p:cNvPr>
          <p:cNvSpPr txBox="1"/>
          <p:nvPr/>
        </p:nvSpPr>
        <p:spPr>
          <a:xfrm>
            <a:off x="6717339" y="792209"/>
            <a:ext cx="376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21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33A9-114F-436C-AC99-2D6660CC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3" y="8520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99D75-A538-4A20-8DA1-A7C859F3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3107277"/>
            <a:ext cx="3761792" cy="2819390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a UDF named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DataHistogram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is country name, for example: ‘Italy’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is MODE, VARIANCE, STANDARD VARIANCE, COEFFICIENT OF VARIATION of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FatalitiesDaily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this country weekly based.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F2697-F341-4969-A7DB-758D23875F71}"/>
              </a:ext>
            </a:extLst>
          </p:cNvPr>
          <p:cNvSpPr txBox="1"/>
          <p:nvPr/>
        </p:nvSpPr>
        <p:spPr>
          <a:xfrm>
            <a:off x="763555" y="1408147"/>
            <a:ext cx="3761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MODE, VARIANCE, STANDARD VARIANCE, COEFFICIENT OF VARIATION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51868-2E90-DF46-B1F3-902DF3614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637" y="0"/>
            <a:ext cx="3664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1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33A9-114F-436C-AC99-2D6660CC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3" y="8520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F2697-F341-4969-A7DB-758D23875F71}"/>
              </a:ext>
            </a:extLst>
          </p:cNvPr>
          <p:cNvSpPr txBox="1"/>
          <p:nvPr/>
        </p:nvSpPr>
        <p:spPr>
          <a:xfrm>
            <a:off x="667189" y="1303203"/>
            <a:ext cx="376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Result: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4">
            <a:extLst>
              <a:ext uri="{FF2B5EF4-FFF2-40B4-BE49-F238E27FC236}">
                <a16:creationId xmlns:a16="http://schemas.microsoft.com/office/drawing/2014/main" id="{91597C8E-CB09-3347-9B22-FC9FC0284B29}"/>
              </a:ext>
            </a:extLst>
          </p:cNvPr>
          <p:cNvSpPr txBox="1"/>
          <p:nvPr/>
        </p:nvSpPr>
        <p:spPr>
          <a:xfrm>
            <a:off x="667189" y="3527779"/>
            <a:ext cx="376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0D4B04-1234-EA41-97E6-4303CE022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89" y="1941150"/>
            <a:ext cx="5428811" cy="747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B985F7-3F02-A24F-94BC-F1C749EE3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89" y="2803451"/>
            <a:ext cx="599440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D6CD08-C6DC-0B49-AB19-61D9953AD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089" y="3722350"/>
            <a:ext cx="3670911" cy="27102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C503D1-D706-A240-B181-F93692529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7710" y="1410770"/>
            <a:ext cx="5257303" cy="390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5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33A9-114F-436C-AC99-2D6660CC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3" y="8520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F2697-F341-4969-A7DB-758D23875F71}"/>
              </a:ext>
            </a:extLst>
          </p:cNvPr>
          <p:cNvSpPr txBox="1"/>
          <p:nvPr/>
        </p:nvSpPr>
        <p:spPr>
          <a:xfrm>
            <a:off x="1191535" y="1065552"/>
            <a:ext cx="7776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Chi2 Test for two Country against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WeekOfYear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EF8B15-BA8A-43F1-9523-A4873B48C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35" y="1766773"/>
            <a:ext cx="7505602" cy="471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3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33A9-114F-436C-AC99-2D6660CC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3" y="8520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F2697-F341-4969-A7DB-758D23875F71}"/>
              </a:ext>
            </a:extLst>
          </p:cNvPr>
          <p:cNvSpPr txBox="1"/>
          <p:nvPr/>
        </p:nvSpPr>
        <p:spPr>
          <a:xfrm>
            <a:off x="576848" y="1081335"/>
            <a:ext cx="7472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Chi2 Test for two Country against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WeekOfYear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93A7F8-9232-4FA8-A83A-4D14FB288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717443"/>
            <a:ext cx="80105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2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316</Words>
  <Application>Microsoft Macintosh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Times New Roman</vt:lpstr>
      <vt:lpstr>Office 主题​​</vt:lpstr>
      <vt:lpstr>Data Exploration Assignment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Bivariate Analysis</vt:lpstr>
      <vt:lpstr>Bivariate Analysis</vt:lpstr>
      <vt:lpstr>Bivariate Analysis</vt:lpstr>
      <vt:lpstr>Bivariate Analysis</vt:lpstr>
      <vt:lpstr>Bivariate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 Assignment</dc:title>
  <dc:creator>Greg Luo</dc:creator>
  <cp:lastModifiedBy>Xuenan Wang</cp:lastModifiedBy>
  <cp:revision>11</cp:revision>
  <dcterms:created xsi:type="dcterms:W3CDTF">2020-04-19T22:53:55Z</dcterms:created>
  <dcterms:modified xsi:type="dcterms:W3CDTF">2020-04-20T01:14:23Z</dcterms:modified>
</cp:coreProperties>
</file>