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74" r:id="rId5"/>
    <p:sldId id="268" r:id="rId6"/>
    <p:sldId id="269" r:id="rId7"/>
    <p:sldId id="273" r:id="rId8"/>
    <p:sldId id="270" r:id="rId9"/>
    <p:sldId id="299" r:id="rId10"/>
    <p:sldId id="300" r:id="rId11"/>
    <p:sldId id="275" r:id="rId12"/>
    <p:sldId id="276" r:id="rId13"/>
    <p:sldId id="277" r:id="rId14"/>
    <p:sldId id="278" r:id="rId15"/>
    <p:sldId id="279" r:id="rId16"/>
    <p:sldId id="280" r:id="rId17"/>
    <p:sldId id="281" r:id="rId18"/>
    <p:sldId id="282" r:id="rId19"/>
    <p:sldId id="271" r:id="rId20"/>
    <p:sldId id="272" r:id="rId21"/>
    <p:sldId id="301" r:id="rId22"/>
    <p:sldId id="284" r:id="rId23"/>
    <p:sldId id="285" r:id="rId24"/>
    <p:sldId id="302" r:id="rId25"/>
    <p:sldId id="286" r:id="rId26"/>
    <p:sldId id="287" r:id="rId27"/>
    <p:sldId id="288" r:id="rId28"/>
    <p:sldId id="289" r:id="rId29"/>
    <p:sldId id="290" r:id="rId30"/>
    <p:sldId id="291" r:id="rId31"/>
    <p:sldId id="292" r:id="rId32"/>
    <p:sldId id="294" r:id="rId33"/>
    <p:sldId id="293" r:id="rId34"/>
    <p:sldId id="303" r:id="rId35"/>
    <p:sldId id="295" r:id="rId36"/>
    <p:sldId id="258" r:id="rId37"/>
    <p:sldId id="297" r:id="rId38"/>
    <p:sldId id="298" r:id="rId3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E6EA690-6672-4385-BE03-BF1F40E6D9A5}" type="slidenum">
              <a:rPr lang="en-US" altLang="zh-CN"/>
              <a:pPr>
                <a:defRPr/>
              </a:pPr>
              <a:t>‹#›</a:t>
            </a:fld>
            <a:endParaRPr lang="en-US" altLang="zh-CN"/>
          </a:p>
        </p:txBody>
      </p:sp>
    </p:spTree>
    <p:extLst>
      <p:ext uri="{BB962C8B-B14F-4D97-AF65-F5344CB8AC3E}">
        <p14:creationId xmlns:p14="http://schemas.microsoft.com/office/powerpoint/2010/main" val="4073077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B9B524E-8466-4B8B-8240-582C13B901A6}" type="slidenum">
              <a:rPr lang="en-US" altLang="zh-CN"/>
              <a:pPr>
                <a:defRPr/>
              </a:pPr>
              <a:t>‹#›</a:t>
            </a:fld>
            <a:endParaRPr lang="en-US" altLang="zh-CN"/>
          </a:p>
        </p:txBody>
      </p:sp>
    </p:spTree>
    <p:extLst>
      <p:ext uri="{BB962C8B-B14F-4D97-AF65-F5344CB8AC3E}">
        <p14:creationId xmlns:p14="http://schemas.microsoft.com/office/powerpoint/2010/main" val="3678803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5E655AB-2ABF-4D99-A5EA-5F4CAC4A131B}" type="slidenum">
              <a:rPr lang="en-US" altLang="zh-CN"/>
              <a:pPr>
                <a:defRPr/>
              </a:pPr>
              <a:t>‹#›</a:t>
            </a:fld>
            <a:endParaRPr lang="en-US" altLang="zh-CN"/>
          </a:p>
        </p:txBody>
      </p:sp>
    </p:spTree>
    <p:extLst>
      <p:ext uri="{BB962C8B-B14F-4D97-AF65-F5344CB8AC3E}">
        <p14:creationId xmlns:p14="http://schemas.microsoft.com/office/powerpoint/2010/main" val="264368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F1FE984-DA95-49BB-8CC7-740AFDAAE821}" type="slidenum">
              <a:rPr lang="en-US" altLang="zh-CN"/>
              <a:pPr>
                <a:defRPr/>
              </a:pPr>
              <a:t>‹#›</a:t>
            </a:fld>
            <a:endParaRPr lang="en-US" altLang="zh-CN"/>
          </a:p>
        </p:txBody>
      </p:sp>
    </p:spTree>
    <p:extLst>
      <p:ext uri="{BB962C8B-B14F-4D97-AF65-F5344CB8AC3E}">
        <p14:creationId xmlns:p14="http://schemas.microsoft.com/office/powerpoint/2010/main" val="2156028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BC5D413-5953-4AF3-AA1A-642C24F0DE96}" type="slidenum">
              <a:rPr lang="en-US" altLang="zh-CN"/>
              <a:pPr>
                <a:defRPr/>
              </a:pPr>
              <a:t>‹#›</a:t>
            </a:fld>
            <a:endParaRPr lang="en-US" altLang="zh-CN"/>
          </a:p>
        </p:txBody>
      </p:sp>
    </p:spTree>
    <p:extLst>
      <p:ext uri="{BB962C8B-B14F-4D97-AF65-F5344CB8AC3E}">
        <p14:creationId xmlns:p14="http://schemas.microsoft.com/office/powerpoint/2010/main" val="2880321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668BD3D-5EA9-4DF2-9A09-12BEE3B139EB}" type="slidenum">
              <a:rPr lang="en-US" altLang="zh-CN"/>
              <a:pPr>
                <a:defRPr/>
              </a:pPr>
              <a:t>‹#›</a:t>
            </a:fld>
            <a:endParaRPr lang="en-US" altLang="zh-CN"/>
          </a:p>
        </p:txBody>
      </p:sp>
    </p:spTree>
    <p:extLst>
      <p:ext uri="{BB962C8B-B14F-4D97-AF65-F5344CB8AC3E}">
        <p14:creationId xmlns:p14="http://schemas.microsoft.com/office/powerpoint/2010/main" val="3116339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1BF0458-E358-4156-8574-A576D22B87FB}" type="slidenum">
              <a:rPr lang="en-US" altLang="zh-CN"/>
              <a:pPr>
                <a:defRPr/>
              </a:pPr>
              <a:t>‹#›</a:t>
            </a:fld>
            <a:endParaRPr lang="en-US" altLang="zh-CN"/>
          </a:p>
        </p:txBody>
      </p:sp>
    </p:spTree>
    <p:extLst>
      <p:ext uri="{BB962C8B-B14F-4D97-AF65-F5344CB8AC3E}">
        <p14:creationId xmlns:p14="http://schemas.microsoft.com/office/powerpoint/2010/main" val="202141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BB7EDC0-B332-4E37-B33D-61CC73124950}" type="slidenum">
              <a:rPr lang="en-US" altLang="zh-CN"/>
              <a:pPr>
                <a:defRPr/>
              </a:pPr>
              <a:t>‹#›</a:t>
            </a:fld>
            <a:endParaRPr lang="en-US" altLang="zh-CN"/>
          </a:p>
        </p:txBody>
      </p:sp>
    </p:spTree>
    <p:extLst>
      <p:ext uri="{BB962C8B-B14F-4D97-AF65-F5344CB8AC3E}">
        <p14:creationId xmlns:p14="http://schemas.microsoft.com/office/powerpoint/2010/main" val="4244450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E92827A-43A1-4B09-801D-276471DD4AA0}" type="slidenum">
              <a:rPr lang="en-US" altLang="zh-CN"/>
              <a:pPr>
                <a:defRPr/>
              </a:pPr>
              <a:t>‹#›</a:t>
            </a:fld>
            <a:endParaRPr lang="en-US" altLang="zh-CN"/>
          </a:p>
        </p:txBody>
      </p:sp>
    </p:spTree>
    <p:extLst>
      <p:ext uri="{BB962C8B-B14F-4D97-AF65-F5344CB8AC3E}">
        <p14:creationId xmlns:p14="http://schemas.microsoft.com/office/powerpoint/2010/main" val="77565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C0F36B0-6DBF-4BC2-BCC5-20F819B7F02D}" type="slidenum">
              <a:rPr lang="en-US" altLang="zh-CN"/>
              <a:pPr>
                <a:defRPr/>
              </a:pPr>
              <a:t>‹#›</a:t>
            </a:fld>
            <a:endParaRPr lang="en-US" altLang="zh-CN"/>
          </a:p>
        </p:txBody>
      </p:sp>
    </p:spTree>
    <p:extLst>
      <p:ext uri="{BB962C8B-B14F-4D97-AF65-F5344CB8AC3E}">
        <p14:creationId xmlns:p14="http://schemas.microsoft.com/office/powerpoint/2010/main" val="3264192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4CBEFF2-6EFE-4AA2-BCF5-BC83ACBE96D4}" type="slidenum">
              <a:rPr lang="en-US" altLang="zh-CN"/>
              <a:pPr>
                <a:defRPr/>
              </a:pPr>
              <a:t>‹#›</a:t>
            </a:fld>
            <a:endParaRPr lang="en-US" altLang="zh-CN"/>
          </a:p>
        </p:txBody>
      </p:sp>
    </p:spTree>
    <p:extLst>
      <p:ext uri="{BB962C8B-B14F-4D97-AF65-F5344CB8AC3E}">
        <p14:creationId xmlns:p14="http://schemas.microsoft.com/office/powerpoint/2010/main" val="1048711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76EB1612-802E-4224-8EF7-73CCDE4F96F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ftp://202.38.79.140/03_&#35838;&#31243;&#36164;&#28304;/02_&#35745;&#31639;&#26426;&#32452;&#25104;&#21407;&#29702;&#23454;&#39564;/2016/&#23454;&#39564;&#25253;&#21578;/Lab1_AL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0425"/>
            <a:ext cx="7772400" cy="1470025"/>
          </a:xfrm>
        </p:spPr>
        <p:txBody>
          <a:bodyPr anchor="ctr"/>
          <a:lstStyle/>
          <a:p>
            <a:pPr eaLnBrk="1" hangingPunct="1"/>
            <a:r>
              <a:rPr lang="zh-CN" altLang="en-US" sz="4400" smtClean="0"/>
              <a:t>实验四</a:t>
            </a:r>
            <a:br>
              <a:rPr lang="zh-CN" altLang="en-US" sz="4400" smtClean="0"/>
            </a:br>
            <a:r>
              <a:rPr lang="zh-CN" altLang="en-US" sz="4400" smtClean="0"/>
              <a:t>运算控制 时序与状态机</a:t>
            </a:r>
          </a:p>
        </p:txBody>
      </p:sp>
      <p:sp>
        <p:nvSpPr>
          <p:cNvPr id="2051" name="Rectangle 3"/>
          <p:cNvSpPr>
            <a:spLocks noGrp="1" noChangeArrowheads="1"/>
          </p:cNvSpPr>
          <p:nvPr>
            <p:ph type="subTitle" idx="1"/>
          </p:nvPr>
        </p:nvSpPr>
        <p:spPr>
          <a:xfrm>
            <a:off x="1371600" y="3886200"/>
            <a:ext cx="6400800" cy="1752600"/>
          </a:xfrm>
        </p:spPr>
        <p:txBody>
          <a:bodyPr/>
          <a:lstStyle/>
          <a:p>
            <a:pPr eaLnBrk="1" hangingPunct="1"/>
            <a:endParaRPr lang="zh-CN" altLang="zh-CN" sz="32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寄存器构成</a:t>
            </a:r>
            <a:endParaRPr lang="zh-CN" altLang="en-US" dirty="0"/>
          </a:p>
        </p:txBody>
      </p:sp>
      <p:sp>
        <p:nvSpPr>
          <p:cNvPr id="3" name="内容占位符 2"/>
          <p:cNvSpPr>
            <a:spLocks noGrp="1"/>
          </p:cNvSpPr>
          <p:nvPr>
            <p:ph idx="1"/>
          </p:nvPr>
        </p:nvSpPr>
        <p:spPr/>
        <p:txBody>
          <a:bodyPr/>
          <a:lstStyle/>
          <a:p>
            <a:r>
              <a:rPr lang="zh-CN" altLang="en-US" dirty="0" smtClean="0"/>
              <a:t>寄存器一般由边沿触发的主从触发器构成，只有在时钟的上下沿，主触发器的状态才反映到从触发器上面，从而引起输出的改变。</a:t>
            </a:r>
            <a:endParaRPr lang="zh-CN" altLang="en-US" dirty="0"/>
          </a:p>
        </p:txBody>
      </p:sp>
    </p:spTree>
    <p:extLst>
      <p:ext uri="{BB962C8B-B14F-4D97-AF65-F5344CB8AC3E}">
        <p14:creationId xmlns:p14="http://schemas.microsoft.com/office/powerpoint/2010/main" val="1982497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r>
              <a:rPr lang="zh-CN" altLang="en-US" dirty="0" smtClean="0"/>
              <a:t>寄存器时延</a:t>
            </a:r>
          </a:p>
        </p:txBody>
      </p:sp>
      <p:sp>
        <p:nvSpPr>
          <p:cNvPr id="10243" name="内容占位符 2"/>
          <p:cNvSpPr>
            <a:spLocks noGrp="1"/>
          </p:cNvSpPr>
          <p:nvPr>
            <p:ph idx="1"/>
          </p:nvPr>
        </p:nvSpPr>
        <p:spPr/>
        <p:txBody>
          <a:bodyPr/>
          <a:lstStyle/>
          <a:p>
            <a:pPr eaLnBrk="1" hangingPunct="1"/>
            <a:r>
              <a:rPr lang="zh-CN" altLang="en-US" sz="2800" b="1" dirty="0" smtClean="0"/>
              <a:t>写入：建立时间</a:t>
            </a:r>
            <a:r>
              <a:rPr lang="zh-CN" altLang="en-US" sz="2800" b="1" dirty="0" smtClean="0"/>
              <a:t>与保持时间</a:t>
            </a:r>
            <a:endParaRPr lang="en-US" altLang="zh-CN" sz="2800" b="1" dirty="0" smtClean="0"/>
          </a:p>
          <a:p>
            <a:pPr lvl="1" eaLnBrk="1" hangingPunct="1"/>
            <a:r>
              <a:rPr lang="zh-CN" altLang="en-US" sz="2400" dirty="0" smtClean="0"/>
              <a:t>建立 时间（</a:t>
            </a:r>
            <a:r>
              <a:rPr lang="en-US" altLang="zh-CN" sz="2400" dirty="0" err="1" smtClean="0"/>
              <a:t>Tsu</a:t>
            </a:r>
            <a:r>
              <a:rPr lang="zh-CN" altLang="en-US" sz="2400" dirty="0" smtClean="0"/>
              <a:t>：</a:t>
            </a:r>
            <a:r>
              <a:rPr lang="en-US" altLang="zh-CN" sz="2400" dirty="0" smtClean="0"/>
              <a:t>set up time</a:t>
            </a:r>
            <a:r>
              <a:rPr lang="zh-CN" altLang="en-US" sz="2400" dirty="0" smtClean="0"/>
              <a:t>）是指在时钟沿到来之前数据从不稳定到稳定所需的时间，如果建立的时间不满足要求那么数据将不能在这个时钟上升沿被稳定的打入触发器；</a:t>
            </a:r>
            <a:endParaRPr lang="en-US" altLang="zh-CN" sz="2400" dirty="0" smtClean="0"/>
          </a:p>
          <a:p>
            <a:pPr lvl="1" eaLnBrk="1" hangingPunct="1"/>
            <a:r>
              <a:rPr lang="zh-CN" altLang="en-US" sz="2400" dirty="0" smtClean="0"/>
              <a:t>保持时间 （</a:t>
            </a:r>
            <a:r>
              <a:rPr lang="en-US" altLang="zh-CN" sz="2400" dirty="0" err="1" smtClean="0"/>
              <a:t>Th</a:t>
            </a:r>
            <a:r>
              <a:rPr lang="zh-CN" altLang="en-US" sz="2400" dirty="0" smtClean="0"/>
              <a:t>：</a:t>
            </a:r>
            <a:r>
              <a:rPr lang="en-US" altLang="zh-CN" sz="2400" dirty="0" smtClean="0"/>
              <a:t>hold time</a:t>
            </a:r>
            <a:r>
              <a:rPr lang="zh-CN" altLang="en-US" sz="2400" dirty="0" smtClean="0"/>
              <a:t>）是指数据稳定后保持的时间，如果保持时间不满足要求那么数据同样也不能被稳定的打入触发器。</a:t>
            </a:r>
            <a:endParaRPr lang="en-US" altLang="zh-CN" sz="2400" dirty="0" smtClean="0"/>
          </a:p>
          <a:p>
            <a:pPr eaLnBrk="1" hangingPunct="1"/>
            <a:r>
              <a:rPr lang="zh-CN" altLang="en-US" sz="2800" dirty="0" smtClean="0"/>
              <a:t>输出：输出时延，触发器</a:t>
            </a:r>
            <a:r>
              <a:rPr lang="zh-CN" altLang="en-US" sz="2800" dirty="0" smtClean="0"/>
              <a:t>的数据输出的延时</a:t>
            </a:r>
            <a:r>
              <a:rPr lang="en-US" altLang="zh-CN" sz="2800" dirty="0" err="1" smtClean="0"/>
              <a:t>Tco</a:t>
            </a:r>
            <a:r>
              <a:rPr lang="zh-CN" altLang="en-US" sz="2800" dirty="0" smtClean="0"/>
              <a:t>，通常远小于一个</a:t>
            </a:r>
            <a:r>
              <a:rPr lang="en-US" altLang="zh-CN" sz="2800" dirty="0" err="1" smtClean="0"/>
              <a:t>clk</a:t>
            </a:r>
            <a:r>
              <a:rPr lang="zh-CN" altLang="en-US" sz="2800" dirty="0" smtClean="0"/>
              <a:t>周期</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r>
              <a:rPr lang="zh-CN" altLang="en-US" smtClean="0"/>
              <a:t>寄存器时延</a:t>
            </a:r>
          </a:p>
        </p:txBody>
      </p:sp>
      <p:pic>
        <p:nvPicPr>
          <p:cNvPr id="11267"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132013" y="1752600"/>
            <a:ext cx="4497387" cy="3889375"/>
          </a:xfrm>
        </p:spPr>
      </p:pic>
      <p:sp>
        <p:nvSpPr>
          <p:cNvPr id="11268" name="矩形 4"/>
          <p:cNvSpPr>
            <a:spLocks noChangeArrowheads="1"/>
          </p:cNvSpPr>
          <p:nvPr/>
        </p:nvSpPr>
        <p:spPr bwMode="auto">
          <a:xfrm>
            <a:off x="2951163" y="3486150"/>
            <a:ext cx="3154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建立时间                 保持时间</a:t>
            </a:r>
            <a:endParaRPr lang="en-US" altLang="zh-CN" b="1"/>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pPr eaLnBrk="1" hangingPunct="1"/>
            <a:r>
              <a:rPr lang="zh-CN" altLang="en-US" smtClean="0"/>
              <a:t>同步设计的一个例子</a:t>
            </a:r>
          </a:p>
        </p:txBody>
      </p:sp>
      <p:pic>
        <p:nvPicPr>
          <p:cNvPr id="12291"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590800" y="3886200"/>
            <a:ext cx="4124325" cy="2286000"/>
          </a:xfrm>
        </p:spPr>
      </p:pic>
      <p:sp>
        <p:nvSpPr>
          <p:cNvPr id="12292" name="矩形 4"/>
          <p:cNvSpPr>
            <a:spLocks noChangeArrowheads="1"/>
          </p:cNvSpPr>
          <p:nvPr/>
        </p:nvSpPr>
        <p:spPr bwMode="auto">
          <a:xfrm>
            <a:off x="919163" y="1417638"/>
            <a:ext cx="74676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r>
              <a:rPr lang="zh-CN" altLang="en-US"/>
              <a:t>图中</a:t>
            </a:r>
            <a:r>
              <a:rPr lang="en-US" altLang="zh-CN"/>
              <a:t>Tco</a:t>
            </a:r>
            <a:r>
              <a:rPr lang="zh-CN" altLang="en-US"/>
              <a:t>是触发器的数据输出的延时；</a:t>
            </a:r>
            <a:r>
              <a:rPr lang="en-US" altLang="zh-CN"/>
              <a:t>Tdelay</a:t>
            </a:r>
            <a:r>
              <a:rPr lang="zh-CN" altLang="en-US"/>
              <a:t>是组合逻辑的延 时；</a:t>
            </a:r>
            <a:r>
              <a:rPr lang="en-US" altLang="zh-CN"/>
              <a:t>Tsetup</a:t>
            </a:r>
            <a:r>
              <a:rPr lang="zh-CN" altLang="en-US"/>
              <a:t>是触发器的建立时间；</a:t>
            </a:r>
            <a:r>
              <a:rPr lang="en-US" altLang="zh-CN"/>
              <a:t>Tpd</a:t>
            </a:r>
            <a:r>
              <a:rPr lang="zh-CN" altLang="en-US"/>
              <a:t>为时钟的延时。如果第一个触发器</a:t>
            </a:r>
            <a:r>
              <a:rPr lang="en-US" altLang="zh-CN"/>
              <a:t>D1</a:t>
            </a:r>
            <a:r>
              <a:rPr lang="zh-CN" altLang="en-US"/>
              <a:t>建立时间最大为</a:t>
            </a:r>
            <a:r>
              <a:rPr lang="en-US" altLang="zh-CN"/>
              <a:t>T1max</a:t>
            </a:r>
            <a:r>
              <a:rPr lang="zh-CN" altLang="en-US"/>
              <a:t>，最小为</a:t>
            </a:r>
            <a:r>
              <a:rPr lang="en-US" altLang="zh-CN"/>
              <a:t>T1min</a:t>
            </a:r>
            <a:r>
              <a:rPr lang="zh-CN" altLang="en-US"/>
              <a:t>，组合逻辑的延时最大为 </a:t>
            </a:r>
            <a:r>
              <a:rPr lang="en-US" altLang="zh-CN"/>
              <a:t>T2max</a:t>
            </a:r>
            <a:r>
              <a:rPr lang="zh-CN" altLang="en-US"/>
              <a:t>，最小为</a:t>
            </a:r>
            <a:r>
              <a:rPr lang="en-US" altLang="zh-CN"/>
              <a:t>T2min</a:t>
            </a:r>
            <a:r>
              <a:rPr lang="zh-CN" altLang="en-US"/>
              <a:t>。问第二个触发器</a:t>
            </a:r>
            <a:r>
              <a:rPr lang="en-US" altLang="zh-CN"/>
              <a:t>D2</a:t>
            </a:r>
            <a:r>
              <a:rPr lang="zh-CN" altLang="en-US"/>
              <a:t>立时间</a:t>
            </a:r>
            <a:r>
              <a:rPr lang="en-US" altLang="zh-CN"/>
              <a:t>T3</a:t>
            </a:r>
            <a:r>
              <a:rPr lang="zh-CN" altLang="en-US"/>
              <a:t>与保持时间</a:t>
            </a:r>
            <a:r>
              <a:rPr lang="en-US" altLang="zh-CN"/>
              <a:t>T4</a:t>
            </a:r>
            <a:r>
              <a:rPr lang="zh-CN" altLang="en-US"/>
              <a:t>应该满足什么条件，或者是知道了</a:t>
            </a:r>
            <a:r>
              <a:rPr lang="en-US" altLang="zh-CN"/>
              <a:t>T3</a:t>
            </a:r>
            <a:r>
              <a:rPr lang="zh-CN" altLang="en-US"/>
              <a:t>与</a:t>
            </a:r>
            <a:r>
              <a:rPr lang="en-US" altLang="zh-CN"/>
              <a:t>T4</a:t>
            </a:r>
            <a:r>
              <a:rPr lang="zh-CN" altLang="en-US"/>
              <a:t>那么能容许的最大时钟周期是多少。 </a:t>
            </a:r>
            <a:endParaRPr lang="en-US" altLang="zh-CN"/>
          </a:p>
          <a:p>
            <a:pPr eaLnBrk="1" hangingPunct="1">
              <a:buFont typeface="Arial" panose="020B0604020202020204" pitchFamily="34" charset="0"/>
              <a:buChar char="•"/>
            </a:pPr>
            <a:r>
              <a:rPr lang="zh-CN" altLang="en-US"/>
              <a:t>这个问题是在设计中必须考虑的问题，只有弄清了这个问题才能保证所设计的组合逻辑的延时是否满足了要求。设</a:t>
            </a:r>
            <a:r>
              <a:rPr lang="en-US" altLang="zh-CN"/>
              <a:t>T</a:t>
            </a:r>
            <a:r>
              <a:rPr lang="zh-CN" altLang="en-US"/>
              <a:t>是</a:t>
            </a:r>
            <a:r>
              <a:rPr lang="en-US" altLang="zh-CN"/>
              <a:t>clk</a:t>
            </a:r>
            <a:r>
              <a:rPr lang="zh-CN" altLang="en-US"/>
              <a:t>周期，</a:t>
            </a:r>
            <a:r>
              <a:rPr lang="en-US" altLang="zh-CN"/>
              <a:t>Tpd</a:t>
            </a:r>
            <a:r>
              <a:rPr lang="zh-CN" altLang="en-US"/>
              <a:t>可以忽略。</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en-US" altLang="zh-CN" smtClean="0"/>
              <a:t>T-Tco-Tdelay&gt;T3</a:t>
            </a:r>
            <a:endParaRPr lang="zh-CN" altLang="en-US" smtClean="0"/>
          </a:p>
        </p:txBody>
      </p:sp>
      <p:pic>
        <p:nvPicPr>
          <p:cNvPr id="13315"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914525" y="2590800"/>
            <a:ext cx="5314950" cy="3543300"/>
          </a:xfrm>
        </p:spPr>
      </p:pic>
      <p:sp>
        <p:nvSpPr>
          <p:cNvPr id="13316" name="矩形 4"/>
          <p:cNvSpPr>
            <a:spLocks noChangeArrowheads="1"/>
          </p:cNvSpPr>
          <p:nvPr/>
        </p:nvSpPr>
        <p:spPr bwMode="auto">
          <a:xfrm>
            <a:off x="838200" y="1417638"/>
            <a:ext cx="7239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r>
              <a:rPr lang="zh-CN" altLang="en-US"/>
              <a:t>如果</a:t>
            </a:r>
            <a:r>
              <a:rPr lang="en-US" altLang="zh-CN"/>
              <a:t>T-Tco-Tdelay&gt;T3</a:t>
            </a:r>
            <a:r>
              <a:rPr lang="zh-CN" altLang="en-US"/>
              <a:t>，则能满足触发器二的建立时间的要求，其中</a:t>
            </a:r>
            <a:r>
              <a:rPr lang="en-US" altLang="zh-CN"/>
              <a:t>T</a:t>
            </a:r>
            <a:r>
              <a:rPr lang="zh-CN" altLang="en-US"/>
              <a:t>为时钟的周期，这种情况下第二个触发器就能在第二个时钟的升沿就能稳定的采到</a:t>
            </a:r>
            <a:r>
              <a:rPr lang="en-US" altLang="zh-CN"/>
              <a:t>D2</a:t>
            </a:r>
            <a:r>
              <a:rPr lang="zh-CN" altLang="en-US"/>
              <a:t>，时序图如下所示</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eaLnBrk="1" hangingPunct="1"/>
            <a:r>
              <a:rPr lang="en-US" altLang="zh-CN" smtClean="0"/>
              <a:t>T-Tco-Tdelay&lt;T3</a:t>
            </a:r>
            <a:endParaRPr lang="zh-CN" altLang="en-US" smtClean="0"/>
          </a:p>
        </p:txBody>
      </p:sp>
      <p:sp>
        <p:nvSpPr>
          <p:cNvPr id="14339" name="内容占位符 2"/>
          <p:cNvSpPr>
            <a:spLocks noGrp="1"/>
          </p:cNvSpPr>
          <p:nvPr>
            <p:ph idx="1"/>
          </p:nvPr>
        </p:nvSpPr>
        <p:spPr>
          <a:xfrm>
            <a:off x="457200" y="1600200"/>
            <a:ext cx="8077200" cy="1143000"/>
          </a:xfrm>
        </p:spPr>
        <p:txBody>
          <a:bodyPr/>
          <a:lstStyle/>
          <a:p>
            <a:pPr eaLnBrk="1" hangingPunct="1"/>
            <a:r>
              <a:rPr lang="en-US" altLang="zh-CN" sz="2000" dirty="0" smtClean="0"/>
              <a:t>T-</a:t>
            </a:r>
            <a:r>
              <a:rPr lang="en-US" altLang="zh-CN" sz="2000" dirty="0" err="1" smtClean="0"/>
              <a:t>Tco</a:t>
            </a:r>
            <a:r>
              <a:rPr lang="en-US" altLang="zh-CN" sz="2000" dirty="0" smtClean="0"/>
              <a:t>-</a:t>
            </a:r>
            <a:r>
              <a:rPr lang="en-US" altLang="zh-CN" sz="2000" dirty="0" err="1" smtClean="0"/>
              <a:t>Tdelay</a:t>
            </a:r>
            <a:r>
              <a:rPr lang="en-US" altLang="zh-CN" sz="2000" dirty="0" smtClean="0"/>
              <a:t>&lt;T3</a:t>
            </a:r>
            <a:r>
              <a:rPr lang="zh-CN" altLang="en-US" sz="2000" dirty="0" smtClean="0"/>
              <a:t>　那么将不满足要求，第二 个触发器就在第二个时钟的升沿将采到的是一个不定态，如下图所示。那么电路将不能正常的工作。</a:t>
            </a:r>
          </a:p>
          <a:p>
            <a:pPr eaLnBrk="1" hangingPunct="1"/>
            <a:endParaRPr lang="zh-CN" altLang="en-US" sz="2000" dirty="0" smtClean="0"/>
          </a:p>
        </p:txBody>
      </p:sp>
      <p:pic>
        <p:nvPicPr>
          <p:cNvPr id="1434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743200"/>
            <a:ext cx="5638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zh-CN" altLang="en-US" smtClean="0"/>
              <a:t>仿真中寄存器的时延</a:t>
            </a:r>
          </a:p>
        </p:txBody>
      </p:sp>
      <p:sp>
        <p:nvSpPr>
          <p:cNvPr id="15363" name="内容占位符 2"/>
          <p:cNvSpPr>
            <a:spLocks noGrp="1"/>
          </p:cNvSpPr>
          <p:nvPr>
            <p:ph idx="1"/>
          </p:nvPr>
        </p:nvSpPr>
        <p:spPr/>
        <p:txBody>
          <a:bodyPr/>
          <a:lstStyle/>
          <a:p>
            <a:pPr eaLnBrk="1" hangingPunct="1"/>
            <a:r>
              <a:rPr lang="zh-CN" altLang="en-US" sz="2800" dirty="0" smtClean="0"/>
              <a:t>仿真分为前仿真和后仿真</a:t>
            </a:r>
            <a:endParaRPr lang="en-US" altLang="zh-CN" sz="2800" dirty="0" smtClean="0"/>
          </a:p>
          <a:p>
            <a:pPr lvl="1" eaLnBrk="1" hangingPunct="1"/>
            <a:r>
              <a:rPr lang="zh-CN" altLang="en-US" sz="2000" dirty="0" smtClean="0"/>
              <a:t>功能仿真</a:t>
            </a:r>
            <a:r>
              <a:rPr lang="en-US" altLang="zh-CN" sz="2000" dirty="0" smtClean="0"/>
              <a:t>( </a:t>
            </a:r>
            <a:r>
              <a:rPr lang="zh-CN" altLang="en-US" sz="2000" dirty="0" smtClean="0"/>
              <a:t>前仿真</a:t>
            </a:r>
            <a:r>
              <a:rPr lang="en-US" altLang="zh-CN" sz="2000" dirty="0" smtClean="0"/>
              <a:t>) </a:t>
            </a:r>
            <a:r>
              <a:rPr lang="zh-CN" altLang="en-US" sz="2000" dirty="0" smtClean="0"/>
              <a:t>功能仿真是指在一个设计中，在设计实现前对所创建的逻辑进行的验证其功能是否正确的过程。布局布线以前的仿真都称作功能仿真，它包括综合前仿真（</a:t>
            </a:r>
            <a:r>
              <a:rPr lang="en-US" altLang="zh-CN" sz="2000" dirty="0" smtClean="0"/>
              <a:t>Pre-Synthesis Simulation </a:t>
            </a:r>
            <a:r>
              <a:rPr lang="zh-CN" altLang="en-US" sz="2000" dirty="0" smtClean="0"/>
              <a:t>）和综合后仿真（</a:t>
            </a:r>
            <a:r>
              <a:rPr lang="en-US" altLang="zh-CN" sz="2000" dirty="0" smtClean="0"/>
              <a:t>Post-Synthesis Simulation</a:t>
            </a:r>
            <a:r>
              <a:rPr lang="zh-CN" altLang="en-US" sz="2000" dirty="0" smtClean="0"/>
              <a:t>）。综合前仿真主要针对基于原理框图的设计</a:t>
            </a:r>
            <a:r>
              <a:rPr lang="en-US" altLang="zh-CN" sz="2000" dirty="0" smtClean="0"/>
              <a:t>;  </a:t>
            </a:r>
            <a:r>
              <a:rPr lang="zh-CN" altLang="en-US" sz="2000" dirty="0" smtClean="0"/>
              <a:t>综合后仿真既适合原理图设计，也适合基于</a:t>
            </a:r>
            <a:r>
              <a:rPr lang="en-US" altLang="zh-CN" sz="2000" dirty="0" smtClean="0"/>
              <a:t>HDL </a:t>
            </a:r>
            <a:r>
              <a:rPr lang="zh-CN" altLang="en-US" sz="2000" dirty="0" smtClean="0"/>
              <a:t>语言的设计。</a:t>
            </a:r>
            <a:endParaRPr lang="en-US" altLang="zh-CN" sz="2000" dirty="0" smtClean="0"/>
          </a:p>
          <a:p>
            <a:pPr lvl="1" eaLnBrk="1" hangingPunct="1"/>
            <a:r>
              <a:rPr lang="zh-CN" altLang="en-US" sz="2000" dirty="0" smtClean="0"/>
              <a:t>时序仿真（后仿真） 时序仿真使用布局布线后器件给出的模块和连线的延时信息， 在最坏的情况下对电路的行为作出实际地估价。 时序仿真使用的仿真器和功能仿真使用的仿真器是相同的， 所需的流程和激励也是相同的； 惟一的差别是为时序仿真加载到仿真器的设计包括基于实际布局布线设计的最坏情况的</a:t>
            </a:r>
            <a:r>
              <a:rPr lang="zh-CN" altLang="en-US" sz="2000" dirty="0" smtClean="0">
                <a:solidFill>
                  <a:srgbClr val="FF0000"/>
                </a:solidFill>
              </a:rPr>
              <a:t>布局布线延时</a:t>
            </a:r>
            <a:r>
              <a:rPr lang="zh-CN" altLang="en-US" sz="2000" dirty="0" smtClean="0"/>
              <a:t>， 并且在仿真结果波形图中，时序仿真后的信号加载了时延， 而</a:t>
            </a:r>
            <a:r>
              <a:rPr lang="zh-CN" altLang="en-US" sz="2000" dirty="0" smtClean="0">
                <a:solidFill>
                  <a:srgbClr val="FF0000"/>
                </a:solidFill>
              </a:rPr>
              <a:t>功能仿真没有</a:t>
            </a:r>
            <a:r>
              <a:rPr lang="zh-CN" altLang="en-US" sz="2000" dirty="0" smtClean="0"/>
              <a:t>。</a:t>
            </a:r>
          </a:p>
          <a:p>
            <a:pPr lvl="1" eaLnBrk="1" hangingPunct="1"/>
            <a:endParaRPr lang="zh-CN" altLang="en-US" sz="18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zh-CN" altLang="en-US" smtClean="0"/>
              <a:t>仿真中寄存器的时延</a:t>
            </a:r>
          </a:p>
        </p:txBody>
      </p:sp>
      <p:pic>
        <p:nvPicPr>
          <p:cNvPr id="16388"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061093"/>
            <a:ext cx="261937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334000"/>
            <a:ext cx="90678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4"/>
          <p:cNvSpPr>
            <a:spLocks noGrp="1"/>
          </p:cNvSpPr>
          <p:nvPr>
            <p:ph idx="1"/>
          </p:nvPr>
        </p:nvSpPr>
        <p:spPr/>
        <p:txBody>
          <a:bodyPr/>
          <a:lstStyle/>
          <a:p>
            <a:r>
              <a:rPr lang="zh-CN" altLang="en-US" dirty="0" smtClean="0"/>
              <a:t>从下例，我们可以看出，在功能仿真中，寄存器的输出时延可以看成无穷小。</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pPr eaLnBrk="1" hangingPunct="1"/>
            <a:r>
              <a:rPr lang="zh-CN" altLang="en-US" dirty="0" smtClean="0"/>
              <a:t>另外一个问题</a:t>
            </a:r>
          </a:p>
        </p:txBody>
      </p:sp>
      <p:pic>
        <p:nvPicPr>
          <p:cNvPr id="1741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 y="4926013"/>
            <a:ext cx="90678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48425" y="3168650"/>
            <a:ext cx="261937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noRot="1" noChangeAspect="1" noMove="1" noResize="1" noEditPoints="1" noAdjustHandles="1" noChangeArrowheads="1" noChangeShapeType="1" noTextEdit="1"/>
          </p:cNvSpPr>
          <p:nvPr>
            <p:ph idx="1"/>
          </p:nvPr>
        </p:nvSpPr>
        <p:spPr>
          <a:blipFill rotWithShape="0">
            <a:blip r:embed="rId4"/>
            <a:stretch>
              <a:fillRect l="-1704" t="-2156" r="-2370"/>
            </a:stretch>
          </a:blipFill>
          <a:extLst/>
        </p:spPr>
        <p:txBody>
          <a:bodyPr/>
          <a:lstStyle/>
          <a:p>
            <a:r>
              <a:rPr lang="zh-CN" altLang="en-US" dirty="0">
                <a:noFill/>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lang="zh-CN" altLang="en-US" dirty="0" smtClean="0"/>
              <a:t>一个例子：实验二 </a:t>
            </a:r>
            <a:r>
              <a:rPr lang="en-US" altLang="zh-CN" dirty="0" err="1" smtClean="0"/>
              <a:t>regfile</a:t>
            </a:r>
            <a:r>
              <a:rPr lang="zh-CN" altLang="en-US" dirty="0" smtClean="0"/>
              <a:t>设计</a:t>
            </a:r>
          </a:p>
        </p:txBody>
      </p:sp>
      <p:pic>
        <p:nvPicPr>
          <p:cNvPr id="18435"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32025" y="1600200"/>
            <a:ext cx="4679950" cy="4525963"/>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pPr eaLnBrk="1" hangingPunct="1"/>
            <a:r>
              <a:rPr lang="zh-CN" altLang="en-US" smtClean="0"/>
              <a:t>时序电路设计</a:t>
            </a:r>
          </a:p>
        </p:txBody>
      </p:sp>
      <p:sp>
        <p:nvSpPr>
          <p:cNvPr id="3075" name="内容占位符 2"/>
          <p:cNvSpPr>
            <a:spLocks noGrp="1"/>
          </p:cNvSpPr>
          <p:nvPr>
            <p:ph idx="1"/>
          </p:nvPr>
        </p:nvSpPr>
        <p:spPr/>
        <p:txBody>
          <a:bodyPr/>
          <a:lstStyle/>
          <a:p>
            <a:pPr eaLnBrk="1" hangingPunct="1"/>
            <a:r>
              <a:rPr lang="zh-CN" altLang="en-US" smtClean="0"/>
              <a:t>阻塞与非阻塞</a:t>
            </a:r>
            <a:endParaRPr lang="en-US" altLang="zh-CN" smtClean="0"/>
          </a:p>
          <a:p>
            <a:pPr lvl="1" eaLnBrk="1" hangingPunct="1"/>
            <a:r>
              <a:rPr lang="zh-CN" altLang="en-US" smtClean="0"/>
              <a:t>阻塞赋值操作符用等号</a:t>
            </a:r>
            <a:r>
              <a:rPr lang="en-US" altLang="zh-CN" smtClean="0"/>
              <a:t>(</a:t>
            </a:r>
            <a:r>
              <a:rPr lang="zh-CN" altLang="en-US" smtClean="0"/>
              <a:t>即 </a:t>
            </a:r>
            <a:r>
              <a:rPr lang="en-US" altLang="zh-CN" smtClean="0"/>
              <a:t>= )</a:t>
            </a:r>
            <a:r>
              <a:rPr lang="zh-CN" altLang="en-US" smtClean="0"/>
              <a:t>表示。“阻塞”是指在进程语句（</a:t>
            </a:r>
            <a:r>
              <a:rPr lang="en-US" altLang="zh-CN" smtClean="0"/>
              <a:t>initial</a:t>
            </a:r>
            <a:r>
              <a:rPr lang="zh-CN" altLang="en-US" smtClean="0"/>
              <a:t>和</a:t>
            </a:r>
            <a:r>
              <a:rPr lang="en-US" altLang="zh-CN" smtClean="0"/>
              <a:t>always</a:t>
            </a:r>
            <a:r>
              <a:rPr lang="zh-CN" altLang="en-US" smtClean="0"/>
              <a:t>）中，当前的赋值语句阻断了其后的语句，也就是说后面的语句必须等到当前的赋值语句执行完毕才能执行。</a:t>
            </a:r>
            <a:endParaRPr lang="en-US" altLang="zh-CN" smtClean="0"/>
          </a:p>
          <a:p>
            <a:pPr lvl="1" eaLnBrk="1" hangingPunct="1"/>
            <a:r>
              <a:rPr lang="zh-CN" altLang="en-US" smtClean="0"/>
              <a:t>非阻塞赋值操作符用小于等于号 </a:t>
            </a:r>
            <a:r>
              <a:rPr lang="en-US" altLang="zh-CN" smtClean="0"/>
              <a:t>(</a:t>
            </a:r>
            <a:r>
              <a:rPr lang="zh-CN" altLang="en-US" smtClean="0"/>
              <a:t>即 </a:t>
            </a:r>
            <a:r>
              <a:rPr lang="en-US" altLang="zh-CN" smtClean="0"/>
              <a:t>&lt;= )</a:t>
            </a:r>
            <a:r>
              <a:rPr lang="zh-CN" altLang="en-US" smtClean="0"/>
              <a:t>表示。“非阻塞”是指在进程语句（</a:t>
            </a:r>
            <a:r>
              <a:rPr lang="en-US" altLang="zh-CN" smtClean="0"/>
              <a:t>initial</a:t>
            </a:r>
            <a:r>
              <a:rPr lang="zh-CN" altLang="en-US" smtClean="0"/>
              <a:t>和</a:t>
            </a:r>
            <a:r>
              <a:rPr lang="en-US" altLang="zh-CN" smtClean="0"/>
              <a:t>always</a:t>
            </a:r>
            <a:r>
              <a:rPr lang="zh-CN" altLang="en-US" smtClean="0"/>
              <a:t>）中，当前的赋值语句不会阻断其后的语句。</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r>
              <a:rPr lang="zh-CN" altLang="en-US" smtClean="0"/>
              <a:t>一个例子：实验二 </a:t>
            </a:r>
            <a:r>
              <a:rPr lang="en-US" altLang="zh-CN" smtClean="0"/>
              <a:t>regfile</a:t>
            </a:r>
            <a:r>
              <a:rPr lang="zh-CN" altLang="en-US" smtClean="0"/>
              <a:t>设计</a:t>
            </a:r>
          </a:p>
        </p:txBody>
      </p:sp>
      <p:pic>
        <p:nvPicPr>
          <p:cNvPr id="19459"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2075" y="2133600"/>
            <a:ext cx="9078913" cy="3505200"/>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程序控制</a:t>
            </a:r>
            <a:endParaRPr lang="zh-CN" altLang="en-US" dirty="0"/>
          </a:p>
        </p:txBody>
      </p:sp>
      <p:sp>
        <p:nvSpPr>
          <p:cNvPr id="3" name="内容占位符 2"/>
          <p:cNvSpPr>
            <a:spLocks noGrp="1"/>
          </p:cNvSpPr>
          <p:nvPr>
            <p:ph idx="1"/>
          </p:nvPr>
        </p:nvSpPr>
        <p:spPr/>
        <p:txBody>
          <a:bodyPr/>
          <a:lstStyle/>
          <a:p>
            <a:r>
              <a:rPr lang="zh-CN" altLang="en-US" dirty="0" smtClean="0"/>
              <a:t>状态机</a:t>
            </a:r>
            <a:endParaRPr lang="en-US" altLang="zh-CN" dirty="0" smtClean="0"/>
          </a:p>
          <a:p>
            <a:pPr lvl="1"/>
            <a:r>
              <a:rPr lang="zh-CN" altLang="en-US" dirty="0" smtClean="0"/>
              <a:t>三段式状态机</a:t>
            </a:r>
            <a:endParaRPr lang="en-US" altLang="zh-CN" dirty="0" smtClean="0"/>
          </a:p>
          <a:p>
            <a:r>
              <a:rPr lang="zh-CN" altLang="en-US" dirty="0" smtClean="0"/>
              <a:t>时钟分频</a:t>
            </a:r>
            <a:endParaRPr lang="en-US" altLang="zh-CN" dirty="0" smtClean="0"/>
          </a:p>
          <a:p>
            <a:pPr lvl="1"/>
            <a:r>
              <a:rPr lang="zh-CN" altLang="en-US" dirty="0" smtClean="0"/>
              <a:t>计数器分频</a:t>
            </a:r>
            <a:endParaRPr lang="en-US" altLang="zh-CN" dirty="0" smtClean="0"/>
          </a:p>
          <a:p>
            <a:pPr lvl="1"/>
            <a:r>
              <a:rPr lang="zh-CN" altLang="en-US" dirty="0" smtClean="0"/>
              <a:t>移位分频</a:t>
            </a:r>
            <a:endParaRPr lang="en-US" altLang="zh-CN" dirty="0" smtClean="0"/>
          </a:p>
          <a:p>
            <a:r>
              <a:rPr lang="zh-CN" altLang="en-US" dirty="0" smtClean="0"/>
              <a:t>时钟前后沿的使用</a:t>
            </a:r>
            <a:endParaRPr lang="en-US" altLang="zh-CN" dirty="0" smtClean="0"/>
          </a:p>
        </p:txBody>
      </p:sp>
    </p:spTree>
    <p:extLst>
      <p:ext uri="{BB962C8B-B14F-4D97-AF65-F5344CB8AC3E}">
        <p14:creationId xmlns:p14="http://schemas.microsoft.com/office/powerpoint/2010/main" val="1945629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0"/>
            <a:ext cx="8229600" cy="838200"/>
          </a:xfrm>
        </p:spPr>
        <p:txBody>
          <a:bodyPr/>
          <a:lstStyle/>
          <a:p>
            <a:pPr eaLnBrk="1" hangingPunct="1"/>
            <a:r>
              <a:rPr lang="zh-CN" altLang="en-US" smtClean="0"/>
              <a:t>三段式状态机</a:t>
            </a:r>
          </a:p>
        </p:txBody>
      </p:sp>
      <p:sp>
        <p:nvSpPr>
          <p:cNvPr id="20483" name="Rectangle 3"/>
          <p:cNvSpPr>
            <a:spLocks noGrp="1" noChangeArrowheads="1"/>
          </p:cNvSpPr>
          <p:nvPr>
            <p:ph type="body" idx="1"/>
          </p:nvPr>
        </p:nvSpPr>
        <p:spPr>
          <a:xfrm>
            <a:off x="457200" y="838200"/>
            <a:ext cx="8229600" cy="5410200"/>
          </a:xfrm>
        </p:spPr>
        <p:txBody>
          <a:bodyPr/>
          <a:lstStyle/>
          <a:p>
            <a:pPr eaLnBrk="1" hangingPunct="1">
              <a:lnSpc>
                <a:spcPct val="80000"/>
              </a:lnSpc>
              <a:buFontTx/>
              <a:buNone/>
            </a:pPr>
            <a:r>
              <a:rPr lang="en-US" altLang="zh-CN" sz="1600" b="1" smtClean="0"/>
              <a:t>        always@(posedge clk or negedge rst_n)</a:t>
            </a:r>
          </a:p>
          <a:p>
            <a:pPr lvl="1" eaLnBrk="1" hangingPunct="1">
              <a:lnSpc>
                <a:spcPct val="80000"/>
              </a:lnSpc>
              <a:buFontTx/>
              <a:buNone/>
            </a:pPr>
            <a:r>
              <a:rPr lang="en-US" altLang="zh-CN" sz="1600" b="1" smtClean="0"/>
              <a:t>	If(~rst_n)</a:t>
            </a:r>
          </a:p>
          <a:p>
            <a:pPr lvl="1" eaLnBrk="1" hangingPunct="1">
              <a:lnSpc>
                <a:spcPct val="80000"/>
              </a:lnSpc>
              <a:buFontTx/>
              <a:buNone/>
            </a:pPr>
            <a:r>
              <a:rPr lang="en-US" altLang="zh-CN" sz="1600" b="1" smtClean="0"/>
              <a:t>		    curr_state	&lt;= IDLE;</a:t>
            </a:r>
          </a:p>
          <a:p>
            <a:pPr lvl="1" eaLnBrk="1" hangingPunct="1">
              <a:lnSpc>
                <a:spcPct val="80000"/>
              </a:lnSpc>
              <a:buFontTx/>
              <a:buNone/>
            </a:pPr>
            <a:r>
              <a:rPr lang="en-US" altLang="zh-CN" sz="1600" b="1" smtClean="0"/>
              <a:t>   else</a:t>
            </a:r>
          </a:p>
          <a:p>
            <a:pPr lvl="1" eaLnBrk="1" hangingPunct="1">
              <a:lnSpc>
                <a:spcPct val="80000"/>
              </a:lnSpc>
              <a:buFontTx/>
              <a:buNone/>
            </a:pPr>
            <a:r>
              <a:rPr lang="en-US" altLang="zh-CN" sz="1600" b="1" smtClean="0"/>
              <a:t>         curr_state	&lt;= nest_state;</a:t>
            </a:r>
          </a:p>
          <a:p>
            <a:pPr lvl="1" eaLnBrk="1" hangingPunct="1">
              <a:lnSpc>
                <a:spcPct val="80000"/>
              </a:lnSpc>
              <a:buFontTx/>
              <a:buNone/>
            </a:pPr>
            <a:endParaRPr lang="en-US" altLang="zh-CN" sz="1600" b="1" smtClean="0"/>
          </a:p>
          <a:p>
            <a:pPr lvl="1" eaLnBrk="1" hangingPunct="1">
              <a:lnSpc>
                <a:spcPct val="80000"/>
              </a:lnSpc>
              <a:buFontTx/>
              <a:buNone/>
            </a:pPr>
            <a:r>
              <a:rPr lang="en-US" altLang="zh-CN" sz="1600" b="1" smtClean="0"/>
              <a:t>always@(*)</a:t>
            </a:r>
          </a:p>
          <a:p>
            <a:pPr lvl="1" eaLnBrk="1" hangingPunct="1">
              <a:lnSpc>
                <a:spcPct val="80000"/>
              </a:lnSpc>
              <a:buFontTx/>
              <a:buNone/>
            </a:pPr>
            <a:r>
              <a:rPr lang="en-US" altLang="zh-CN" sz="1600" b="1" smtClean="0"/>
              <a:t>	case(curr_state)</a:t>
            </a:r>
          </a:p>
          <a:p>
            <a:pPr lvl="1" eaLnBrk="1" hangingPunct="1">
              <a:lnSpc>
                <a:spcPct val="80000"/>
              </a:lnSpc>
              <a:buFontTx/>
              <a:buNone/>
            </a:pPr>
            <a:r>
              <a:rPr lang="en-US" altLang="zh-CN" sz="1600" b="1" smtClean="0"/>
              <a:t>		     IDLE:  </a:t>
            </a:r>
          </a:p>
          <a:p>
            <a:pPr lvl="1" eaLnBrk="1" hangingPunct="1">
              <a:lnSpc>
                <a:spcPct val="80000"/>
              </a:lnSpc>
              <a:buFontTx/>
              <a:buNone/>
            </a:pPr>
            <a:r>
              <a:rPr lang="en-US" altLang="zh-CN" sz="1600" b="1" smtClean="0"/>
              <a:t>			next_state = …</a:t>
            </a:r>
          </a:p>
          <a:p>
            <a:pPr lvl="1" eaLnBrk="1" hangingPunct="1">
              <a:lnSpc>
                <a:spcPct val="80000"/>
              </a:lnSpc>
              <a:buFontTx/>
              <a:buNone/>
            </a:pPr>
            <a:r>
              <a:rPr lang="en-US" altLang="zh-CN" sz="1600" b="1" smtClean="0"/>
              <a:t>          …</a:t>
            </a:r>
          </a:p>
          <a:p>
            <a:pPr lvl="1" eaLnBrk="1" hangingPunct="1">
              <a:lnSpc>
                <a:spcPct val="80000"/>
              </a:lnSpc>
              <a:buFontTx/>
              <a:buNone/>
            </a:pPr>
            <a:r>
              <a:rPr lang="en-US" altLang="zh-CN" sz="1600" b="1" smtClean="0"/>
              <a:t>          default:</a:t>
            </a:r>
          </a:p>
          <a:p>
            <a:pPr lvl="1" eaLnBrk="1" hangingPunct="1">
              <a:lnSpc>
                <a:spcPct val="80000"/>
              </a:lnSpc>
              <a:buFontTx/>
              <a:buNone/>
            </a:pPr>
            <a:r>
              <a:rPr lang="en-US" altLang="zh-CN" sz="1600" b="1" smtClean="0"/>
              <a:t>			next_state = …</a:t>
            </a:r>
          </a:p>
          <a:p>
            <a:pPr lvl="1" eaLnBrk="1" hangingPunct="1">
              <a:lnSpc>
                <a:spcPct val="80000"/>
              </a:lnSpc>
              <a:buFontTx/>
              <a:buNone/>
            </a:pPr>
            <a:r>
              <a:rPr lang="en-US" altLang="zh-CN" sz="1600" b="1" smtClean="0"/>
              <a:t>   endcase</a:t>
            </a:r>
          </a:p>
          <a:p>
            <a:pPr lvl="1" eaLnBrk="1" hangingPunct="1">
              <a:lnSpc>
                <a:spcPct val="80000"/>
              </a:lnSpc>
              <a:buFontTx/>
              <a:buNone/>
            </a:pPr>
            <a:endParaRPr lang="en-US" altLang="zh-CN" sz="1600" b="1" smtClean="0"/>
          </a:p>
          <a:p>
            <a:pPr lvl="1" eaLnBrk="1" hangingPunct="1">
              <a:lnSpc>
                <a:spcPct val="80000"/>
              </a:lnSpc>
              <a:buFontTx/>
              <a:buNone/>
            </a:pPr>
            <a:r>
              <a:rPr lang="en-US" altLang="zh-CN" sz="1600" b="1" smtClean="0"/>
              <a:t>always@(posedge clk or negedge rst_n)</a:t>
            </a:r>
          </a:p>
          <a:p>
            <a:pPr lvl="1" eaLnBrk="1" hangingPunct="1">
              <a:lnSpc>
                <a:spcPct val="80000"/>
              </a:lnSpc>
              <a:buFontTx/>
              <a:buNone/>
            </a:pPr>
            <a:r>
              <a:rPr lang="en-US" altLang="zh-CN" sz="1600" b="1" smtClean="0"/>
              <a:t>	if(~rst_n)</a:t>
            </a:r>
          </a:p>
          <a:p>
            <a:pPr lvl="1" eaLnBrk="1" hangingPunct="1">
              <a:lnSpc>
                <a:spcPct val="80000"/>
              </a:lnSpc>
              <a:buFontTx/>
              <a:buNone/>
            </a:pPr>
            <a:r>
              <a:rPr lang="en-US" altLang="zh-CN" sz="1600" b="1" smtClean="0"/>
              <a:t>		 a &lt;= 0;</a:t>
            </a:r>
          </a:p>
          <a:p>
            <a:pPr lvl="1" eaLnBrk="1" hangingPunct="1">
              <a:lnSpc>
                <a:spcPct val="80000"/>
              </a:lnSpc>
              <a:buFontTx/>
              <a:buNone/>
            </a:pPr>
            <a:r>
              <a:rPr lang="en-US" altLang="zh-CN" sz="1600" b="1" smtClean="0"/>
              <a:t>    else if(curr_state==…)</a:t>
            </a:r>
          </a:p>
          <a:p>
            <a:pPr lvl="1" eaLnBrk="1" hangingPunct="1">
              <a:lnSpc>
                <a:spcPct val="80000"/>
              </a:lnSpc>
              <a:buFontTx/>
              <a:buNone/>
            </a:pPr>
            <a:r>
              <a:rPr lang="en-US" altLang="zh-CN" sz="1600" b="1" smtClean="0"/>
              <a:t>		 a &lt;= 1;</a:t>
            </a:r>
          </a:p>
          <a:p>
            <a:pPr lvl="1" eaLnBrk="1" hangingPunct="1">
              <a:lnSpc>
                <a:spcPct val="80000"/>
              </a:lnSpc>
              <a:buFontTx/>
              <a:buNone/>
            </a:pPr>
            <a:r>
              <a:rPr lang="en-US" altLang="zh-CN" sz="1600" b="1" smtClean="0"/>
              <a:t>    else  if(curr_state==…)</a:t>
            </a:r>
          </a:p>
          <a:p>
            <a:pPr lvl="1" eaLnBrk="1" hangingPunct="1">
              <a:lnSpc>
                <a:spcPct val="80000"/>
              </a:lnSpc>
              <a:buFontTx/>
              <a:buNone/>
            </a:pPr>
            <a:r>
              <a:rPr lang="en-US" altLang="zh-CN" sz="1600" b="1" smtClean="0"/>
              <a:t>		 a &lt;= 2;</a:t>
            </a:r>
          </a:p>
          <a:p>
            <a:pPr lvl="1" eaLnBrk="1" hangingPunct="1">
              <a:lnSpc>
                <a:spcPct val="80000"/>
              </a:lnSpc>
              <a:buFontTx/>
              <a:buNone/>
            </a:pPr>
            <a:r>
              <a:rPr lang="en-US" altLang="zh-CN" sz="1600" b="1" smtClean="0"/>
              <a:t>    else</a:t>
            </a:r>
          </a:p>
          <a:p>
            <a:pPr lvl="1" eaLnBrk="1" hangingPunct="1">
              <a:lnSpc>
                <a:spcPct val="80000"/>
              </a:lnSpc>
              <a:buFontTx/>
              <a:buNone/>
            </a:pPr>
            <a:r>
              <a:rPr lang="en-US" altLang="zh-CN" sz="1600" b="1" smtClean="0"/>
              <a:t>		 a &lt;= 3;</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三段式状态机</a:t>
            </a:r>
          </a:p>
        </p:txBody>
      </p:sp>
      <p:sp>
        <p:nvSpPr>
          <p:cNvPr id="21507" name="Rectangle 3"/>
          <p:cNvSpPr>
            <a:spLocks noGrp="1" noChangeArrowheads="1"/>
          </p:cNvSpPr>
          <p:nvPr>
            <p:ph type="body" idx="1"/>
          </p:nvPr>
        </p:nvSpPr>
        <p:spPr/>
        <p:txBody>
          <a:bodyPr/>
          <a:lstStyle/>
          <a:p>
            <a:pPr eaLnBrk="1" hangingPunct="1"/>
            <a:endParaRPr lang="zh-CN" altLang="zh-CN" smtClean="0"/>
          </a:p>
        </p:txBody>
      </p:sp>
      <p:pic>
        <p:nvPicPr>
          <p:cNvPr id="2150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6400"/>
            <a:ext cx="8610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一个例子</a:t>
            </a:r>
            <a:endParaRPr lang="zh-CN" altLang="en-US" dirty="0"/>
          </a:p>
        </p:txBody>
      </p:sp>
      <p:sp>
        <p:nvSpPr>
          <p:cNvPr id="3" name="内容占位符 2"/>
          <p:cNvSpPr>
            <a:spLocks noGrp="1"/>
          </p:cNvSpPr>
          <p:nvPr>
            <p:ph idx="1"/>
          </p:nvPr>
        </p:nvSpPr>
        <p:spPr/>
        <p:txBody>
          <a:bodyPr/>
          <a:lstStyle/>
          <a:p>
            <a:r>
              <a:rPr lang="zh-CN" altLang="en-US" dirty="0" smtClean="0"/>
              <a:t>定义三个状态，</a:t>
            </a:r>
            <a:r>
              <a:rPr lang="en-US" altLang="zh-CN" dirty="0" smtClean="0"/>
              <a:t>s0,s1,s2</a:t>
            </a:r>
            <a:r>
              <a:rPr lang="zh-CN" altLang="en-US" dirty="0" smtClean="0"/>
              <a:t>，要求</a:t>
            </a:r>
            <a:endParaRPr lang="en-US" altLang="zh-CN" dirty="0" smtClean="0"/>
          </a:p>
          <a:p>
            <a:pPr lvl="1"/>
            <a:r>
              <a:rPr lang="zh-CN" altLang="en-US" dirty="0" smtClean="0"/>
              <a:t>三个状态循环切换，即</a:t>
            </a:r>
            <a:r>
              <a:rPr lang="en-US" altLang="zh-CN" dirty="0" smtClean="0"/>
              <a:t>s0-&gt;s1-&gt;s2-&gt;s0</a:t>
            </a:r>
          </a:p>
          <a:p>
            <a:pPr lvl="1"/>
            <a:r>
              <a:rPr lang="zh-CN" altLang="en-US" dirty="0" smtClean="0"/>
              <a:t>在</a:t>
            </a:r>
            <a:r>
              <a:rPr lang="en-US" altLang="zh-CN" dirty="0" smtClean="0"/>
              <a:t>s0</a:t>
            </a:r>
            <a:r>
              <a:rPr lang="zh-CN" altLang="en-US" dirty="0" smtClean="0"/>
              <a:t>输出</a:t>
            </a:r>
            <a:r>
              <a:rPr lang="en-US" altLang="zh-CN" dirty="0" smtClean="0"/>
              <a:t>0</a:t>
            </a:r>
            <a:r>
              <a:rPr lang="zh-CN" altLang="en-US" dirty="0" smtClean="0"/>
              <a:t>，</a:t>
            </a:r>
            <a:r>
              <a:rPr lang="en-US" altLang="zh-CN" dirty="0" smtClean="0"/>
              <a:t>s1</a:t>
            </a:r>
            <a:r>
              <a:rPr lang="zh-CN" altLang="en-US" dirty="0" smtClean="0"/>
              <a:t>输出</a:t>
            </a:r>
            <a:r>
              <a:rPr lang="en-US" altLang="zh-CN" dirty="0" smtClean="0"/>
              <a:t>1</a:t>
            </a:r>
            <a:r>
              <a:rPr lang="zh-CN" altLang="en-US" dirty="0" smtClean="0"/>
              <a:t>，</a:t>
            </a:r>
            <a:r>
              <a:rPr lang="en-US" altLang="zh-CN" dirty="0" smtClean="0"/>
              <a:t>s2</a:t>
            </a:r>
            <a:r>
              <a:rPr lang="zh-CN" altLang="en-US" dirty="0" smtClean="0"/>
              <a:t>输出</a:t>
            </a:r>
            <a:r>
              <a:rPr lang="en-US" altLang="zh-CN" dirty="0" smtClean="0"/>
              <a:t>2</a:t>
            </a:r>
            <a:endParaRPr lang="zh-CN" altLang="en-US" dirty="0"/>
          </a:p>
        </p:txBody>
      </p:sp>
    </p:spTree>
    <p:extLst>
      <p:ext uri="{BB962C8B-B14F-4D97-AF65-F5344CB8AC3E}">
        <p14:creationId xmlns:p14="http://schemas.microsoft.com/office/powerpoint/2010/main" val="16021042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zh-CN" altLang="en-US" smtClean="0"/>
              <a:t>基于现态的三段式状态机</a:t>
            </a:r>
          </a:p>
        </p:txBody>
      </p:sp>
      <p:pic>
        <p:nvPicPr>
          <p:cNvPr id="22531"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09800" y="1435100"/>
            <a:ext cx="4903788" cy="5041900"/>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zh-CN" altLang="en-US" smtClean="0"/>
              <a:t>三段式状态机</a:t>
            </a:r>
          </a:p>
        </p:txBody>
      </p:sp>
      <p:pic>
        <p:nvPicPr>
          <p:cNvPr id="23555"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3187700"/>
            <a:ext cx="8229600" cy="1350963"/>
          </a:xfrm>
        </p:spPr>
      </p:pic>
      <p:sp>
        <p:nvSpPr>
          <p:cNvPr id="23556" name="文本框 4"/>
          <p:cNvSpPr txBox="1">
            <a:spLocks noChangeArrowheads="1"/>
          </p:cNvSpPr>
          <p:nvPr/>
        </p:nvSpPr>
        <p:spPr bwMode="auto">
          <a:xfrm>
            <a:off x="1143000" y="2286000"/>
            <a:ext cx="67185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t>输出结果上，</a:t>
            </a:r>
            <a:r>
              <a:rPr lang="en-US" altLang="zh-CN" sz="2400" dirty="0"/>
              <a:t>a</a:t>
            </a:r>
            <a:r>
              <a:rPr lang="zh-CN" altLang="en-US" sz="2400" dirty="0"/>
              <a:t>与</a:t>
            </a:r>
            <a:r>
              <a:rPr lang="en-US" altLang="zh-CN" sz="2400" dirty="0" err="1"/>
              <a:t>curr_state</a:t>
            </a:r>
            <a:r>
              <a:rPr lang="zh-CN" altLang="en-US" sz="2400" dirty="0"/>
              <a:t>差一个</a:t>
            </a:r>
            <a:r>
              <a:rPr lang="en-US" altLang="zh-CN" sz="2400" dirty="0" err="1" smtClean="0"/>
              <a:t>clk</a:t>
            </a:r>
            <a:r>
              <a:rPr lang="zh-CN" altLang="en-US" sz="2400" dirty="0" smtClean="0"/>
              <a:t>，为什么？</a:t>
            </a:r>
            <a:endParaRPr lang="zh-CN" alt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eaLnBrk="1" hangingPunct="1"/>
            <a:r>
              <a:rPr lang="zh-CN" altLang="en-US" smtClean="0"/>
              <a:t>基于次态的三段式状态机</a:t>
            </a:r>
          </a:p>
        </p:txBody>
      </p:sp>
      <p:pic>
        <p:nvPicPr>
          <p:cNvPr id="24579"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0" y="1171575"/>
            <a:ext cx="4800600" cy="5407025"/>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pPr eaLnBrk="1" hangingPunct="1"/>
            <a:r>
              <a:rPr lang="zh-CN" altLang="en-US" smtClean="0"/>
              <a:t>基于次态的三段式状态机</a:t>
            </a:r>
          </a:p>
        </p:txBody>
      </p:sp>
      <p:pic>
        <p:nvPicPr>
          <p:cNvPr id="25603"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3132138"/>
            <a:ext cx="8229600" cy="1462087"/>
          </a:xfrm>
        </p:spPr>
      </p:pic>
      <p:sp>
        <p:nvSpPr>
          <p:cNvPr id="25604" name="文本框 4"/>
          <p:cNvSpPr txBox="1">
            <a:spLocks noChangeArrowheads="1"/>
          </p:cNvSpPr>
          <p:nvPr/>
        </p:nvSpPr>
        <p:spPr bwMode="auto">
          <a:xfrm>
            <a:off x="1143000" y="2286000"/>
            <a:ext cx="449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t>输出结果上，</a:t>
            </a:r>
            <a:r>
              <a:rPr lang="en-US" altLang="zh-CN" sz="2400"/>
              <a:t>a</a:t>
            </a:r>
            <a:r>
              <a:rPr lang="zh-CN" altLang="en-US" sz="2400"/>
              <a:t>与</a:t>
            </a:r>
            <a:r>
              <a:rPr lang="en-US" altLang="zh-CN" sz="2400"/>
              <a:t>curr_state</a:t>
            </a:r>
            <a:r>
              <a:rPr lang="zh-CN" altLang="en-US" sz="2400"/>
              <a:t>同步</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en-US" altLang="zh-CN" smtClean="0"/>
              <a:t>CLK</a:t>
            </a:r>
            <a:r>
              <a:rPr lang="zh-CN" altLang="en-US" smtClean="0"/>
              <a:t>的分频</a:t>
            </a:r>
          </a:p>
        </p:txBody>
      </p:sp>
      <p:sp>
        <p:nvSpPr>
          <p:cNvPr id="26627" name="内容占位符 2"/>
          <p:cNvSpPr>
            <a:spLocks noGrp="1"/>
          </p:cNvSpPr>
          <p:nvPr>
            <p:ph idx="1"/>
          </p:nvPr>
        </p:nvSpPr>
        <p:spPr/>
        <p:txBody>
          <a:bodyPr/>
          <a:lstStyle/>
          <a:p>
            <a:pPr eaLnBrk="1" hangingPunct="1"/>
            <a:r>
              <a:rPr lang="zh-CN" altLang="en-US" dirty="0" smtClean="0"/>
              <a:t>我们可以将一个输入的</a:t>
            </a:r>
            <a:r>
              <a:rPr lang="en-US" altLang="zh-CN" dirty="0" err="1" smtClean="0"/>
              <a:t>clk</a:t>
            </a:r>
            <a:r>
              <a:rPr lang="zh-CN" altLang="en-US" dirty="0" smtClean="0"/>
              <a:t>信号进行分频，然后得到不同的周期性控制信号。</a:t>
            </a:r>
            <a:endParaRPr lang="en-US" altLang="zh-CN" dirty="0" smtClean="0"/>
          </a:p>
          <a:p>
            <a:pPr lvl="1" eaLnBrk="1" hangingPunct="1"/>
            <a:r>
              <a:rPr lang="zh-CN" altLang="en-US" dirty="0" smtClean="0"/>
              <a:t>比如，将定一条指令需要四个时钟周期，在四个部件（比如</a:t>
            </a:r>
            <a:r>
              <a:rPr lang="en-US" altLang="zh-CN" dirty="0" smtClean="0"/>
              <a:t>PC, ID, ALU,MEM</a:t>
            </a:r>
            <a:r>
              <a:rPr lang="zh-CN" altLang="en-US" dirty="0" smtClean="0"/>
              <a:t>）中依次运算。我们可以将原始的时钟信号进行四分频，得到四个不同的时钟信号，</a:t>
            </a:r>
            <a:r>
              <a:rPr lang="zh-CN" altLang="en-US" dirty="0" smtClean="0"/>
              <a:t>然后使得每个</a:t>
            </a:r>
            <a:r>
              <a:rPr lang="zh-CN" altLang="en-US" dirty="0" smtClean="0"/>
              <a:t>分频</a:t>
            </a:r>
            <a:r>
              <a:rPr lang="zh-CN" altLang="en-US" dirty="0" smtClean="0"/>
              <a:t>时钟信号分别控制</a:t>
            </a:r>
            <a:r>
              <a:rPr lang="zh-CN" altLang="en-US" dirty="0" smtClean="0"/>
              <a:t>一个部件，进而使得各部件按照需要顺序运行。</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eaLnBrk="1" hangingPunct="1"/>
            <a:r>
              <a:rPr lang="zh-CN" altLang="en-US" smtClean="0"/>
              <a:t>阻塞与非阻塞</a:t>
            </a:r>
            <a:endParaRPr lang="en-US" altLang="zh-CN" smtClean="0"/>
          </a:p>
        </p:txBody>
      </p:sp>
      <p:sp>
        <p:nvSpPr>
          <p:cNvPr id="4099" name="内容占位符 2"/>
          <p:cNvSpPr>
            <a:spLocks noGrp="1"/>
          </p:cNvSpPr>
          <p:nvPr>
            <p:ph idx="1"/>
          </p:nvPr>
        </p:nvSpPr>
        <p:spPr/>
        <p:txBody>
          <a:bodyPr/>
          <a:lstStyle/>
          <a:p>
            <a:pPr eaLnBrk="1" hangingPunct="1"/>
            <a:endParaRPr lang="en-US" altLang="zh-CN" sz="2800" smtClean="0"/>
          </a:p>
          <a:p>
            <a:pPr eaLnBrk="1" hangingPunct="1"/>
            <a:r>
              <a:rPr lang="zh-CN" altLang="en-US" sz="2800" smtClean="0"/>
              <a:t>阻塞赋值可以看成是一步完成的，即：计算等号右边的值并同时赋给左边变量。例如：</a:t>
            </a:r>
            <a:endParaRPr lang="en-US" altLang="zh-CN" sz="2800" smtClean="0"/>
          </a:p>
          <a:p>
            <a:pPr eaLnBrk="1" hangingPunct="1"/>
            <a:r>
              <a:rPr lang="zh-CN" altLang="en-US" sz="2800" smtClean="0"/>
              <a:t>当执行“</a:t>
            </a:r>
            <a:r>
              <a:rPr lang="en-US" altLang="zh-CN" sz="2800" smtClean="0"/>
              <a:t>x=next_x;”</a:t>
            </a:r>
            <a:r>
              <a:rPr lang="zh-CN" altLang="en-US" sz="2800" smtClean="0"/>
              <a:t>时，</a:t>
            </a:r>
            <a:r>
              <a:rPr lang="en-US" altLang="zh-CN" sz="2800" smtClean="0"/>
              <a:t>x</a:t>
            </a:r>
            <a:r>
              <a:rPr lang="zh-CN" altLang="en-US" sz="2800" smtClean="0"/>
              <a:t>会立即得到</a:t>
            </a:r>
            <a:r>
              <a:rPr lang="en-US" altLang="zh-CN" sz="2800" smtClean="0"/>
              <a:t>next_x</a:t>
            </a:r>
            <a:r>
              <a:rPr lang="zh-CN" altLang="en-US" sz="2800" smtClean="0"/>
              <a:t>的值。而下一句“</a:t>
            </a:r>
            <a:r>
              <a:rPr lang="en-US" altLang="zh-CN" sz="2800" smtClean="0"/>
              <a:t>y=x;”</a:t>
            </a:r>
            <a:r>
              <a:rPr lang="zh-CN" altLang="en-US" sz="2800" smtClean="0"/>
              <a:t>必须等到“</a:t>
            </a:r>
            <a:r>
              <a:rPr lang="en-US" altLang="zh-CN" sz="2800" smtClean="0"/>
              <a:t>x=next_x;”</a:t>
            </a:r>
            <a:r>
              <a:rPr lang="zh-CN" altLang="en-US" sz="2800" smtClean="0"/>
              <a:t>执行完毕才能被执行。由于这两条语句都没有延迟（相当于导线），导致他们的等价语句为“</a:t>
            </a:r>
            <a:r>
              <a:rPr lang="en-US" altLang="zh-CN" sz="2800" smtClean="0"/>
              <a:t>y=next_x;”</a:t>
            </a:r>
            <a:r>
              <a:rPr lang="zh-CN" altLang="en-US" sz="2800" smtClean="0"/>
              <a:t>。</a:t>
            </a:r>
          </a:p>
          <a:p>
            <a:pPr eaLnBrk="1" hangingPunct="1"/>
            <a:r>
              <a:rPr lang="zh-CN" altLang="en-US" sz="2800" smtClean="0"/>
              <a:t>赋值是实时的</a:t>
            </a:r>
            <a:r>
              <a:rPr lang="en-US" altLang="zh-CN" sz="2800" smtClean="0"/>
              <a:t>,</a:t>
            </a:r>
            <a:r>
              <a:rPr lang="zh-CN" altLang="en-US" sz="2800" smtClean="0"/>
              <a:t>计算完右面的马上赋值给左边的</a:t>
            </a:r>
            <a:r>
              <a:rPr lang="en-US" altLang="zh-CN" sz="2800" smtClean="0"/>
              <a:t>,</a:t>
            </a:r>
            <a:r>
              <a:rPr lang="zh-CN" altLang="en-US" sz="2800" smtClean="0"/>
              <a:t>然后再执行下一句</a:t>
            </a:r>
            <a:r>
              <a:rPr lang="en-US" altLang="zh-CN" sz="2800" smtClean="0"/>
              <a:t>,</a:t>
            </a:r>
            <a:r>
              <a:rPr lang="zh-CN" altLang="en-US" sz="2800" smtClean="0"/>
              <a:t>操作时串行的</a:t>
            </a:r>
            <a:r>
              <a:rPr lang="en-US" altLang="zh-CN" sz="2800" smtClean="0"/>
              <a:t>,</a:t>
            </a:r>
            <a:r>
              <a:rPr lang="zh-CN" altLang="en-US" sz="2800" smtClean="0"/>
              <a:t>且在一个</a:t>
            </a:r>
            <a:r>
              <a:rPr lang="en-US" altLang="zh-CN" sz="2800" smtClean="0"/>
              <a:t>alway</a:t>
            </a:r>
            <a:r>
              <a:rPr lang="zh-CN" altLang="en-US" sz="2800" smtClean="0"/>
              <a:t>内完成。</a:t>
            </a:r>
          </a:p>
          <a:p>
            <a:pPr eaLnBrk="1" hangingPunct="1"/>
            <a:endParaRPr lang="zh-CN" altLang="en-US" sz="2800" smtClean="0"/>
          </a:p>
        </p:txBody>
      </p:sp>
      <p:pic>
        <p:nvPicPr>
          <p:cNvPr id="4100"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52400"/>
            <a:ext cx="2895600"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r>
              <a:rPr lang="en-US" altLang="zh-CN" smtClean="0"/>
              <a:t>CLK</a:t>
            </a:r>
            <a:r>
              <a:rPr lang="zh-CN" altLang="en-US" smtClean="0"/>
              <a:t>的分频</a:t>
            </a:r>
          </a:p>
        </p:txBody>
      </p:sp>
      <p:sp>
        <p:nvSpPr>
          <p:cNvPr id="27651" name="内容占位符 2"/>
          <p:cNvSpPr>
            <a:spLocks noGrp="1"/>
          </p:cNvSpPr>
          <p:nvPr>
            <p:ph idx="1"/>
          </p:nvPr>
        </p:nvSpPr>
        <p:spPr/>
        <p:txBody>
          <a:bodyPr/>
          <a:lstStyle/>
          <a:p>
            <a:pPr eaLnBrk="1" hangingPunct="1"/>
            <a:r>
              <a:rPr lang="zh-CN" altLang="en-US" smtClean="0"/>
              <a:t>分频常用的算法是计数器，下例是一个偶数</a:t>
            </a:r>
            <a:r>
              <a:rPr lang="en-US" altLang="zh-CN" smtClean="0"/>
              <a:t>N</a:t>
            </a:r>
            <a:r>
              <a:rPr lang="zh-CN" altLang="en-US" smtClean="0"/>
              <a:t>分频算法</a:t>
            </a:r>
          </a:p>
        </p:txBody>
      </p:sp>
      <p:pic>
        <p:nvPicPr>
          <p:cNvPr id="2765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65500" y="2209800"/>
            <a:ext cx="53054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pPr eaLnBrk="1" hangingPunct="1"/>
            <a:r>
              <a:rPr lang="zh-CN" altLang="en-US" smtClean="0"/>
              <a:t>偶数</a:t>
            </a:r>
            <a:r>
              <a:rPr lang="en-US" altLang="zh-CN" smtClean="0"/>
              <a:t>N</a:t>
            </a:r>
            <a:r>
              <a:rPr lang="zh-CN" altLang="en-US" smtClean="0"/>
              <a:t>分频</a:t>
            </a:r>
          </a:p>
        </p:txBody>
      </p:sp>
      <p:pic>
        <p:nvPicPr>
          <p:cNvPr id="28675"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3319463"/>
            <a:ext cx="8229600" cy="1087437"/>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eaLnBrk="1" hangingPunct="1"/>
            <a:r>
              <a:rPr lang="zh-CN" altLang="en-US" smtClean="0"/>
              <a:t>移位</a:t>
            </a:r>
            <a:r>
              <a:rPr lang="en-US" altLang="zh-CN" smtClean="0"/>
              <a:t>2</a:t>
            </a:r>
            <a:r>
              <a:rPr lang="zh-CN" altLang="en-US" smtClean="0"/>
              <a:t>分频</a:t>
            </a:r>
          </a:p>
        </p:txBody>
      </p:sp>
      <p:pic>
        <p:nvPicPr>
          <p:cNvPr id="29699"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411413" y="1600200"/>
            <a:ext cx="4321175" cy="4525963"/>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pPr eaLnBrk="1" hangingPunct="1"/>
            <a:r>
              <a:rPr lang="zh-CN" altLang="en-US" smtClean="0"/>
              <a:t>移位</a:t>
            </a:r>
            <a:r>
              <a:rPr lang="en-US" altLang="zh-CN" smtClean="0"/>
              <a:t>2</a:t>
            </a:r>
            <a:r>
              <a:rPr lang="zh-CN" altLang="en-US" smtClean="0"/>
              <a:t>分频</a:t>
            </a:r>
          </a:p>
        </p:txBody>
      </p:sp>
      <p:pic>
        <p:nvPicPr>
          <p:cNvPr id="30723"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3297238"/>
            <a:ext cx="8229600" cy="1131887"/>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时钟前后沿的使用</a:t>
            </a:r>
            <a:endParaRPr lang="en-US" altLang="zh-CN" dirty="0" smtClean="0"/>
          </a:p>
        </p:txBody>
      </p:sp>
      <p:sp>
        <p:nvSpPr>
          <p:cNvPr id="3" name="内容占位符 2"/>
          <p:cNvSpPr>
            <a:spLocks noGrp="1"/>
          </p:cNvSpPr>
          <p:nvPr>
            <p:ph idx="1"/>
          </p:nvPr>
        </p:nvSpPr>
        <p:spPr/>
        <p:txBody>
          <a:bodyPr/>
          <a:lstStyle/>
          <a:p>
            <a:r>
              <a:rPr lang="zh-CN" altLang="en-US" dirty="0" smtClean="0"/>
              <a:t>为了提高时钟的利用率，我们可以分别使用时钟的前后沿对部件进行控制，提高系统的运行效率，相当于定义两个时钟：</a:t>
            </a:r>
            <a:endParaRPr lang="en-US" altLang="zh-CN" dirty="0" smtClean="0"/>
          </a:p>
          <a:p>
            <a:r>
              <a:rPr lang="en-US" altLang="zh-CN" dirty="0" smtClean="0"/>
              <a:t>CLK </a:t>
            </a:r>
            <a:r>
              <a:rPr lang="zh-CN" altLang="en-US" dirty="0" smtClean="0"/>
              <a:t>和 </a:t>
            </a:r>
            <a:r>
              <a:rPr lang="en-US" altLang="zh-CN" dirty="0" smtClean="0"/>
              <a:t>CLK_</a:t>
            </a:r>
          </a:p>
          <a:p>
            <a:r>
              <a:rPr lang="en-US" altLang="zh-CN" dirty="0" smtClean="0"/>
              <a:t>assign CLK_ = ~CLK;</a:t>
            </a:r>
          </a:p>
        </p:txBody>
      </p:sp>
    </p:spTree>
    <p:extLst>
      <p:ext uri="{BB962C8B-B14F-4D97-AF65-F5344CB8AC3E}">
        <p14:creationId xmlns:p14="http://schemas.microsoft.com/office/powerpoint/2010/main" val="42001951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pPr eaLnBrk="1" hangingPunct="1"/>
            <a:r>
              <a:rPr lang="zh-CN" altLang="en-US" smtClean="0"/>
              <a:t>实验功能要求</a:t>
            </a:r>
          </a:p>
        </p:txBody>
      </p:sp>
      <p:sp>
        <p:nvSpPr>
          <p:cNvPr id="3" name="内容占位符 2"/>
          <p:cNvSpPr>
            <a:spLocks noGrp="1"/>
          </p:cNvSpPr>
          <p:nvPr>
            <p:ph idx="1"/>
          </p:nvPr>
        </p:nvSpPr>
        <p:spPr/>
        <p:txBody>
          <a:bodyPr/>
          <a:lstStyle/>
          <a:p>
            <a:pPr eaLnBrk="1" hangingPunct="1">
              <a:defRPr/>
            </a:pPr>
            <a:r>
              <a:rPr lang="zh-CN" altLang="en-US" dirty="0" smtClean="0"/>
              <a:t>综合利用前三次实验的结果，完成以下功能：</a:t>
            </a:r>
            <a:endParaRPr lang="en-US" altLang="zh-CN" dirty="0" smtClean="0"/>
          </a:p>
          <a:p>
            <a:pPr lvl="1" eaLnBrk="1" hangingPunct="1">
              <a:defRPr/>
            </a:pPr>
            <a:r>
              <a:rPr lang="zh-CN" altLang="en-US" dirty="0" smtClean="0"/>
              <a:t>从</a:t>
            </a:r>
            <a:r>
              <a:rPr lang="en-US" altLang="zh-CN" dirty="0" smtClean="0"/>
              <a:t>ram</a:t>
            </a:r>
            <a:r>
              <a:rPr lang="zh-CN" altLang="en-US" dirty="0" smtClean="0"/>
              <a:t>中</a:t>
            </a:r>
            <a:r>
              <a:rPr lang="en-US" altLang="zh-CN" dirty="0" smtClean="0"/>
              <a:t>0</a:t>
            </a:r>
            <a:r>
              <a:rPr lang="zh-CN" altLang="en-US" dirty="0" smtClean="0"/>
              <a:t>地址和</a:t>
            </a:r>
            <a:r>
              <a:rPr lang="en-US" altLang="zh-CN" dirty="0" smtClean="0"/>
              <a:t>1</a:t>
            </a:r>
            <a:r>
              <a:rPr lang="zh-CN" altLang="en-US" dirty="0" smtClean="0"/>
              <a:t>地址读取两个数， 分别赋给</a:t>
            </a:r>
            <a:r>
              <a:rPr lang="en-US" altLang="zh-CN" dirty="0" smtClean="0"/>
              <a:t>reg0</a:t>
            </a:r>
            <a:r>
              <a:rPr lang="zh-CN" altLang="en-US" dirty="0" smtClean="0"/>
              <a:t>和</a:t>
            </a:r>
            <a:r>
              <a:rPr lang="en-US" altLang="zh-CN" dirty="0" smtClean="0"/>
              <a:t>reg1</a:t>
            </a:r>
          </a:p>
          <a:p>
            <a:pPr lvl="1" eaLnBrk="1" hangingPunct="1">
              <a:defRPr/>
            </a:pPr>
            <a:r>
              <a:rPr lang="zh-CN" altLang="en-US" dirty="0" smtClean="0"/>
              <a:t>利用第二次实验的结果</a:t>
            </a:r>
            <a:r>
              <a:rPr lang="en-US" altLang="zh-CN" dirty="0" smtClean="0"/>
              <a:t>(</a:t>
            </a:r>
            <a:r>
              <a:rPr lang="en-US" altLang="zh-CN" dirty="0" err="1" smtClean="0"/>
              <a:t>ALU+Regfile</a:t>
            </a:r>
            <a:r>
              <a:rPr lang="en-US" altLang="zh-CN" dirty="0" smtClean="0"/>
              <a:t>)</a:t>
            </a:r>
            <a:r>
              <a:rPr lang="zh-CN" altLang="en-US" dirty="0" smtClean="0"/>
              <a:t>进行斐波拉契运算，运算结果保存在对应的寄存器</a:t>
            </a:r>
            <a:endParaRPr lang="en-US" altLang="zh-CN" dirty="0" smtClean="0"/>
          </a:p>
          <a:p>
            <a:pPr lvl="1" eaLnBrk="1" hangingPunct="1">
              <a:defRPr/>
            </a:pPr>
            <a:r>
              <a:rPr lang="zh-CN" altLang="en-US" dirty="0" smtClean="0"/>
              <a:t>运算结果同时保存在对应的</a:t>
            </a:r>
            <a:r>
              <a:rPr lang="en-US" altLang="zh-CN" dirty="0" smtClean="0"/>
              <a:t>ram</a:t>
            </a:r>
            <a:r>
              <a:rPr lang="zh-CN" altLang="en-US" dirty="0" smtClean="0"/>
              <a:t>地址中，即</a:t>
            </a:r>
            <a:r>
              <a:rPr lang="en-US" altLang="zh-CN" dirty="0" smtClean="0"/>
              <a:t>ram[0]</a:t>
            </a:r>
            <a:r>
              <a:rPr lang="en-US" altLang="zh-CN" dirty="0" smtClean="0">
                <a:sym typeface="Wingdings" panose="05000000000000000000" pitchFamily="2" charset="2"/>
              </a:rPr>
              <a:t>&lt;-----</a:t>
            </a:r>
            <a:r>
              <a:rPr lang="en-US" altLang="zh-CN" dirty="0" smtClean="0"/>
              <a:t>&gt;reg0, ram[1]</a:t>
            </a:r>
            <a:r>
              <a:rPr lang="en-US" altLang="zh-CN" dirty="0" smtClean="0">
                <a:sym typeface="Wingdings" panose="05000000000000000000" pitchFamily="2" charset="2"/>
              </a:rPr>
              <a:t>&lt;-----</a:t>
            </a:r>
            <a:r>
              <a:rPr lang="en-US" altLang="zh-CN" dirty="0" smtClean="0"/>
              <a:t>&gt;reg1,</a:t>
            </a:r>
            <a:endParaRPr lang="zh-CN" altLang="en-US" dirty="0" smtClean="0"/>
          </a:p>
          <a:p>
            <a:pPr marL="457200" lvl="1" indent="0" eaLnBrk="1" hangingPunct="1">
              <a:buFontTx/>
              <a:buNone/>
              <a:defRPr/>
            </a:pPr>
            <a:r>
              <a:rPr lang="en-US" altLang="zh-CN" dirty="0" smtClean="0"/>
              <a:t>   ram[2]</a:t>
            </a:r>
            <a:r>
              <a:rPr lang="en-US" altLang="zh-CN" dirty="0" smtClean="0">
                <a:sym typeface="Wingdings" panose="05000000000000000000" pitchFamily="2" charset="2"/>
              </a:rPr>
              <a:t>&lt;-----</a:t>
            </a:r>
            <a:r>
              <a:rPr lang="en-US" altLang="zh-CN" dirty="0" smtClean="0"/>
              <a:t>&gt;reg2,……</a:t>
            </a:r>
            <a:endParaRPr lang="zh-CN" altLang="en-US" dirty="0" smtClean="0"/>
          </a:p>
          <a:p>
            <a:pPr lvl="1" eaLnBrk="1" hangingPunct="1">
              <a:defRPr/>
            </a:pPr>
            <a:endParaRPr lang="zh-CN" alt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t>实验要求</a:t>
            </a:r>
          </a:p>
        </p:txBody>
      </p:sp>
      <p:sp>
        <p:nvSpPr>
          <p:cNvPr id="32771" name="Rectangle 3"/>
          <p:cNvSpPr>
            <a:spLocks noGrp="1" noChangeArrowheads="1"/>
          </p:cNvSpPr>
          <p:nvPr>
            <p:ph type="body" idx="1"/>
          </p:nvPr>
        </p:nvSpPr>
        <p:spPr/>
        <p:txBody>
          <a:bodyPr/>
          <a:lstStyle/>
          <a:p>
            <a:pPr eaLnBrk="1" hangingPunct="1"/>
            <a:r>
              <a:rPr lang="zh-CN" altLang="en-US" dirty="0" smtClean="0"/>
              <a:t>使用状态机或分频</a:t>
            </a:r>
            <a:r>
              <a:rPr lang="en-US" altLang="zh-CN" dirty="0" err="1" smtClean="0"/>
              <a:t>clk</a:t>
            </a:r>
            <a:r>
              <a:rPr lang="zh-CN" altLang="en-US" dirty="0" smtClean="0"/>
              <a:t>，或联合使用这两种技术控制运算过程（数据读取，计算，数据写入），每部加法运算所用时钟数不允许超过五个。</a:t>
            </a:r>
            <a:endParaRPr lang="en-US" altLang="zh-CN" dirty="0" smtClean="0"/>
          </a:p>
          <a:p>
            <a:pPr eaLnBrk="1" hangingPunct="1"/>
            <a:r>
              <a:rPr lang="zh-CN" altLang="en-US" dirty="0" smtClean="0"/>
              <a:t>仿真激励文件模块只允许出现</a:t>
            </a:r>
            <a:r>
              <a:rPr lang="en-US" altLang="zh-CN" dirty="0" err="1" smtClean="0"/>
              <a:t>clk</a:t>
            </a:r>
            <a:r>
              <a:rPr lang="zh-CN" altLang="en-US" dirty="0" smtClean="0"/>
              <a:t>和</a:t>
            </a:r>
            <a:r>
              <a:rPr lang="en-US" altLang="zh-CN" dirty="0" err="1" smtClean="0"/>
              <a:t>rst</a:t>
            </a:r>
            <a:r>
              <a:rPr lang="zh-CN" altLang="en-US" dirty="0" smtClean="0"/>
              <a:t>信号输入。</a:t>
            </a:r>
            <a:endParaRPr lang="en-US" altLang="zh-CN" dirty="0" smtClean="0"/>
          </a:p>
          <a:p>
            <a:pPr eaLnBrk="1" hangingPunct="1"/>
            <a:r>
              <a:rPr lang="zh-CN" altLang="en-US" dirty="0" smtClean="0"/>
              <a:t>本次实验依据运算所用周期数进行评分，周期越多分越低。</a:t>
            </a:r>
            <a:endParaRPr lang="en-US" altLang="zh-CN"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pPr eaLnBrk="1" hangingPunct="1"/>
            <a:r>
              <a:rPr lang="zh-CN" altLang="en-US" smtClean="0"/>
              <a:t>实验检查</a:t>
            </a:r>
          </a:p>
        </p:txBody>
      </p:sp>
      <p:sp>
        <p:nvSpPr>
          <p:cNvPr id="33795" name="内容占位符 2"/>
          <p:cNvSpPr>
            <a:spLocks noGrp="1"/>
          </p:cNvSpPr>
          <p:nvPr>
            <p:ph idx="1"/>
          </p:nvPr>
        </p:nvSpPr>
        <p:spPr/>
        <p:txBody>
          <a:bodyPr/>
          <a:lstStyle/>
          <a:p>
            <a:pPr eaLnBrk="1" hangingPunct="1"/>
            <a:r>
              <a:rPr lang="zh-CN" altLang="en-US" smtClean="0"/>
              <a:t>仿真查看</a:t>
            </a:r>
            <a:r>
              <a:rPr lang="en-US" altLang="zh-CN" smtClean="0"/>
              <a:t>ram,Regfile</a:t>
            </a:r>
            <a:r>
              <a:rPr lang="zh-CN" altLang="en-US" smtClean="0"/>
              <a:t>内容是否正确</a:t>
            </a:r>
            <a:endParaRPr lang="en-US" altLang="zh-CN" smtClean="0"/>
          </a:p>
          <a:p>
            <a:pPr eaLnBrk="1" hangingPunct="1"/>
            <a:r>
              <a:rPr lang="zh-CN" altLang="en-US" smtClean="0"/>
              <a:t>检查运算执行周期，状态等</a:t>
            </a:r>
            <a:endParaRPr lang="en-US" altLang="zh-CN" smtClean="0"/>
          </a:p>
          <a:p>
            <a:pPr eaLnBrk="1" hangingPunct="1"/>
            <a:r>
              <a:rPr lang="zh-CN" altLang="en-US" smtClean="0"/>
              <a:t>检查代码设计，代码是否独立完成</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mtClean="0"/>
              <a:t>实验报告</a:t>
            </a:r>
          </a:p>
        </p:txBody>
      </p:sp>
      <p:sp>
        <p:nvSpPr>
          <p:cNvPr id="34819" name="Rectangle 3"/>
          <p:cNvSpPr>
            <a:spLocks noGrp="1" noChangeArrowheads="1"/>
          </p:cNvSpPr>
          <p:nvPr>
            <p:ph type="body" idx="1"/>
          </p:nvPr>
        </p:nvSpPr>
        <p:spPr/>
        <p:txBody>
          <a:bodyPr/>
          <a:lstStyle/>
          <a:p>
            <a:pPr eaLnBrk="1" hangingPunct="1"/>
            <a:r>
              <a:rPr lang="zh-CN" altLang="en-US" smtClean="0"/>
              <a:t>在一周内提交实验报告到</a:t>
            </a:r>
          </a:p>
          <a:p>
            <a:pPr lvl="1" eaLnBrk="1" hangingPunct="1"/>
            <a:r>
              <a:rPr lang="en-US" altLang="zh-CN" smtClean="0">
                <a:hlinkClick r:id="rId2"/>
              </a:rPr>
              <a:t>ftp://202.38.79.140/03_</a:t>
            </a:r>
            <a:r>
              <a:rPr lang="zh-CN" altLang="en-US" smtClean="0">
                <a:hlinkClick r:id="rId2"/>
              </a:rPr>
              <a:t>课程资源</a:t>
            </a:r>
            <a:r>
              <a:rPr lang="en-US" altLang="zh-CN" smtClean="0">
                <a:hlinkClick r:id="rId2"/>
              </a:rPr>
              <a:t>/02_</a:t>
            </a:r>
            <a:r>
              <a:rPr lang="zh-CN" altLang="en-US" smtClean="0">
                <a:hlinkClick r:id="rId2"/>
              </a:rPr>
              <a:t>计算机组成原理实验</a:t>
            </a:r>
            <a:r>
              <a:rPr lang="en-US" altLang="zh-CN" smtClean="0">
                <a:hlinkClick r:id="rId2"/>
              </a:rPr>
              <a:t>/2016/</a:t>
            </a:r>
            <a:r>
              <a:rPr lang="zh-CN" altLang="en-US" smtClean="0">
                <a:hlinkClick r:id="rId2"/>
              </a:rPr>
              <a:t>实验报告</a:t>
            </a:r>
            <a:r>
              <a:rPr lang="en-US" altLang="zh-CN" smtClean="0">
                <a:hlinkClick r:id="rId2"/>
              </a:rPr>
              <a:t>/Lab4_Control/</a:t>
            </a:r>
            <a:endParaRPr lang="en-US" altLang="zh-CN" smtClean="0"/>
          </a:p>
          <a:p>
            <a:pPr lvl="1" eaLnBrk="1" hangingPunct="1"/>
            <a:r>
              <a:rPr lang="zh-CN" altLang="en-US" smtClean="0"/>
              <a:t>文件名为：</a:t>
            </a:r>
            <a:r>
              <a:rPr lang="en-US" altLang="zh-CN" smtClean="0"/>
              <a:t>Lab3_</a:t>
            </a:r>
            <a:r>
              <a:rPr lang="zh-CN" altLang="en-US" smtClean="0"/>
              <a:t>学号</a:t>
            </a:r>
            <a:r>
              <a:rPr lang="en-US" altLang="zh-CN" smtClean="0"/>
              <a:t>.pdf</a:t>
            </a:r>
          </a:p>
          <a:p>
            <a:pPr lvl="1" eaLnBrk="1" hangingPunct="1"/>
            <a:r>
              <a:rPr lang="zh-CN" altLang="en-US" smtClean="0"/>
              <a:t>所有不满足该格式的文件视为未提交实验报告</a:t>
            </a:r>
          </a:p>
          <a:p>
            <a:pPr lvl="1" eaLnBrk="1" hangingPunct="1"/>
            <a:endParaRPr lang="en-US" altLang="zh-CN"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smtClean="0"/>
              <a:t>阻塞与非阻塞</a:t>
            </a:r>
            <a:endParaRPr lang="en-US" altLang="zh-CN" smtClean="0"/>
          </a:p>
        </p:txBody>
      </p:sp>
      <p:pic>
        <p:nvPicPr>
          <p:cNvPr id="5123"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 y="4495800"/>
            <a:ext cx="8229600" cy="1176338"/>
          </a:xfrm>
        </p:spPr>
      </p:pic>
      <p:pic>
        <p:nvPicPr>
          <p:cNvPr id="5124"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905000"/>
            <a:ext cx="2895600"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zh-CN" altLang="en-US" smtClean="0"/>
              <a:t>阻塞与非阻塞</a:t>
            </a:r>
            <a:endParaRPr lang="en-US" altLang="zh-CN" smtClean="0"/>
          </a:p>
        </p:txBody>
      </p:sp>
      <p:sp>
        <p:nvSpPr>
          <p:cNvPr id="6147" name="内容占位符 2"/>
          <p:cNvSpPr>
            <a:spLocks noGrp="1"/>
          </p:cNvSpPr>
          <p:nvPr>
            <p:ph idx="1"/>
          </p:nvPr>
        </p:nvSpPr>
        <p:spPr/>
        <p:txBody>
          <a:bodyPr/>
          <a:lstStyle/>
          <a:p>
            <a:pPr eaLnBrk="1" hangingPunct="1"/>
            <a:r>
              <a:rPr lang="zh-CN" altLang="en-US" smtClean="0"/>
              <a:t>非阻塞语句可以认为是分为两个步骤进行的：</a:t>
            </a:r>
          </a:p>
          <a:p>
            <a:pPr lvl="1" eaLnBrk="1" hangingPunct="1"/>
            <a:r>
              <a:rPr lang="zh-CN" altLang="en-US" smtClean="0"/>
              <a:t>计算等号右边的表达式的值：进入进程后，所有的非阻塞语句的右端表达式同时计算</a:t>
            </a:r>
          </a:p>
          <a:p>
            <a:pPr lvl="1" eaLnBrk="1" hangingPunct="1"/>
            <a:r>
              <a:rPr lang="zh-CN" altLang="en-US" smtClean="0"/>
              <a:t>该进程块运行结束时，所有的非阻塞语句同时将等号右边的值赋给等号左边的变量。</a:t>
            </a:r>
          </a:p>
          <a:p>
            <a:pPr eaLnBrk="1" hangingPunct="1"/>
            <a:endParaRPr lang="zh-CN"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eaLnBrk="1" hangingPunct="1"/>
            <a:r>
              <a:rPr lang="zh-CN" altLang="en-US" smtClean="0"/>
              <a:t>阻塞与非阻塞</a:t>
            </a:r>
            <a:endParaRPr lang="en-US" altLang="zh-CN" smtClean="0"/>
          </a:p>
        </p:txBody>
      </p:sp>
      <p:sp>
        <p:nvSpPr>
          <p:cNvPr id="7171" name="内容占位符 2"/>
          <p:cNvSpPr>
            <a:spLocks noGrp="1"/>
          </p:cNvSpPr>
          <p:nvPr>
            <p:ph idx="1"/>
          </p:nvPr>
        </p:nvSpPr>
        <p:spPr/>
        <p:txBody>
          <a:bodyPr/>
          <a:lstStyle/>
          <a:p>
            <a:pPr eaLnBrk="1" hangingPunct="1"/>
            <a:r>
              <a:rPr lang="zh-CN" altLang="en-US" smtClean="0"/>
              <a:t>当执行“</a:t>
            </a:r>
            <a:r>
              <a:rPr lang="en-US" altLang="zh-CN" smtClean="0"/>
              <a:t>x&lt;=next_x;”</a:t>
            </a:r>
            <a:r>
              <a:rPr lang="zh-CN" altLang="en-US" smtClean="0"/>
              <a:t>时，并不会阻断语句“</a:t>
            </a:r>
            <a:r>
              <a:rPr lang="en-US" altLang="zh-CN" smtClean="0"/>
              <a:t>y&lt;=x;”</a:t>
            </a:r>
            <a:r>
              <a:rPr lang="zh-CN" altLang="en-US" smtClean="0"/>
              <a:t>的执行。因此，语句“</a:t>
            </a:r>
            <a:r>
              <a:rPr lang="en-US" altLang="zh-CN" smtClean="0"/>
              <a:t>y&lt;=x;”</a:t>
            </a:r>
            <a:r>
              <a:rPr lang="zh-CN" altLang="en-US" smtClean="0"/>
              <a:t>中的</a:t>
            </a:r>
            <a:r>
              <a:rPr lang="en-US" altLang="zh-CN" smtClean="0"/>
              <a:t>x</a:t>
            </a:r>
            <a:r>
              <a:rPr lang="zh-CN" altLang="en-US" smtClean="0"/>
              <a:t>的值与语句“</a:t>
            </a:r>
            <a:r>
              <a:rPr lang="en-US" altLang="zh-CN" smtClean="0"/>
              <a:t>x&lt;=next_x;”</a:t>
            </a:r>
            <a:r>
              <a:rPr lang="zh-CN" altLang="en-US" smtClean="0"/>
              <a:t>中的</a:t>
            </a:r>
            <a:r>
              <a:rPr lang="en-US" altLang="zh-CN" smtClean="0"/>
              <a:t>x</a:t>
            </a:r>
            <a:r>
              <a:rPr lang="zh-CN" altLang="en-US" smtClean="0"/>
              <a:t>的值不同：</a:t>
            </a:r>
            <a:endParaRPr lang="en-US" altLang="zh-CN" smtClean="0"/>
          </a:p>
          <a:p>
            <a:pPr lvl="1" eaLnBrk="1" hangingPunct="1"/>
            <a:r>
              <a:rPr lang="zh-CN" altLang="en-US" smtClean="0"/>
              <a:t>语句“</a:t>
            </a:r>
            <a:r>
              <a:rPr lang="en-US" altLang="zh-CN" smtClean="0"/>
              <a:t>y&lt;=x;”</a:t>
            </a:r>
            <a:r>
              <a:rPr lang="zh-CN" altLang="en-US" smtClean="0"/>
              <a:t>中的</a:t>
            </a:r>
            <a:r>
              <a:rPr lang="en-US" altLang="zh-CN" smtClean="0"/>
              <a:t>x</a:t>
            </a:r>
            <a:r>
              <a:rPr lang="zh-CN" altLang="en-US" smtClean="0"/>
              <a:t>是第一个</a:t>
            </a:r>
            <a:r>
              <a:rPr lang="en-US" altLang="zh-CN" smtClean="0"/>
              <a:t>D</a:t>
            </a:r>
            <a:r>
              <a:rPr lang="zh-CN" altLang="en-US" smtClean="0"/>
              <a:t>触发器的初值（</a:t>
            </a:r>
            <a:r>
              <a:rPr lang="en-US" altLang="zh-CN" smtClean="0"/>
              <a:t>Q0</a:t>
            </a:r>
            <a:r>
              <a:rPr lang="zh-CN" altLang="en-US" smtClean="0"/>
              <a:t>）。</a:t>
            </a:r>
            <a:endParaRPr lang="en-US" altLang="zh-CN" smtClean="0"/>
          </a:p>
          <a:p>
            <a:pPr lvl="1" eaLnBrk="1" hangingPunct="1"/>
            <a:r>
              <a:rPr lang="zh-CN" altLang="en-US" smtClean="0"/>
              <a:t>而语句“</a:t>
            </a:r>
            <a:r>
              <a:rPr lang="en-US" altLang="zh-CN" smtClean="0"/>
              <a:t>x&lt;=next_x;”</a:t>
            </a:r>
            <a:r>
              <a:rPr lang="zh-CN" altLang="en-US" smtClean="0"/>
              <a:t>中的</a:t>
            </a:r>
            <a:r>
              <a:rPr lang="en-US" altLang="zh-CN" smtClean="0"/>
              <a:t>x</a:t>
            </a:r>
            <a:r>
              <a:rPr lang="zh-CN" altLang="en-US" smtClean="0"/>
              <a:t>的值是</a:t>
            </a:r>
            <a:r>
              <a:rPr lang="en-US" altLang="zh-CN" smtClean="0"/>
              <a:t>D</a:t>
            </a:r>
            <a:r>
              <a:rPr lang="zh-CN" altLang="en-US" smtClean="0"/>
              <a:t>触发器经过一个同步脉冲后的输出值（</a:t>
            </a:r>
            <a:r>
              <a:rPr lang="en-US" altLang="zh-CN" smtClean="0"/>
              <a:t>Q1</a:t>
            </a:r>
            <a:r>
              <a:rPr lang="zh-CN" altLang="en-US" smtClean="0"/>
              <a:t>）。</a:t>
            </a:r>
            <a:endParaRPr lang="en-US" altLang="zh-CN" smtClean="0"/>
          </a:p>
          <a:p>
            <a:pPr lvl="1" eaLnBrk="1" hangingPunct="1"/>
            <a:r>
              <a:rPr lang="zh-CN" altLang="en-US" smtClean="0"/>
              <a:t>基于此这个进程产生了与阻塞赋值进程截然不同的结果，即：产生了移位寄存器的效果。</a:t>
            </a:r>
          </a:p>
        </p:txBody>
      </p:sp>
      <p:pic>
        <p:nvPicPr>
          <p:cNvPr id="7172"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5875"/>
            <a:ext cx="261937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zh-CN" altLang="en-US" smtClean="0"/>
              <a:t>阻塞与非阻塞</a:t>
            </a:r>
            <a:endParaRPr lang="en-US" altLang="zh-CN" smtClean="0"/>
          </a:p>
        </p:txBody>
      </p:sp>
      <p:pic>
        <p:nvPicPr>
          <p:cNvPr id="8195"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4724400"/>
            <a:ext cx="8181975" cy="1171575"/>
          </a:xfrm>
        </p:spPr>
      </p:pic>
      <p:pic>
        <p:nvPicPr>
          <p:cNvPr id="8196"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362200"/>
            <a:ext cx="261937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smtClean="0"/>
              <a:t>阻塞与非阻塞</a:t>
            </a:r>
            <a:endParaRPr lang="en-US" altLang="zh-CN" smtClean="0"/>
          </a:p>
        </p:txBody>
      </p:sp>
      <p:sp>
        <p:nvSpPr>
          <p:cNvPr id="9219" name="内容占位符 2"/>
          <p:cNvSpPr>
            <a:spLocks noGrp="1"/>
          </p:cNvSpPr>
          <p:nvPr>
            <p:ph idx="1"/>
          </p:nvPr>
        </p:nvSpPr>
        <p:spPr/>
        <p:txBody>
          <a:bodyPr/>
          <a:lstStyle/>
          <a:p>
            <a:pPr eaLnBrk="1" hangingPunct="1"/>
            <a:r>
              <a:rPr lang="zh-CN" altLang="en-US" smtClean="0"/>
              <a:t>进程块之间的并行，以下两个设计在仿真结果一致。</a:t>
            </a:r>
            <a:endParaRPr lang="en-US" altLang="zh-CN" smtClean="0"/>
          </a:p>
          <a:p>
            <a:pPr eaLnBrk="1" hangingPunct="1"/>
            <a:endParaRPr lang="en-US" altLang="zh-CN" smtClean="0"/>
          </a:p>
          <a:p>
            <a:pPr lvl="1" eaLnBrk="1" hangingPunct="1"/>
            <a:endParaRPr lang="en-US" altLang="zh-CN" smtClean="0"/>
          </a:p>
          <a:p>
            <a:pPr lvl="1" eaLnBrk="1" hangingPunct="1"/>
            <a:endParaRPr lang="zh-CN" altLang="en-US" smtClean="0"/>
          </a:p>
        </p:txBody>
      </p:sp>
      <p:pic>
        <p:nvPicPr>
          <p:cNvPr id="922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200400"/>
            <a:ext cx="28194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200400"/>
            <a:ext cx="3240088"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问题</a:t>
            </a:r>
            <a:endParaRPr lang="zh-CN" altLang="en-US" dirty="0"/>
          </a:p>
        </p:txBody>
      </p:sp>
      <p:sp>
        <p:nvSpPr>
          <p:cNvPr id="3" name="内容占位符 2"/>
          <p:cNvSpPr>
            <a:spLocks noGrp="1"/>
          </p:cNvSpPr>
          <p:nvPr>
            <p:ph idx="1"/>
          </p:nvPr>
        </p:nvSpPr>
        <p:spPr/>
        <p:txBody>
          <a:bodyPr/>
          <a:lstStyle/>
          <a:p>
            <a:r>
              <a:rPr lang="zh-CN" altLang="en-US" dirty="0" smtClean="0"/>
              <a:t>寄存器在写入的时候，值是什么时候改变的？</a:t>
            </a:r>
            <a:endParaRPr lang="en-US" altLang="zh-CN" dirty="0" smtClean="0"/>
          </a:p>
          <a:p>
            <a:r>
              <a:rPr lang="zh-CN" altLang="en-US" dirty="0" smtClean="0"/>
              <a:t>什么时候可以获取新的值？</a:t>
            </a:r>
            <a:endParaRPr lang="zh-CN" altLang="en-US" dirty="0"/>
          </a:p>
        </p:txBody>
      </p:sp>
    </p:spTree>
    <p:extLst>
      <p:ext uri="{BB962C8B-B14F-4D97-AF65-F5344CB8AC3E}">
        <p14:creationId xmlns:p14="http://schemas.microsoft.com/office/powerpoint/2010/main" val="451058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416</TotalTime>
  <Words>1326</Words>
  <Application>Microsoft Office PowerPoint</Application>
  <PresentationFormat>全屏显示(4:3)</PresentationFormat>
  <Paragraphs>127</Paragraphs>
  <Slides>38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38</vt:i4>
      </vt:variant>
    </vt:vector>
  </HeadingPairs>
  <TitlesOfParts>
    <vt:vector size="43" baseType="lpstr">
      <vt:lpstr>Arial</vt:lpstr>
      <vt:lpstr>宋体</vt:lpstr>
      <vt:lpstr>Calibri</vt:lpstr>
      <vt:lpstr>Wingdings</vt:lpstr>
      <vt:lpstr>默认设计模板</vt:lpstr>
      <vt:lpstr>实验四 运算控制 时序与状态机</vt:lpstr>
      <vt:lpstr>时序电路设计</vt:lpstr>
      <vt:lpstr>阻塞与非阻塞</vt:lpstr>
      <vt:lpstr>阻塞与非阻塞</vt:lpstr>
      <vt:lpstr>阻塞与非阻塞</vt:lpstr>
      <vt:lpstr>阻塞与非阻塞</vt:lpstr>
      <vt:lpstr>阻塞与非阻塞</vt:lpstr>
      <vt:lpstr>阻塞与非阻塞</vt:lpstr>
      <vt:lpstr>  问题</vt:lpstr>
      <vt:lpstr>寄存器构成</vt:lpstr>
      <vt:lpstr>寄存器时延</vt:lpstr>
      <vt:lpstr>寄存器时延</vt:lpstr>
      <vt:lpstr>同步设计的一个例子</vt:lpstr>
      <vt:lpstr>T-Tco-Tdelay&gt;T3</vt:lpstr>
      <vt:lpstr>T-Tco-Tdelay&lt;T3</vt:lpstr>
      <vt:lpstr>仿真中寄存器的时延</vt:lpstr>
      <vt:lpstr>仿真中寄存器的时延</vt:lpstr>
      <vt:lpstr>另外一个问题</vt:lpstr>
      <vt:lpstr>一个例子：实验二 regfile设计</vt:lpstr>
      <vt:lpstr>一个例子：实验二 regfile设计</vt:lpstr>
      <vt:lpstr>程序控制</vt:lpstr>
      <vt:lpstr>三段式状态机</vt:lpstr>
      <vt:lpstr>三段式状态机</vt:lpstr>
      <vt:lpstr>一个例子</vt:lpstr>
      <vt:lpstr>基于现态的三段式状态机</vt:lpstr>
      <vt:lpstr>三段式状态机</vt:lpstr>
      <vt:lpstr>基于次态的三段式状态机</vt:lpstr>
      <vt:lpstr>基于次态的三段式状态机</vt:lpstr>
      <vt:lpstr>CLK的分频</vt:lpstr>
      <vt:lpstr>CLK的分频</vt:lpstr>
      <vt:lpstr>偶数N分频</vt:lpstr>
      <vt:lpstr>移位2分频</vt:lpstr>
      <vt:lpstr>移位2分频</vt:lpstr>
      <vt:lpstr>时钟前后沿的使用</vt:lpstr>
      <vt:lpstr>实验功能要求</vt:lpstr>
      <vt:lpstr>实验要求</vt:lpstr>
      <vt:lpstr>实验检查</vt:lpstr>
      <vt:lpstr>实验报告</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74</cp:revision>
  <cp:lastPrinted>1601-01-01T00:00:00Z</cp:lastPrinted>
  <dcterms:created xsi:type="dcterms:W3CDTF">1601-01-01T00:00:00Z</dcterms:created>
  <dcterms:modified xsi:type="dcterms:W3CDTF">2016-04-18T16:11:44Z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